
<file path=[Content_Types].xml><?xml version="1.0" encoding="utf-8"?>
<Types xmlns="http://schemas.openxmlformats.org/package/2006/content-types">
  <Default Extension="bin" ContentType="application/vnd.openxmlformats-officedocument.oleObject"/>
  <Default Extension="jpeg" ContentType="image/jpeg"/>
  <Default Extension="mp4" ContentType="video/mp4"/>
  <Default Extension="png" ContentType="image/png"/>
  <Default Extension="rels" ContentType="application/vnd.openxmlformats-package.relationships+xml"/>
  <Default Extension="vml" ContentType="application/vnd.openxmlformats-officedocument.vmlDrawing"/>
  <Default Extension="wmf" ContentType="image/x-wm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23.xml" ContentType="application/vnd.openxmlformats-officedocument.presentationml.tags+xml"/>
  <Override PartName="/ppt/notesSlides/notesSlide26.xml" ContentType="application/vnd.openxmlformats-officedocument.presentationml.notesSlide+xml"/>
  <Override PartName="/ppt/tags/tag24.xml" ContentType="application/vnd.openxmlformats-officedocument.presentationml.tags+xml"/>
  <Override PartName="/ppt/notesSlides/notesSlide27.xml" ContentType="application/vnd.openxmlformats-officedocument.presentationml.notesSlide+xml"/>
  <Override PartName="/ppt/tags/tag25.xml" ContentType="application/vnd.openxmlformats-officedocument.presentationml.tags+xml"/>
  <Override PartName="/ppt/notesSlides/notesSlide28.xml" ContentType="application/vnd.openxmlformats-officedocument.presentationml.notesSlide+xml"/>
  <Override PartName="/ppt/tags/tag26.xml" ContentType="application/vnd.openxmlformats-officedocument.presentationml.tags+xml"/>
  <Override PartName="/ppt/notesSlides/notesSlide29.xml" ContentType="application/vnd.openxmlformats-officedocument.presentationml.notesSlide+xml"/>
  <Override PartName="/ppt/tags/tag27.xml" ContentType="application/vnd.openxmlformats-officedocument.presentationml.tags+xml"/>
  <Override PartName="/ppt/notesSlides/notesSlide30.xml" ContentType="application/vnd.openxmlformats-officedocument.presentationml.notesSlide+xml"/>
  <Override PartName="/ppt/tags/tag28.xml" ContentType="application/vnd.openxmlformats-officedocument.presentationml.tags+xml"/>
  <Override PartName="/ppt/notesSlides/notesSlide31.xml" ContentType="application/vnd.openxmlformats-officedocument.presentationml.notesSlide+xml"/>
  <Override PartName="/ppt/tags/tag29.xml" ContentType="application/vnd.openxmlformats-officedocument.presentationml.tags+xml"/>
  <Override PartName="/ppt/notesSlides/notesSlide32.xml" ContentType="application/vnd.openxmlformats-officedocument.presentationml.notesSlide+xml"/>
  <Override PartName="/ppt/tags/tag30.xml" ContentType="application/vnd.openxmlformats-officedocument.presentationml.tags+xml"/>
  <Override PartName="/ppt/notesSlides/notesSlide33.xml" ContentType="application/vnd.openxmlformats-officedocument.presentationml.notesSlide+xml"/>
  <Override PartName="/ppt/tags/tag31.xml" ContentType="application/vnd.openxmlformats-officedocument.presentationml.tags+xml"/>
  <Override PartName="/ppt/notesSlides/notesSlide34.xml" ContentType="application/vnd.openxmlformats-officedocument.presentationml.notesSlide+xml"/>
  <Override PartName="/ppt/tags/tag32.xml" ContentType="application/vnd.openxmlformats-officedocument.presentationml.tags+xml"/>
  <Override PartName="/ppt/notesSlides/notesSlide35.xml" ContentType="application/vnd.openxmlformats-officedocument.presentationml.notesSlide+xml"/>
  <Override PartName="/ppt/tags/tag33.xml" ContentType="application/vnd.openxmlformats-officedocument.presentationml.tags+xml"/>
  <Override PartName="/ppt/notesSlides/notesSlide36.xml" ContentType="application/vnd.openxmlformats-officedocument.presentationml.notesSlide+xml"/>
  <Override PartName="/ppt/tags/tag34.xml" ContentType="application/vnd.openxmlformats-officedocument.presentationml.tags+xml"/>
  <Override PartName="/ppt/notesSlides/notesSlide37.xml" ContentType="application/vnd.openxmlformats-officedocument.presentationml.notesSlide+xml"/>
  <Override PartName="/ppt/tags/tag35.xml" ContentType="application/vnd.openxmlformats-officedocument.presentationml.tags+xml"/>
  <Override PartName="/ppt/notesSlides/notesSlide38.xml" ContentType="application/vnd.openxmlformats-officedocument.presentationml.notesSlide+xml"/>
  <Override PartName="/ppt/tags/tag36.xml" ContentType="application/vnd.openxmlformats-officedocument.presentationml.tags+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tags/tag37.xml" ContentType="application/vnd.openxmlformats-officedocument.presentationml.tags+xml"/>
  <Override PartName="/ppt/notesSlides/notesSlide44.xml" ContentType="application/vnd.openxmlformats-officedocument.presentationml.notesSlide+xml"/>
  <Override PartName="/ppt/tags/tag38.xml" ContentType="application/vnd.openxmlformats-officedocument.presentationml.tags+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ags/tag39.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56" r:id="rId2"/>
    <p:sldId id="257" r:id="rId3"/>
    <p:sldId id="258" r:id="rId4"/>
    <p:sldId id="259" r:id="rId5"/>
    <p:sldId id="287" r:id="rId6"/>
    <p:sldId id="288" r:id="rId7"/>
    <p:sldId id="289" r:id="rId8"/>
    <p:sldId id="290" r:id="rId9"/>
    <p:sldId id="292" r:id="rId10"/>
    <p:sldId id="282" r:id="rId11"/>
    <p:sldId id="267" r:id="rId12"/>
    <p:sldId id="294" r:id="rId13"/>
    <p:sldId id="295" r:id="rId14"/>
    <p:sldId id="296" r:id="rId15"/>
    <p:sldId id="299" r:id="rId16"/>
    <p:sldId id="298" r:id="rId17"/>
    <p:sldId id="297" r:id="rId18"/>
    <p:sldId id="300" r:id="rId19"/>
    <p:sldId id="277" r:id="rId20"/>
    <p:sldId id="271" r:id="rId21"/>
    <p:sldId id="301" r:id="rId22"/>
    <p:sldId id="270" r:id="rId23"/>
    <p:sldId id="302" r:id="rId24"/>
    <p:sldId id="269" r:id="rId25"/>
    <p:sldId id="283" r:id="rId26"/>
    <p:sldId id="303" r:id="rId27"/>
    <p:sldId id="286" r:id="rId28"/>
    <p:sldId id="304" r:id="rId29"/>
    <p:sldId id="305" r:id="rId30"/>
    <p:sldId id="306" r:id="rId31"/>
    <p:sldId id="307" r:id="rId32"/>
    <p:sldId id="308" r:id="rId33"/>
    <p:sldId id="309" r:id="rId34"/>
    <p:sldId id="310" r:id="rId35"/>
    <p:sldId id="311" r:id="rId36"/>
    <p:sldId id="312" r:id="rId37"/>
    <p:sldId id="313" r:id="rId38"/>
    <p:sldId id="314" r:id="rId39"/>
    <p:sldId id="263" r:id="rId40"/>
    <p:sldId id="284" r:id="rId41"/>
    <p:sldId id="280" r:id="rId42"/>
    <p:sldId id="315" r:id="rId43"/>
    <p:sldId id="274" r:id="rId44"/>
    <p:sldId id="316" r:id="rId45"/>
    <p:sldId id="317" r:id="rId46"/>
    <p:sldId id="264" r:id="rId47"/>
    <p:sldId id="318" r:id="rId48"/>
    <p:sldId id="260" r:id="rId49"/>
    <p:sldId id="320" r:id="rId50"/>
    <p:sldId id="322" r:id="rId51"/>
    <p:sldId id="323" r:id="rId52"/>
    <p:sldId id="324" r:id="rId53"/>
    <p:sldId id="321" r:id="rId54"/>
    <p:sldId id="293" r:id="rId55"/>
    <p:sldId id="285" r:id="rId56"/>
  </p:sldIdLst>
  <p:sldSz cx="9144000" cy="5040313"/>
  <p:notesSz cx="6858000" cy="9144000"/>
  <p:custDataLst>
    <p:tags r:id="rId5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88">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4242"/>
    <a:srgbClr val="232323"/>
    <a:srgbClr val="FFDE43"/>
    <a:srgbClr val="9F8D35"/>
    <a:srgbClr val="FFFFFF"/>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0" d="100"/>
          <a:sy n="110" d="100"/>
        </p:scale>
        <p:origin x="658" y="67"/>
      </p:cViewPr>
      <p:guideLst>
        <p:guide orient="horz" pos="1588"/>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gs" Target="tags/tag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a:t>进出口年份</a:t>
            </a:r>
            <a:r>
              <a:rPr lang="en-US" altLang="zh-CN" dirty="0"/>
              <a:t>-</a:t>
            </a:r>
            <a:r>
              <a:rPr lang="zh-CN" altLang="en-US" dirty="0"/>
              <a:t>数量</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进口数量</c:v>
                </c:pt>
              </c:strCache>
            </c:strRef>
          </c:tx>
          <c:spPr>
            <a:solidFill>
              <a:srgbClr val="FFDE43"/>
            </a:solidFill>
            <a:ln>
              <a:noFill/>
            </a:ln>
            <a:effectLst/>
          </c:spPr>
          <c:invertIfNegative val="0"/>
          <c:cat>
            <c:numRef>
              <c:f>Sheet1!$A$2:$A$5</c:f>
              <c:numCache>
                <c:formatCode>General</c:formatCode>
                <c:ptCount val="4"/>
                <c:pt idx="0">
                  <c:v>2017</c:v>
                </c:pt>
                <c:pt idx="1">
                  <c:v>2018</c:v>
                </c:pt>
                <c:pt idx="2">
                  <c:v>2019</c:v>
                </c:pt>
                <c:pt idx="3">
                  <c:v>2020</c:v>
                </c:pt>
              </c:numCache>
            </c:numRef>
          </c:cat>
          <c:val>
            <c:numRef>
              <c:f>Sheet1!$B$2:$B$5</c:f>
              <c:numCache>
                <c:formatCode>General</c:formatCode>
                <c:ptCount val="4"/>
                <c:pt idx="0">
                  <c:v>35654585</c:v>
                </c:pt>
                <c:pt idx="1">
                  <c:v>30804514</c:v>
                </c:pt>
                <c:pt idx="2">
                  <c:v>78062940</c:v>
                </c:pt>
                <c:pt idx="3">
                  <c:v>40935285</c:v>
                </c:pt>
              </c:numCache>
            </c:numRef>
          </c:val>
          <c:extLst>
            <c:ext xmlns:c16="http://schemas.microsoft.com/office/drawing/2014/chart" uri="{C3380CC4-5D6E-409C-BE32-E72D297353CC}">
              <c16:uniqueId val="{00000000-8DAA-4229-8F10-7B678EDA500D}"/>
            </c:ext>
          </c:extLst>
        </c:ser>
        <c:ser>
          <c:idx val="1"/>
          <c:order val="1"/>
          <c:tx>
            <c:strRef>
              <c:f>Sheet1!$C$1</c:f>
              <c:strCache>
                <c:ptCount val="1"/>
                <c:pt idx="0">
                  <c:v>出口数量</c:v>
                </c:pt>
              </c:strCache>
            </c:strRef>
          </c:tx>
          <c:spPr>
            <a:solidFill>
              <a:srgbClr val="424242"/>
            </a:solidFill>
            <a:ln>
              <a:noFill/>
            </a:ln>
            <a:effectLst/>
          </c:spPr>
          <c:invertIfNegative val="0"/>
          <c:cat>
            <c:numRef>
              <c:f>Sheet1!$A$2:$A$5</c:f>
              <c:numCache>
                <c:formatCode>General</c:formatCode>
                <c:ptCount val="4"/>
                <c:pt idx="0">
                  <c:v>2017</c:v>
                </c:pt>
                <c:pt idx="1">
                  <c:v>2018</c:v>
                </c:pt>
                <c:pt idx="2">
                  <c:v>2019</c:v>
                </c:pt>
                <c:pt idx="3">
                  <c:v>2020</c:v>
                </c:pt>
              </c:numCache>
            </c:numRef>
          </c:cat>
          <c:val>
            <c:numRef>
              <c:f>Sheet1!$C$2:$C$5</c:f>
              <c:numCache>
                <c:formatCode>General</c:formatCode>
                <c:ptCount val="4"/>
                <c:pt idx="0">
                  <c:v>27291288</c:v>
                </c:pt>
                <c:pt idx="1">
                  <c:v>59357446</c:v>
                </c:pt>
                <c:pt idx="2">
                  <c:v>2549020</c:v>
                </c:pt>
                <c:pt idx="3">
                  <c:v>41877525</c:v>
                </c:pt>
              </c:numCache>
            </c:numRef>
          </c:val>
          <c:extLst>
            <c:ext xmlns:c16="http://schemas.microsoft.com/office/drawing/2014/chart" uri="{C3380CC4-5D6E-409C-BE32-E72D297353CC}">
              <c16:uniqueId val="{00000001-8DAA-4229-8F10-7B678EDA500D}"/>
            </c:ext>
          </c:extLst>
        </c:ser>
        <c:dLbls>
          <c:showLegendKey val="0"/>
          <c:showVal val="0"/>
          <c:showCatName val="0"/>
          <c:showSerName val="0"/>
          <c:showPercent val="0"/>
          <c:showBubbleSize val="0"/>
        </c:dLbls>
        <c:gapWidth val="219"/>
        <c:overlap val="-27"/>
        <c:axId val="74984543"/>
        <c:axId val="74986207"/>
      </c:barChart>
      <c:catAx>
        <c:axId val="74984543"/>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zh-CN" altLang="en-US" dirty="0"/>
                  <a:t>年份</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74986207"/>
        <c:crosses val="autoZero"/>
        <c:auto val="1"/>
        <c:lblAlgn val="ctr"/>
        <c:lblOffset val="100"/>
        <c:noMultiLvlLbl val="0"/>
      </c:catAx>
      <c:valAx>
        <c:axId val="7498620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zh-CN" altLang="en-US" dirty="0"/>
                  <a:t>数量</a:t>
                </a:r>
                <a:r>
                  <a:rPr lang="en-US" altLang="zh-CN" dirty="0"/>
                  <a:t>/</a:t>
                </a:r>
                <a:r>
                  <a:rPr lang="zh-CN" altLang="en-US" dirty="0"/>
                  <a:t>千个</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749845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a:t>进出口年份</a:t>
            </a:r>
            <a:r>
              <a:rPr lang="en-US" altLang="zh-CN" dirty="0"/>
              <a:t>-</a:t>
            </a:r>
            <a:r>
              <a:rPr lang="zh-CN" altLang="en-US" dirty="0"/>
              <a:t>贸易额</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进口贸易额</c:v>
                </c:pt>
              </c:strCache>
            </c:strRef>
          </c:tx>
          <c:spPr>
            <a:solidFill>
              <a:srgbClr val="FFDE43"/>
            </a:solidFill>
            <a:ln>
              <a:noFill/>
            </a:ln>
            <a:effectLst/>
          </c:spPr>
          <c:invertIfNegative val="0"/>
          <c:cat>
            <c:numRef>
              <c:f>Sheet1!$A$2:$A$5</c:f>
              <c:numCache>
                <c:formatCode>General</c:formatCode>
                <c:ptCount val="4"/>
                <c:pt idx="0">
                  <c:v>2017</c:v>
                </c:pt>
                <c:pt idx="1">
                  <c:v>2018</c:v>
                </c:pt>
                <c:pt idx="2">
                  <c:v>2019</c:v>
                </c:pt>
                <c:pt idx="3">
                  <c:v>2020</c:v>
                </c:pt>
              </c:numCache>
            </c:numRef>
          </c:cat>
          <c:val>
            <c:numRef>
              <c:f>Sheet1!$B$2:$B$5</c:f>
              <c:numCache>
                <c:formatCode>#,##0</c:formatCode>
                <c:ptCount val="4"/>
                <c:pt idx="0">
                  <c:v>4989121367</c:v>
                </c:pt>
                <c:pt idx="1">
                  <c:v>5164229089</c:v>
                </c:pt>
                <c:pt idx="2">
                  <c:v>5035913260</c:v>
                </c:pt>
                <c:pt idx="3">
                  <c:v>11458133286</c:v>
                </c:pt>
              </c:numCache>
            </c:numRef>
          </c:val>
          <c:extLst>
            <c:ext xmlns:c16="http://schemas.microsoft.com/office/drawing/2014/chart" uri="{C3380CC4-5D6E-409C-BE32-E72D297353CC}">
              <c16:uniqueId val="{00000000-8DAA-4229-8F10-7B678EDA500D}"/>
            </c:ext>
          </c:extLst>
        </c:ser>
        <c:ser>
          <c:idx val="1"/>
          <c:order val="1"/>
          <c:tx>
            <c:strRef>
              <c:f>Sheet1!$C$1</c:f>
              <c:strCache>
                <c:ptCount val="1"/>
                <c:pt idx="0">
                  <c:v>出口贸易额</c:v>
                </c:pt>
              </c:strCache>
            </c:strRef>
          </c:tx>
          <c:spPr>
            <a:solidFill>
              <a:srgbClr val="424242"/>
            </a:solidFill>
            <a:ln>
              <a:noFill/>
            </a:ln>
            <a:effectLst/>
          </c:spPr>
          <c:invertIfNegative val="0"/>
          <c:cat>
            <c:numRef>
              <c:f>Sheet1!$A$2:$A$5</c:f>
              <c:numCache>
                <c:formatCode>General</c:formatCode>
                <c:ptCount val="4"/>
                <c:pt idx="0">
                  <c:v>2017</c:v>
                </c:pt>
                <c:pt idx="1">
                  <c:v>2018</c:v>
                </c:pt>
                <c:pt idx="2">
                  <c:v>2019</c:v>
                </c:pt>
                <c:pt idx="3">
                  <c:v>2020</c:v>
                </c:pt>
              </c:numCache>
            </c:numRef>
          </c:cat>
          <c:val>
            <c:numRef>
              <c:f>Sheet1!$C$2:$C$5</c:f>
              <c:numCache>
                <c:formatCode>#,##0</c:formatCode>
                <c:ptCount val="4"/>
                <c:pt idx="0">
                  <c:v>4823424831</c:v>
                </c:pt>
                <c:pt idx="1">
                  <c:v>4942599487</c:v>
                </c:pt>
                <c:pt idx="2">
                  <c:v>425525123</c:v>
                </c:pt>
                <c:pt idx="3">
                  <c:v>11389696328</c:v>
                </c:pt>
              </c:numCache>
            </c:numRef>
          </c:val>
          <c:extLst>
            <c:ext xmlns:c16="http://schemas.microsoft.com/office/drawing/2014/chart" uri="{C3380CC4-5D6E-409C-BE32-E72D297353CC}">
              <c16:uniqueId val="{00000001-8DAA-4229-8F10-7B678EDA500D}"/>
            </c:ext>
          </c:extLst>
        </c:ser>
        <c:dLbls>
          <c:showLegendKey val="0"/>
          <c:showVal val="0"/>
          <c:showCatName val="0"/>
          <c:showSerName val="0"/>
          <c:showPercent val="0"/>
          <c:showBubbleSize val="0"/>
        </c:dLbls>
        <c:gapWidth val="219"/>
        <c:overlap val="-27"/>
        <c:axId val="74984543"/>
        <c:axId val="74986207"/>
      </c:barChart>
      <c:catAx>
        <c:axId val="74984543"/>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zh-CN" altLang="en-US" dirty="0"/>
                  <a:t>年份</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74986207"/>
        <c:crosses val="autoZero"/>
        <c:auto val="1"/>
        <c:lblAlgn val="ctr"/>
        <c:lblOffset val="100"/>
        <c:noMultiLvlLbl val="0"/>
      </c:catAx>
      <c:valAx>
        <c:axId val="7498620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zh-CN" altLang="en-US" dirty="0"/>
                  <a:t>贸易额</a:t>
                </a:r>
                <a:r>
                  <a:rPr lang="en-US" altLang="zh-CN" dirty="0"/>
                  <a:t>/</a:t>
                </a:r>
                <a:r>
                  <a:rPr lang="zh-CN" altLang="en-US" dirty="0"/>
                  <a:t>元</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zh-CN"/>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749845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2.w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image" Target="../media/image24.wmf"/><Relationship Id="rId1" Type="http://schemas.openxmlformats.org/officeDocument/2006/relationships/image" Target="../media/image23.wmf"/><Relationship Id="rId4" Type="http://schemas.openxmlformats.org/officeDocument/2006/relationships/image" Target="../media/image26.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7.w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30.wmf"/><Relationship Id="rId2" Type="http://schemas.openxmlformats.org/officeDocument/2006/relationships/image" Target="../media/image29.wmf"/><Relationship Id="rId1" Type="http://schemas.openxmlformats.org/officeDocument/2006/relationships/image" Target="../media/image28.wmf"/><Relationship Id="rId4" Type="http://schemas.openxmlformats.org/officeDocument/2006/relationships/image" Target="../media/image31.w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33.wmf"/><Relationship Id="rId7" Type="http://schemas.openxmlformats.org/officeDocument/2006/relationships/image" Target="../media/image37.wmf"/><Relationship Id="rId2" Type="http://schemas.openxmlformats.org/officeDocument/2006/relationships/image" Target="../media/image32.wmf"/><Relationship Id="rId1" Type="http://schemas.openxmlformats.org/officeDocument/2006/relationships/image" Target="../media/image28.wmf"/><Relationship Id="rId6" Type="http://schemas.openxmlformats.org/officeDocument/2006/relationships/image" Target="../media/image36.wmf"/><Relationship Id="rId5" Type="http://schemas.openxmlformats.org/officeDocument/2006/relationships/image" Target="../media/image35.wmf"/><Relationship Id="rId4" Type="http://schemas.openxmlformats.org/officeDocument/2006/relationships/image" Target="../media/image34.wmf"/></Relationships>
</file>

<file path=ppt/media/image1.wmf>
</file>

<file path=ppt/media/image10.png>
</file>

<file path=ppt/media/image11.png>
</file>

<file path=ppt/media/image12.png>
</file>

<file path=ppt/media/image13.png>
</file>

<file path=ppt/media/image14.png>
</file>

<file path=ppt/media/image15.jpeg>
</file>

<file path=ppt/media/image16.wmf>
</file>

<file path=ppt/media/image17.png>
</file>

<file path=ppt/media/image18.png>
</file>

<file path=ppt/media/image19.png>
</file>

<file path=ppt/media/image2.png>
</file>

<file path=ppt/media/image20.png>
</file>

<file path=ppt/media/image21.png>
</file>

<file path=ppt/media/image22.wmf>
</file>

<file path=ppt/media/image23.wmf>
</file>

<file path=ppt/media/image24.wmf>
</file>

<file path=ppt/media/image25.wmf>
</file>

<file path=ppt/media/image26.wmf>
</file>

<file path=ppt/media/image27.wmf>
</file>

<file path=ppt/media/image28.wmf>
</file>

<file path=ppt/media/image29.wmf>
</file>

<file path=ppt/media/image3.png>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png>
</file>

<file path=ppt/media/image39.png>
</file>

<file path=ppt/media/image4.jpeg>
</file>

<file path=ppt/media/image40.png>
</file>

<file path=ppt/media/image41.png>
</file>

<file path=ppt/media/image5.pn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48A388-2852-4BFD-BF39-48B3EFD1FA8C}" type="datetimeFigureOut">
              <a:rPr lang="zh-CN" altLang="en-US" smtClean="0"/>
              <a:t>2021/11/3</a:t>
            </a:fld>
            <a:endParaRPr lang="zh-CN" altLang="en-US"/>
          </a:p>
        </p:txBody>
      </p:sp>
      <p:sp>
        <p:nvSpPr>
          <p:cNvPr id="4" name="幻灯片图像占位符 3"/>
          <p:cNvSpPr>
            <a:spLocks noGrp="1" noRot="1" noChangeAspect="1"/>
          </p:cNvSpPr>
          <p:nvPr>
            <p:ph type="sldImg" idx="2"/>
          </p:nvPr>
        </p:nvSpPr>
        <p:spPr>
          <a:xfrm>
            <a:off x="630238" y="1143000"/>
            <a:ext cx="55975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06EDD6-DD60-4257-99F0-42841CB54D44}" type="slidenum">
              <a:rPr lang="zh-CN" altLang="en-US" smtClean="0"/>
              <a:t>‹#›</a:t>
            </a:fld>
            <a:endParaRPr lang="zh-CN" altLang="en-US"/>
          </a:p>
        </p:txBody>
      </p:sp>
    </p:spTree>
    <p:extLst>
      <p:ext uri="{BB962C8B-B14F-4D97-AF65-F5344CB8AC3E}">
        <p14:creationId xmlns:p14="http://schemas.microsoft.com/office/powerpoint/2010/main" val="1896559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1</a:t>
            </a:fld>
            <a:endParaRPr lang="zh-CN" altLang="en-US"/>
          </a:p>
        </p:txBody>
      </p:sp>
    </p:spTree>
    <p:extLst>
      <p:ext uri="{BB962C8B-B14F-4D97-AF65-F5344CB8AC3E}">
        <p14:creationId xmlns:p14="http://schemas.microsoft.com/office/powerpoint/2010/main" val="23200046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10</a:t>
            </a:fld>
            <a:endParaRPr lang="zh-CN" altLang="en-US"/>
          </a:p>
        </p:txBody>
      </p:sp>
    </p:spTree>
    <p:extLst>
      <p:ext uri="{BB962C8B-B14F-4D97-AF65-F5344CB8AC3E}">
        <p14:creationId xmlns:p14="http://schemas.microsoft.com/office/powerpoint/2010/main" val="4105549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11</a:t>
            </a:fld>
            <a:endParaRPr lang="zh-CN" altLang="en-US"/>
          </a:p>
        </p:txBody>
      </p:sp>
    </p:spTree>
    <p:extLst>
      <p:ext uri="{BB962C8B-B14F-4D97-AF65-F5344CB8AC3E}">
        <p14:creationId xmlns:p14="http://schemas.microsoft.com/office/powerpoint/2010/main" val="7021987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12</a:t>
            </a:fld>
            <a:endParaRPr lang="zh-CN" altLang="en-US"/>
          </a:p>
        </p:txBody>
      </p:sp>
    </p:spTree>
    <p:extLst>
      <p:ext uri="{BB962C8B-B14F-4D97-AF65-F5344CB8AC3E}">
        <p14:creationId xmlns:p14="http://schemas.microsoft.com/office/powerpoint/2010/main" val="1347000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13</a:t>
            </a:fld>
            <a:endParaRPr lang="zh-CN" altLang="en-US"/>
          </a:p>
        </p:txBody>
      </p:sp>
    </p:spTree>
    <p:extLst>
      <p:ext uri="{BB962C8B-B14F-4D97-AF65-F5344CB8AC3E}">
        <p14:creationId xmlns:p14="http://schemas.microsoft.com/office/powerpoint/2010/main" val="1713196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14</a:t>
            </a:fld>
            <a:endParaRPr lang="zh-CN" altLang="en-US"/>
          </a:p>
        </p:txBody>
      </p:sp>
    </p:spTree>
    <p:extLst>
      <p:ext uri="{BB962C8B-B14F-4D97-AF65-F5344CB8AC3E}">
        <p14:creationId xmlns:p14="http://schemas.microsoft.com/office/powerpoint/2010/main" val="16094106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15</a:t>
            </a:fld>
            <a:endParaRPr lang="zh-CN" altLang="en-US"/>
          </a:p>
        </p:txBody>
      </p:sp>
    </p:spTree>
    <p:extLst>
      <p:ext uri="{BB962C8B-B14F-4D97-AF65-F5344CB8AC3E}">
        <p14:creationId xmlns:p14="http://schemas.microsoft.com/office/powerpoint/2010/main" val="27979745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16</a:t>
            </a:fld>
            <a:endParaRPr lang="zh-CN" altLang="en-US"/>
          </a:p>
        </p:txBody>
      </p:sp>
    </p:spTree>
    <p:extLst>
      <p:ext uri="{BB962C8B-B14F-4D97-AF65-F5344CB8AC3E}">
        <p14:creationId xmlns:p14="http://schemas.microsoft.com/office/powerpoint/2010/main" val="14807293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17</a:t>
            </a:fld>
            <a:endParaRPr lang="zh-CN" altLang="en-US"/>
          </a:p>
        </p:txBody>
      </p:sp>
    </p:spTree>
    <p:extLst>
      <p:ext uri="{BB962C8B-B14F-4D97-AF65-F5344CB8AC3E}">
        <p14:creationId xmlns:p14="http://schemas.microsoft.com/office/powerpoint/2010/main" val="17927804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18</a:t>
            </a:fld>
            <a:endParaRPr lang="zh-CN" altLang="en-US"/>
          </a:p>
        </p:txBody>
      </p:sp>
    </p:spTree>
    <p:extLst>
      <p:ext uri="{BB962C8B-B14F-4D97-AF65-F5344CB8AC3E}">
        <p14:creationId xmlns:p14="http://schemas.microsoft.com/office/powerpoint/2010/main" val="34711479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106EDD6-DD60-4257-99F0-42841CB54D44}" type="slidenum">
              <a:rPr lang="zh-CN" altLang="en-US" smtClean="0"/>
              <a:t>19</a:t>
            </a:fld>
            <a:endParaRPr lang="zh-CN" altLang="en-US"/>
          </a:p>
        </p:txBody>
      </p:sp>
    </p:spTree>
    <p:extLst>
      <p:ext uri="{BB962C8B-B14F-4D97-AF65-F5344CB8AC3E}">
        <p14:creationId xmlns:p14="http://schemas.microsoft.com/office/powerpoint/2010/main" val="1614363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2</a:t>
            </a:fld>
            <a:endParaRPr lang="zh-CN" altLang="en-US"/>
          </a:p>
        </p:txBody>
      </p:sp>
    </p:spTree>
    <p:extLst>
      <p:ext uri="{BB962C8B-B14F-4D97-AF65-F5344CB8AC3E}">
        <p14:creationId xmlns:p14="http://schemas.microsoft.com/office/powerpoint/2010/main" val="38946187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20</a:t>
            </a:fld>
            <a:endParaRPr lang="zh-CN" altLang="en-US"/>
          </a:p>
        </p:txBody>
      </p:sp>
    </p:spTree>
    <p:extLst>
      <p:ext uri="{BB962C8B-B14F-4D97-AF65-F5344CB8AC3E}">
        <p14:creationId xmlns:p14="http://schemas.microsoft.com/office/powerpoint/2010/main" val="14757818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21</a:t>
            </a:fld>
            <a:endParaRPr lang="zh-CN" altLang="en-US"/>
          </a:p>
        </p:txBody>
      </p:sp>
    </p:spTree>
    <p:extLst>
      <p:ext uri="{BB962C8B-B14F-4D97-AF65-F5344CB8AC3E}">
        <p14:creationId xmlns:p14="http://schemas.microsoft.com/office/powerpoint/2010/main" val="35836318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22</a:t>
            </a:fld>
            <a:endParaRPr lang="zh-CN" altLang="en-US"/>
          </a:p>
        </p:txBody>
      </p:sp>
    </p:spTree>
    <p:extLst>
      <p:ext uri="{BB962C8B-B14F-4D97-AF65-F5344CB8AC3E}">
        <p14:creationId xmlns:p14="http://schemas.microsoft.com/office/powerpoint/2010/main" val="16107497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23</a:t>
            </a:fld>
            <a:endParaRPr lang="zh-CN" altLang="en-US"/>
          </a:p>
        </p:txBody>
      </p:sp>
    </p:spTree>
    <p:extLst>
      <p:ext uri="{BB962C8B-B14F-4D97-AF65-F5344CB8AC3E}">
        <p14:creationId xmlns:p14="http://schemas.microsoft.com/office/powerpoint/2010/main" val="13943499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24</a:t>
            </a:fld>
            <a:endParaRPr lang="zh-CN" altLang="en-US"/>
          </a:p>
        </p:txBody>
      </p:sp>
    </p:spTree>
    <p:extLst>
      <p:ext uri="{BB962C8B-B14F-4D97-AF65-F5344CB8AC3E}">
        <p14:creationId xmlns:p14="http://schemas.microsoft.com/office/powerpoint/2010/main" val="8641548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25</a:t>
            </a:fld>
            <a:endParaRPr lang="zh-CN" altLang="en-US"/>
          </a:p>
        </p:txBody>
      </p:sp>
    </p:spTree>
    <p:extLst>
      <p:ext uri="{BB962C8B-B14F-4D97-AF65-F5344CB8AC3E}">
        <p14:creationId xmlns:p14="http://schemas.microsoft.com/office/powerpoint/2010/main" val="31461144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26</a:t>
            </a:fld>
            <a:endParaRPr lang="zh-CN" altLang="en-US"/>
          </a:p>
        </p:txBody>
      </p:sp>
    </p:spTree>
    <p:extLst>
      <p:ext uri="{BB962C8B-B14F-4D97-AF65-F5344CB8AC3E}">
        <p14:creationId xmlns:p14="http://schemas.microsoft.com/office/powerpoint/2010/main" val="5201370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106EDD6-DD60-4257-99F0-42841CB54D44}" type="slidenum">
              <a:rPr lang="zh-CN" altLang="en-US" smtClean="0"/>
              <a:t>27</a:t>
            </a:fld>
            <a:endParaRPr lang="zh-CN" altLang="en-US"/>
          </a:p>
        </p:txBody>
      </p:sp>
    </p:spTree>
    <p:extLst>
      <p:ext uri="{BB962C8B-B14F-4D97-AF65-F5344CB8AC3E}">
        <p14:creationId xmlns:p14="http://schemas.microsoft.com/office/powerpoint/2010/main" val="34986619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28</a:t>
            </a:fld>
            <a:endParaRPr lang="zh-CN" altLang="en-US"/>
          </a:p>
        </p:txBody>
      </p:sp>
    </p:spTree>
    <p:extLst>
      <p:ext uri="{BB962C8B-B14F-4D97-AF65-F5344CB8AC3E}">
        <p14:creationId xmlns:p14="http://schemas.microsoft.com/office/powerpoint/2010/main" val="34235509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29</a:t>
            </a:fld>
            <a:endParaRPr lang="zh-CN" altLang="en-US"/>
          </a:p>
        </p:txBody>
      </p:sp>
    </p:spTree>
    <p:extLst>
      <p:ext uri="{BB962C8B-B14F-4D97-AF65-F5344CB8AC3E}">
        <p14:creationId xmlns:p14="http://schemas.microsoft.com/office/powerpoint/2010/main" val="3952343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3</a:t>
            </a:fld>
            <a:endParaRPr lang="zh-CN" altLang="en-US"/>
          </a:p>
        </p:txBody>
      </p:sp>
    </p:spTree>
    <p:extLst>
      <p:ext uri="{BB962C8B-B14F-4D97-AF65-F5344CB8AC3E}">
        <p14:creationId xmlns:p14="http://schemas.microsoft.com/office/powerpoint/2010/main" val="21835132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30</a:t>
            </a:fld>
            <a:endParaRPr lang="zh-CN" altLang="en-US"/>
          </a:p>
        </p:txBody>
      </p:sp>
    </p:spTree>
    <p:extLst>
      <p:ext uri="{BB962C8B-B14F-4D97-AF65-F5344CB8AC3E}">
        <p14:creationId xmlns:p14="http://schemas.microsoft.com/office/powerpoint/2010/main" val="17624225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31</a:t>
            </a:fld>
            <a:endParaRPr lang="zh-CN" altLang="en-US"/>
          </a:p>
        </p:txBody>
      </p:sp>
    </p:spTree>
    <p:extLst>
      <p:ext uri="{BB962C8B-B14F-4D97-AF65-F5344CB8AC3E}">
        <p14:creationId xmlns:p14="http://schemas.microsoft.com/office/powerpoint/2010/main" val="21435904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32</a:t>
            </a:fld>
            <a:endParaRPr lang="zh-CN" altLang="en-US"/>
          </a:p>
        </p:txBody>
      </p:sp>
    </p:spTree>
    <p:extLst>
      <p:ext uri="{BB962C8B-B14F-4D97-AF65-F5344CB8AC3E}">
        <p14:creationId xmlns:p14="http://schemas.microsoft.com/office/powerpoint/2010/main" val="7397997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33</a:t>
            </a:fld>
            <a:endParaRPr lang="zh-CN" altLang="en-US"/>
          </a:p>
        </p:txBody>
      </p:sp>
    </p:spTree>
    <p:extLst>
      <p:ext uri="{BB962C8B-B14F-4D97-AF65-F5344CB8AC3E}">
        <p14:creationId xmlns:p14="http://schemas.microsoft.com/office/powerpoint/2010/main" val="31471595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34</a:t>
            </a:fld>
            <a:endParaRPr lang="zh-CN" altLang="en-US"/>
          </a:p>
        </p:txBody>
      </p:sp>
    </p:spTree>
    <p:extLst>
      <p:ext uri="{BB962C8B-B14F-4D97-AF65-F5344CB8AC3E}">
        <p14:creationId xmlns:p14="http://schemas.microsoft.com/office/powerpoint/2010/main" val="32546651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35</a:t>
            </a:fld>
            <a:endParaRPr lang="zh-CN" altLang="en-US"/>
          </a:p>
        </p:txBody>
      </p:sp>
    </p:spTree>
    <p:extLst>
      <p:ext uri="{BB962C8B-B14F-4D97-AF65-F5344CB8AC3E}">
        <p14:creationId xmlns:p14="http://schemas.microsoft.com/office/powerpoint/2010/main" val="384295144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36</a:t>
            </a:fld>
            <a:endParaRPr lang="zh-CN" altLang="en-US"/>
          </a:p>
        </p:txBody>
      </p:sp>
    </p:spTree>
    <p:extLst>
      <p:ext uri="{BB962C8B-B14F-4D97-AF65-F5344CB8AC3E}">
        <p14:creationId xmlns:p14="http://schemas.microsoft.com/office/powerpoint/2010/main" val="35163528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37</a:t>
            </a:fld>
            <a:endParaRPr lang="zh-CN" altLang="en-US"/>
          </a:p>
        </p:txBody>
      </p:sp>
    </p:spTree>
    <p:extLst>
      <p:ext uri="{BB962C8B-B14F-4D97-AF65-F5344CB8AC3E}">
        <p14:creationId xmlns:p14="http://schemas.microsoft.com/office/powerpoint/2010/main" val="158446058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38</a:t>
            </a:fld>
            <a:endParaRPr lang="zh-CN" altLang="en-US"/>
          </a:p>
        </p:txBody>
      </p:sp>
    </p:spTree>
    <p:extLst>
      <p:ext uri="{BB962C8B-B14F-4D97-AF65-F5344CB8AC3E}">
        <p14:creationId xmlns:p14="http://schemas.microsoft.com/office/powerpoint/2010/main" val="30189956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39</a:t>
            </a:fld>
            <a:endParaRPr lang="zh-CN" altLang="en-US"/>
          </a:p>
        </p:txBody>
      </p:sp>
    </p:spTree>
    <p:extLst>
      <p:ext uri="{BB962C8B-B14F-4D97-AF65-F5344CB8AC3E}">
        <p14:creationId xmlns:p14="http://schemas.microsoft.com/office/powerpoint/2010/main" val="4223860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4</a:t>
            </a:fld>
            <a:endParaRPr lang="zh-CN" altLang="en-US"/>
          </a:p>
        </p:txBody>
      </p:sp>
    </p:spTree>
    <p:extLst>
      <p:ext uri="{BB962C8B-B14F-4D97-AF65-F5344CB8AC3E}">
        <p14:creationId xmlns:p14="http://schemas.microsoft.com/office/powerpoint/2010/main" val="298951704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40</a:t>
            </a:fld>
            <a:endParaRPr lang="zh-CN" altLang="en-US"/>
          </a:p>
        </p:txBody>
      </p:sp>
    </p:spTree>
    <p:extLst>
      <p:ext uri="{BB962C8B-B14F-4D97-AF65-F5344CB8AC3E}">
        <p14:creationId xmlns:p14="http://schemas.microsoft.com/office/powerpoint/2010/main" val="350294026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41</a:t>
            </a:fld>
            <a:endParaRPr lang="zh-CN" altLang="en-US"/>
          </a:p>
        </p:txBody>
      </p:sp>
    </p:spTree>
    <p:extLst>
      <p:ext uri="{BB962C8B-B14F-4D97-AF65-F5344CB8AC3E}">
        <p14:creationId xmlns:p14="http://schemas.microsoft.com/office/powerpoint/2010/main" val="187620606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42</a:t>
            </a:fld>
            <a:endParaRPr lang="zh-CN" altLang="en-US"/>
          </a:p>
        </p:txBody>
      </p:sp>
    </p:spTree>
    <p:extLst>
      <p:ext uri="{BB962C8B-B14F-4D97-AF65-F5344CB8AC3E}">
        <p14:creationId xmlns:p14="http://schemas.microsoft.com/office/powerpoint/2010/main" val="12692690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106EDD6-DD60-4257-99F0-42841CB54D44}" type="slidenum">
              <a:rPr lang="zh-CN" altLang="en-US" smtClean="0"/>
              <a:t>43</a:t>
            </a:fld>
            <a:endParaRPr lang="zh-CN" altLang="en-US"/>
          </a:p>
        </p:txBody>
      </p:sp>
    </p:spTree>
    <p:extLst>
      <p:ext uri="{BB962C8B-B14F-4D97-AF65-F5344CB8AC3E}">
        <p14:creationId xmlns:p14="http://schemas.microsoft.com/office/powerpoint/2010/main" val="24186379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44</a:t>
            </a:fld>
            <a:endParaRPr lang="zh-CN" altLang="en-US"/>
          </a:p>
        </p:txBody>
      </p:sp>
    </p:spTree>
    <p:extLst>
      <p:ext uri="{BB962C8B-B14F-4D97-AF65-F5344CB8AC3E}">
        <p14:creationId xmlns:p14="http://schemas.microsoft.com/office/powerpoint/2010/main" val="11712033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45</a:t>
            </a:fld>
            <a:endParaRPr lang="zh-CN" altLang="en-US"/>
          </a:p>
        </p:txBody>
      </p:sp>
    </p:spTree>
    <p:extLst>
      <p:ext uri="{BB962C8B-B14F-4D97-AF65-F5344CB8AC3E}">
        <p14:creationId xmlns:p14="http://schemas.microsoft.com/office/powerpoint/2010/main" val="273954476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46</a:t>
            </a:fld>
            <a:endParaRPr lang="zh-CN" altLang="en-US"/>
          </a:p>
        </p:txBody>
      </p:sp>
    </p:spTree>
    <p:extLst>
      <p:ext uri="{BB962C8B-B14F-4D97-AF65-F5344CB8AC3E}">
        <p14:creationId xmlns:p14="http://schemas.microsoft.com/office/powerpoint/2010/main" val="256852438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47</a:t>
            </a:fld>
            <a:endParaRPr lang="zh-CN" altLang="en-US"/>
          </a:p>
        </p:txBody>
      </p:sp>
    </p:spTree>
    <p:extLst>
      <p:ext uri="{BB962C8B-B14F-4D97-AF65-F5344CB8AC3E}">
        <p14:creationId xmlns:p14="http://schemas.microsoft.com/office/powerpoint/2010/main" val="125115824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48</a:t>
            </a:fld>
            <a:endParaRPr lang="zh-CN" altLang="en-US"/>
          </a:p>
        </p:txBody>
      </p:sp>
    </p:spTree>
    <p:extLst>
      <p:ext uri="{BB962C8B-B14F-4D97-AF65-F5344CB8AC3E}">
        <p14:creationId xmlns:p14="http://schemas.microsoft.com/office/powerpoint/2010/main" val="242380036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49</a:t>
            </a:fld>
            <a:endParaRPr lang="zh-CN" altLang="en-US"/>
          </a:p>
        </p:txBody>
      </p:sp>
    </p:spTree>
    <p:extLst>
      <p:ext uri="{BB962C8B-B14F-4D97-AF65-F5344CB8AC3E}">
        <p14:creationId xmlns:p14="http://schemas.microsoft.com/office/powerpoint/2010/main" val="23808629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5</a:t>
            </a:fld>
            <a:endParaRPr lang="zh-CN" altLang="en-US"/>
          </a:p>
        </p:txBody>
      </p:sp>
    </p:spTree>
    <p:extLst>
      <p:ext uri="{BB962C8B-B14F-4D97-AF65-F5344CB8AC3E}">
        <p14:creationId xmlns:p14="http://schemas.microsoft.com/office/powerpoint/2010/main" val="78582681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50</a:t>
            </a:fld>
            <a:endParaRPr lang="zh-CN" altLang="en-US"/>
          </a:p>
        </p:txBody>
      </p:sp>
    </p:spTree>
    <p:extLst>
      <p:ext uri="{BB962C8B-B14F-4D97-AF65-F5344CB8AC3E}">
        <p14:creationId xmlns:p14="http://schemas.microsoft.com/office/powerpoint/2010/main" val="125899718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51</a:t>
            </a:fld>
            <a:endParaRPr lang="zh-CN" altLang="en-US"/>
          </a:p>
        </p:txBody>
      </p:sp>
    </p:spTree>
    <p:extLst>
      <p:ext uri="{BB962C8B-B14F-4D97-AF65-F5344CB8AC3E}">
        <p14:creationId xmlns:p14="http://schemas.microsoft.com/office/powerpoint/2010/main" val="94114230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52</a:t>
            </a:fld>
            <a:endParaRPr lang="zh-CN" altLang="en-US"/>
          </a:p>
        </p:txBody>
      </p:sp>
    </p:spTree>
    <p:extLst>
      <p:ext uri="{BB962C8B-B14F-4D97-AF65-F5344CB8AC3E}">
        <p14:creationId xmlns:p14="http://schemas.microsoft.com/office/powerpoint/2010/main" val="402090434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53</a:t>
            </a:fld>
            <a:endParaRPr lang="zh-CN" altLang="en-US"/>
          </a:p>
        </p:txBody>
      </p:sp>
    </p:spTree>
    <p:extLst>
      <p:ext uri="{BB962C8B-B14F-4D97-AF65-F5344CB8AC3E}">
        <p14:creationId xmlns:p14="http://schemas.microsoft.com/office/powerpoint/2010/main" val="165061709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54</a:t>
            </a:fld>
            <a:endParaRPr lang="zh-CN" altLang="en-US"/>
          </a:p>
        </p:txBody>
      </p:sp>
    </p:spTree>
    <p:extLst>
      <p:ext uri="{BB962C8B-B14F-4D97-AF65-F5344CB8AC3E}">
        <p14:creationId xmlns:p14="http://schemas.microsoft.com/office/powerpoint/2010/main" val="376540474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55</a:t>
            </a:fld>
            <a:endParaRPr lang="zh-CN" altLang="en-US"/>
          </a:p>
        </p:txBody>
      </p:sp>
    </p:spTree>
    <p:extLst>
      <p:ext uri="{BB962C8B-B14F-4D97-AF65-F5344CB8AC3E}">
        <p14:creationId xmlns:p14="http://schemas.microsoft.com/office/powerpoint/2010/main" val="14178913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6</a:t>
            </a:fld>
            <a:endParaRPr lang="zh-CN" altLang="en-US"/>
          </a:p>
        </p:txBody>
      </p:sp>
    </p:spTree>
    <p:extLst>
      <p:ext uri="{BB962C8B-B14F-4D97-AF65-F5344CB8AC3E}">
        <p14:creationId xmlns:p14="http://schemas.microsoft.com/office/powerpoint/2010/main" val="3416503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7</a:t>
            </a:fld>
            <a:endParaRPr lang="zh-CN" altLang="en-US"/>
          </a:p>
        </p:txBody>
      </p:sp>
    </p:spTree>
    <p:extLst>
      <p:ext uri="{BB962C8B-B14F-4D97-AF65-F5344CB8AC3E}">
        <p14:creationId xmlns:p14="http://schemas.microsoft.com/office/powerpoint/2010/main" val="13542686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8</a:t>
            </a:fld>
            <a:endParaRPr lang="zh-CN" altLang="en-US"/>
          </a:p>
        </p:txBody>
      </p:sp>
    </p:spTree>
    <p:extLst>
      <p:ext uri="{BB962C8B-B14F-4D97-AF65-F5344CB8AC3E}">
        <p14:creationId xmlns:p14="http://schemas.microsoft.com/office/powerpoint/2010/main" val="111813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6EDD6-DD60-4257-99F0-42841CB54D44}" type="slidenum">
              <a:rPr lang="zh-CN" altLang="en-US" smtClean="0"/>
              <a:t>9</a:t>
            </a:fld>
            <a:endParaRPr lang="zh-CN" altLang="en-US"/>
          </a:p>
        </p:txBody>
      </p:sp>
    </p:spTree>
    <p:extLst>
      <p:ext uri="{BB962C8B-B14F-4D97-AF65-F5344CB8AC3E}">
        <p14:creationId xmlns:p14="http://schemas.microsoft.com/office/powerpoint/2010/main" val="1121711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65764"/>
            <a:ext cx="7772400" cy="1080400"/>
          </a:xfrm>
        </p:spPr>
        <p:txBody>
          <a:bodyPr/>
          <a:lstStyle/>
          <a:p>
            <a:r>
              <a:rPr lang="zh-CN" altLang="en-US"/>
              <a:t>单击此处编辑母版标题样式</a:t>
            </a:r>
          </a:p>
        </p:txBody>
      </p:sp>
      <p:sp>
        <p:nvSpPr>
          <p:cNvPr id="3" name="副标题 2"/>
          <p:cNvSpPr>
            <a:spLocks noGrp="1"/>
          </p:cNvSpPr>
          <p:nvPr>
            <p:ph type="subTitle" idx="1"/>
          </p:nvPr>
        </p:nvSpPr>
        <p:spPr>
          <a:xfrm>
            <a:off x="1371600" y="2856177"/>
            <a:ext cx="6400800" cy="128808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1847"/>
            <a:ext cx="2057400" cy="43006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01847"/>
            <a:ext cx="6019800" cy="43006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238868"/>
            <a:ext cx="7772400" cy="1001062"/>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36300"/>
            <a:ext cx="7772400" cy="110256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2021/11/3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176073"/>
            <a:ext cx="4038600" cy="332637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176073"/>
            <a:ext cx="4038600" cy="332637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2021/11/3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28237"/>
            <a:ext cx="4040188" cy="4701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598433"/>
            <a:ext cx="4040188" cy="290401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28237"/>
            <a:ext cx="4041775" cy="4701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598433"/>
            <a:ext cx="4041775" cy="290401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2021/11/3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2021/11/3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2021/11/3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0679"/>
            <a:ext cx="3008313" cy="854053"/>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0679"/>
            <a:ext cx="5111750" cy="430176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54733"/>
            <a:ext cx="3008313" cy="344771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2021/11/3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528219"/>
            <a:ext cx="5486400" cy="416526"/>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0361"/>
            <a:ext cx="5486400" cy="302418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3944746"/>
            <a:ext cx="5486400" cy="5915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2021/11/3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1846"/>
            <a:ext cx="8229600" cy="840052"/>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176073"/>
            <a:ext cx="8229600" cy="332637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671624"/>
            <a:ext cx="2133600" cy="268350"/>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2021/11/3</a:t>
            </a:fld>
            <a:endParaRPr lang="zh-CN" altLang="en-US"/>
          </a:p>
        </p:txBody>
      </p:sp>
      <p:sp>
        <p:nvSpPr>
          <p:cNvPr id="5" name="页脚占位符 4"/>
          <p:cNvSpPr>
            <a:spLocks noGrp="1"/>
          </p:cNvSpPr>
          <p:nvPr>
            <p:ph type="ftr" sz="quarter" idx="3"/>
          </p:nvPr>
        </p:nvSpPr>
        <p:spPr>
          <a:xfrm>
            <a:off x="3124200" y="4671624"/>
            <a:ext cx="2895600" cy="2683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671624"/>
            <a:ext cx="2133600" cy="268350"/>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image" Target="../media/image16.wmf"/><Relationship Id="rId4" Type="http://schemas.openxmlformats.org/officeDocument/2006/relationships/oleObject" Target="../embeddings/oleObject2.bin"/></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8" Type="http://schemas.openxmlformats.org/officeDocument/2006/relationships/tags" Target="../tags/tag15.xml"/><Relationship Id="rId13" Type="http://schemas.openxmlformats.org/officeDocument/2006/relationships/tags" Target="../tags/tag20.xml"/><Relationship Id="rId18" Type="http://schemas.openxmlformats.org/officeDocument/2006/relationships/image" Target="../media/image17.png"/><Relationship Id="rId3" Type="http://schemas.openxmlformats.org/officeDocument/2006/relationships/tags" Target="../tags/tag10.xml"/><Relationship Id="rId7" Type="http://schemas.openxmlformats.org/officeDocument/2006/relationships/tags" Target="../tags/tag14.xml"/><Relationship Id="rId12" Type="http://schemas.openxmlformats.org/officeDocument/2006/relationships/tags" Target="../tags/tag19.xml"/><Relationship Id="rId17" Type="http://schemas.openxmlformats.org/officeDocument/2006/relationships/notesSlide" Target="../notesSlides/notesSlide24.xml"/><Relationship Id="rId2" Type="http://schemas.openxmlformats.org/officeDocument/2006/relationships/tags" Target="../tags/tag9.xml"/><Relationship Id="rId16" Type="http://schemas.openxmlformats.org/officeDocument/2006/relationships/slideLayout" Target="../slideLayouts/slideLayout1.xml"/><Relationship Id="rId1" Type="http://schemas.openxmlformats.org/officeDocument/2006/relationships/tags" Target="../tags/tag8.xml"/><Relationship Id="rId6" Type="http://schemas.openxmlformats.org/officeDocument/2006/relationships/tags" Target="../tags/tag13.xml"/><Relationship Id="rId11" Type="http://schemas.openxmlformats.org/officeDocument/2006/relationships/tags" Target="../tags/tag18.xml"/><Relationship Id="rId5" Type="http://schemas.openxmlformats.org/officeDocument/2006/relationships/tags" Target="../tags/tag12.xml"/><Relationship Id="rId15" Type="http://schemas.openxmlformats.org/officeDocument/2006/relationships/tags" Target="../tags/tag22.xml"/><Relationship Id="rId10" Type="http://schemas.openxmlformats.org/officeDocument/2006/relationships/tags" Target="../tags/tag17.xml"/><Relationship Id="rId19" Type="http://schemas.openxmlformats.org/officeDocument/2006/relationships/image" Target="../media/image18.png"/><Relationship Id="rId4" Type="http://schemas.openxmlformats.org/officeDocument/2006/relationships/tags" Target="../tags/tag11.xml"/><Relationship Id="rId9" Type="http://schemas.openxmlformats.org/officeDocument/2006/relationships/tags" Target="../tags/tag16.xml"/><Relationship Id="rId14" Type="http://schemas.openxmlformats.org/officeDocument/2006/relationships/tags" Target="../tags/tag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tags" Target="../tags/tag23.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microsoft.com/office/2007/relationships/media" Target="../media/media1.mp4"/><Relationship Id="rId7" Type="http://schemas.openxmlformats.org/officeDocument/2006/relationships/image" Target="../media/image21.png"/><Relationship Id="rId2" Type="http://schemas.openxmlformats.org/officeDocument/2006/relationships/video" Target="NULL" TargetMode="External"/><Relationship Id="rId1" Type="http://schemas.openxmlformats.org/officeDocument/2006/relationships/tags" Target="../tags/tag24.xml"/><Relationship Id="rId6" Type="http://schemas.openxmlformats.org/officeDocument/2006/relationships/image" Target="../media/image20.png"/><Relationship Id="rId5" Type="http://schemas.openxmlformats.org/officeDocument/2006/relationships/notesSlide" Target="../notesSlides/notesSlide27.xml"/><Relationship Id="rId4"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5.xml"/><Relationship Id="rId1" Type="http://schemas.openxmlformats.org/officeDocument/2006/relationships/vmlDrawing" Target="../drawings/vmlDrawing3.vml"/><Relationship Id="rId6" Type="http://schemas.openxmlformats.org/officeDocument/2006/relationships/image" Target="../media/image22.wmf"/><Relationship Id="rId5" Type="http://schemas.openxmlformats.org/officeDocument/2006/relationships/oleObject" Target="../embeddings/oleObject3.bin"/><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8" Type="http://schemas.openxmlformats.org/officeDocument/2006/relationships/image" Target="../media/image24.wmf"/><Relationship Id="rId3" Type="http://schemas.openxmlformats.org/officeDocument/2006/relationships/slideLayout" Target="../slideLayouts/slideLayout1.xml"/><Relationship Id="rId7" Type="http://schemas.openxmlformats.org/officeDocument/2006/relationships/oleObject" Target="../embeddings/oleObject5.bin"/><Relationship Id="rId12" Type="http://schemas.openxmlformats.org/officeDocument/2006/relationships/image" Target="../media/image26.wmf"/><Relationship Id="rId2" Type="http://schemas.openxmlformats.org/officeDocument/2006/relationships/tags" Target="../tags/tag26.xml"/><Relationship Id="rId1" Type="http://schemas.openxmlformats.org/officeDocument/2006/relationships/vmlDrawing" Target="../drawings/vmlDrawing4.vml"/><Relationship Id="rId6" Type="http://schemas.openxmlformats.org/officeDocument/2006/relationships/image" Target="../media/image23.wmf"/><Relationship Id="rId11" Type="http://schemas.openxmlformats.org/officeDocument/2006/relationships/oleObject" Target="../embeddings/oleObject7.bin"/><Relationship Id="rId5" Type="http://schemas.openxmlformats.org/officeDocument/2006/relationships/oleObject" Target="../embeddings/oleObject4.bin"/><Relationship Id="rId10" Type="http://schemas.openxmlformats.org/officeDocument/2006/relationships/image" Target="../media/image25.wmf"/><Relationship Id="rId4" Type="http://schemas.openxmlformats.org/officeDocument/2006/relationships/notesSlide" Target="../notesSlides/notesSlide29.xml"/><Relationship Id="rId9" Type="http://schemas.openxmlformats.org/officeDocument/2006/relationships/oleObject" Target="../embeddings/oleObject6.bin"/></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7.xml"/><Relationship Id="rId1" Type="http://schemas.openxmlformats.org/officeDocument/2006/relationships/vmlDrawing" Target="../drawings/vmlDrawing5.vml"/><Relationship Id="rId6" Type="http://schemas.openxmlformats.org/officeDocument/2006/relationships/image" Target="../media/image27.wmf"/><Relationship Id="rId5" Type="http://schemas.openxmlformats.org/officeDocument/2006/relationships/oleObject" Target="../embeddings/oleObject8.bin"/><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8" Type="http://schemas.openxmlformats.org/officeDocument/2006/relationships/image" Target="../media/image29.wmf"/><Relationship Id="rId3" Type="http://schemas.openxmlformats.org/officeDocument/2006/relationships/slideLayout" Target="../slideLayouts/slideLayout1.xml"/><Relationship Id="rId7" Type="http://schemas.openxmlformats.org/officeDocument/2006/relationships/oleObject" Target="../embeddings/oleObject10.bin"/><Relationship Id="rId12" Type="http://schemas.openxmlformats.org/officeDocument/2006/relationships/image" Target="../media/image31.wmf"/><Relationship Id="rId2" Type="http://schemas.openxmlformats.org/officeDocument/2006/relationships/tags" Target="../tags/tag28.xml"/><Relationship Id="rId1" Type="http://schemas.openxmlformats.org/officeDocument/2006/relationships/vmlDrawing" Target="../drawings/vmlDrawing6.vml"/><Relationship Id="rId6" Type="http://schemas.openxmlformats.org/officeDocument/2006/relationships/image" Target="../media/image28.wmf"/><Relationship Id="rId11" Type="http://schemas.openxmlformats.org/officeDocument/2006/relationships/oleObject" Target="../embeddings/oleObject12.bin"/><Relationship Id="rId5" Type="http://schemas.openxmlformats.org/officeDocument/2006/relationships/oleObject" Target="../embeddings/oleObject9.bin"/><Relationship Id="rId10" Type="http://schemas.openxmlformats.org/officeDocument/2006/relationships/image" Target="../media/image30.wmf"/><Relationship Id="rId4" Type="http://schemas.openxmlformats.org/officeDocument/2006/relationships/notesSlide" Target="../notesSlides/notesSlide31.xml"/><Relationship Id="rId9" Type="http://schemas.openxmlformats.org/officeDocument/2006/relationships/oleObject" Target="../embeddings/oleObject11.bin"/></Relationships>
</file>

<file path=ppt/slides/_rels/slide32.xml.rels><?xml version="1.0" encoding="UTF-8" standalone="yes"?>
<Relationships xmlns="http://schemas.openxmlformats.org/package/2006/relationships"><Relationship Id="rId8" Type="http://schemas.openxmlformats.org/officeDocument/2006/relationships/image" Target="../media/image32.wmf"/><Relationship Id="rId13" Type="http://schemas.openxmlformats.org/officeDocument/2006/relationships/oleObject" Target="../embeddings/oleObject17.bin"/><Relationship Id="rId18" Type="http://schemas.openxmlformats.org/officeDocument/2006/relationships/image" Target="../media/image37.wmf"/><Relationship Id="rId3" Type="http://schemas.openxmlformats.org/officeDocument/2006/relationships/slideLayout" Target="../slideLayouts/slideLayout1.xml"/><Relationship Id="rId7" Type="http://schemas.openxmlformats.org/officeDocument/2006/relationships/oleObject" Target="../embeddings/oleObject14.bin"/><Relationship Id="rId12" Type="http://schemas.openxmlformats.org/officeDocument/2006/relationships/image" Target="../media/image34.wmf"/><Relationship Id="rId17" Type="http://schemas.openxmlformats.org/officeDocument/2006/relationships/oleObject" Target="../embeddings/oleObject19.bin"/><Relationship Id="rId2" Type="http://schemas.openxmlformats.org/officeDocument/2006/relationships/tags" Target="../tags/tag29.xml"/><Relationship Id="rId16" Type="http://schemas.openxmlformats.org/officeDocument/2006/relationships/image" Target="../media/image36.wmf"/><Relationship Id="rId1" Type="http://schemas.openxmlformats.org/officeDocument/2006/relationships/vmlDrawing" Target="../drawings/vmlDrawing7.vml"/><Relationship Id="rId6" Type="http://schemas.openxmlformats.org/officeDocument/2006/relationships/image" Target="../media/image28.wmf"/><Relationship Id="rId11" Type="http://schemas.openxmlformats.org/officeDocument/2006/relationships/oleObject" Target="../embeddings/oleObject16.bin"/><Relationship Id="rId5" Type="http://schemas.openxmlformats.org/officeDocument/2006/relationships/oleObject" Target="../embeddings/oleObject13.bin"/><Relationship Id="rId15" Type="http://schemas.openxmlformats.org/officeDocument/2006/relationships/oleObject" Target="../embeddings/oleObject18.bin"/><Relationship Id="rId10" Type="http://schemas.openxmlformats.org/officeDocument/2006/relationships/image" Target="../media/image33.wmf"/><Relationship Id="rId4" Type="http://schemas.openxmlformats.org/officeDocument/2006/relationships/notesSlide" Target="../notesSlides/notesSlide32.xml"/><Relationship Id="rId9" Type="http://schemas.openxmlformats.org/officeDocument/2006/relationships/oleObject" Target="../embeddings/oleObject15.bin"/><Relationship Id="rId14" Type="http://schemas.openxmlformats.org/officeDocument/2006/relationships/image" Target="../media/image35.wmf"/></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xml"/><Relationship Id="rId1" Type="http://schemas.openxmlformats.org/officeDocument/2006/relationships/tags" Target="../tags/tag30.xml"/><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xml"/><Relationship Id="rId1" Type="http://schemas.openxmlformats.org/officeDocument/2006/relationships/tags" Target="../tags/tag31.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xml"/><Relationship Id="rId1" Type="http://schemas.openxmlformats.org/officeDocument/2006/relationships/tags" Target="../tags/tag32.xml"/><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xml"/><Relationship Id="rId1" Type="http://schemas.openxmlformats.org/officeDocument/2006/relationships/tags" Target="../tags/tag33.xml"/><Relationship Id="rId4" Type="http://schemas.openxmlformats.org/officeDocument/2006/relationships/image" Target="../media/image4.jpe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xml"/><Relationship Id="rId1" Type="http://schemas.openxmlformats.org/officeDocument/2006/relationships/tags" Target="../tags/tag34.xml"/><Relationship Id="rId4" Type="http://schemas.openxmlformats.org/officeDocument/2006/relationships/image" Target="../media/image4.jpe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xml"/><Relationship Id="rId1" Type="http://schemas.openxmlformats.org/officeDocument/2006/relationships/tags" Target="../tags/tag35.xml"/><Relationship Id="rId4" Type="http://schemas.openxmlformats.org/officeDocument/2006/relationships/image" Target="../media/image4.jpe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xml"/><Relationship Id="rId1" Type="http://schemas.openxmlformats.org/officeDocument/2006/relationships/tags" Target="../tags/tag36.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image" Target="../media/image1.wmf"/><Relationship Id="rId5" Type="http://schemas.openxmlformats.org/officeDocument/2006/relationships/oleObject" Target="../embeddings/oleObject1.bin"/><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xml"/><Relationship Id="rId1" Type="http://schemas.openxmlformats.org/officeDocument/2006/relationships/tags" Target="../tags/tag37.xml"/><Relationship Id="rId5" Type="http://schemas.openxmlformats.org/officeDocument/2006/relationships/image" Target="../media/image39.png"/><Relationship Id="rId4" Type="http://schemas.openxmlformats.org/officeDocument/2006/relationships/image" Target="../media/image38.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xml"/><Relationship Id="rId1" Type="http://schemas.openxmlformats.org/officeDocument/2006/relationships/tags" Target="../tags/tag38.xml"/><Relationship Id="rId4" Type="http://schemas.openxmlformats.org/officeDocument/2006/relationships/image" Target="../media/image40.png"/></Relationships>
</file>

<file path=ppt/slides/_rels/slide4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1.xml"/><Relationship Id="rId1" Type="http://schemas.openxmlformats.org/officeDocument/2006/relationships/tags" Target="../tags/tag39.xml"/><Relationship Id="rId4" Type="http://schemas.openxmlformats.org/officeDocument/2006/relationships/image" Target="../media/image41.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1.xml"/><Relationship Id="rId1" Type="http://schemas.openxmlformats.org/officeDocument/2006/relationships/tags" Target="../tags/tag40.xml"/><Relationship Id="rId5" Type="http://schemas.openxmlformats.org/officeDocument/2006/relationships/image" Target="../media/image17.png"/><Relationship Id="rId4"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4.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5.xm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6.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9.xml"/><Relationship Id="rId7" Type="http://schemas.openxmlformats.org/officeDocument/2006/relationships/image" Target="../media/image9.jpeg"/><Relationship Id="rId2" Type="http://schemas.openxmlformats.org/officeDocument/2006/relationships/slideLayout" Target="../slideLayouts/slideLayout1.xml"/><Relationship Id="rId1" Type="http://schemas.openxmlformats.org/officeDocument/2006/relationships/tags" Target="../tags/tag7.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rot="2758716">
            <a:off x="1417450" y="1959802"/>
            <a:ext cx="1181734" cy="1181734"/>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2758716">
            <a:off x="6112768" y="1959802"/>
            <a:ext cx="1181734" cy="1181734"/>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58716">
            <a:off x="2535404" y="688032"/>
            <a:ext cx="3725274" cy="3725274"/>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58716">
            <a:off x="2803500" y="1010471"/>
            <a:ext cx="3195766" cy="319576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2758716">
            <a:off x="2907076" y="1146056"/>
            <a:ext cx="2959596" cy="295959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2766825" y="2042837"/>
            <a:ext cx="3262432" cy="1015663"/>
          </a:xfrm>
          <a:prstGeom prst="rect">
            <a:avLst/>
          </a:prstGeom>
          <a:noFill/>
        </p:spPr>
        <p:txBody>
          <a:bodyPr wrap="none" rtlCol="0">
            <a:spAutoFit/>
          </a:bodyPr>
          <a:lstStyle/>
          <a:p>
            <a:r>
              <a:rPr lang="zh-CN" altLang="en-US" sz="6000" dirty="0">
                <a:solidFill>
                  <a:schemeClr val="bg1"/>
                </a:solidFill>
                <a:latin typeface="方正兰亭准黑_GBK" panose="02000000000000000000" pitchFamily="2" charset="-122"/>
                <a:ea typeface="方正兰亭准黑_GBK" panose="02000000000000000000" pitchFamily="2" charset="-122"/>
              </a:rPr>
              <a:t>热敏电阻</a:t>
            </a:r>
          </a:p>
        </p:txBody>
      </p:sp>
      <p:sp>
        <p:nvSpPr>
          <p:cNvPr id="9" name="TextBox 8"/>
          <p:cNvSpPr txBox="1"/>
          <p:nvPr/>
        </p:nvSpPr>
        <p:spPr>
          <a:xfrm>
            <a:off x="3341179" y="2905774"/>
            <a:ext cx="2019464" cy="584775"/>
          </a:xfrm>
          <a:prstGeom prst="rect">
            <a:avLst/>
          </a:prstGeom>
          <a:noFill/>
        </p:spPr>
        <p:txBody>
          <a:bodyPr wrap="none" rtlCol="0">
            <a:spAutoFit/>
          </a:bodyPr>
          <a:lstStyle/>
          <a:p>
            <a:pPr algn="ctr"/>
            <a:r>
              <a:rPr lang="en-US" altLang="zh-CN" sz="3200" dirty="0">
                <a:solidFill>
                  <a:schemeClr val="bg1"/>
                </a:solidFill>
              </a:rPr>
              <a:t>Thermistor</a:t>
            </a:r>
            <a:endParaRPr lang="zh-CN" altLang="en-US" sz="3200" dirty="0">
              <a:solidFill>
                <a:schemeClr val="bg1"/>
              </a:solidFill>
            </a:endParaRPr>
          </a:p>
        </p:txBody>
      </p:sp>
      <p:sp>
        <p:nvSpPr>
          <p:cNvPr id="12" name="TextBox 16">
            <a:extLst>
              <a:ext uri="{FF2B5EF4-FFF2-40B4-BE49-F238E27FC236}">
                <a16:creationId xmlns:a16="http://schemas.microsoft.com/office/drawing/2014/main" id="{A5CA3131-B7A7-46D8-8C12-C670255A283F}"/>
              </a:ext>
            </a:extLst>
          </p:cNvPr>
          <p:cNvSpPr txBox="1"/>
          <p:nvPr/>
        </p:nvSpPr>
        <p:spPr>
          <a:xfrm>
            <a:off x="5708377" y="4021969"/>
            <a:ext cx="3005951" cy="707886"/>
          </a:xfrm>
          <a:prstGeom prst="rect">
            <a:avLst/>
          </a:prstGeom>
          <a:noFill/>
        </p:spPr>
        <p:txBody>
          <a:bodyPr wrap="none" rtlCol="0">
            <a:spAutoFit/>
          </a:bodyPr>
          <a:lstStyle/>
          <a:p>
            <a:r>
              <a:rPr lang="zh-CN" altLang="en-US" sz="2000" dirty="0">
                <a:solidFill>
                  <a:schemeClr val="tx1">
                    <a:lumMod val="85000"/>
                    <a:lumOff val="15000"/>
                  </a:schemeClr>
                </a:solidFill>
                <a:latin typeface="方正细黑一简体" panose="03000509000000000000" pitchFamily="65" charset="-122"/>
                <a:ea typeface="方正细黑一简体" panose="03000509000000000000" pitchFamily="65" charset="-122"/>
              </a:rPr>
              <a:t>汇报人：李浩</a:t>
            </a:r>
            <a:endParaRPr lang="en-US" altLang="zh-CN" sz="2000" dirty="0">
              <a:solidFill>
                <a:schemeClr val="tx1">
                  <a:lumMod val="85000"/>
                  <a:lumOff val="15000"/>
                </a:schemeClr>
              </a:solidFill>
              <a:latin typeface="方正细黑一简体" panose="03000509000000000000" pitchFamily="65" charset="-122"/>
              <a:ea typeface="方正细黑一简体" panose="03000509000000000000" pitchFamily="65" charset="-122"/>
            </a:endParaRPr>
          </a:p>
          <a:p>
            <a:r>
              <a:rPr lang="zh-CN" altLang="en-US" sz="2000" dirty="0">
                <a:solidFill>
                  <a:schemeClr val="tx1">
                    <a:lumMod val="85000"/>
                    <a:lumOff val="15000"/>
                  </a:schemeClr>
                </a:solidFill>
                <a:latin typeface="方正细黑一简体" panose="03000509000000000000" pitchFamily="65" charset="-122"/>
                <a:ea typeface="方正细黑一简体" panose="03000509000000000000" pitchFamily="65" charset="-122"/>
              </a:rPr>
              <a:t>小组成员：李浩、徐庚辰</a:t>
            </a:r>
          </a:p>
        </p:txBody>
      </p:sp>
    </p:spTree>
    <p:extLst>
      <p:ext uri="{BB962C8B-B14F-4D97-AF65-F5344CB8AC3E}">
        <p14:creationId xmlns:p14="http://schemas.microsoft.com/office/powerpoint/2010/main" val="1933911433"/>
      </p:ext>
    </p:extLst>
  </p:cSld>
  <p:clrMapOvr>
    <a:masterClrMapping/>
  </p:clrMapOvr>
  <mc:AlternateContent xmlns:mc="http://schemas.openxmlformats.org/markup-compatibility/2006" xmlns:p14="http://schemas.microsoft.com/office/powerpoint/2010/main">
    <mc:Choice Requires="p14">
      <p:transition spd="slow" p14:dur="2000" advTm="4102"/>
    </mc:Choice>
    <mc:Fallback xmlns="">
      <p:transition spd="slow" advTm="4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par>
                          <p:cTn id="11" fill="hold">
                            <p:stCondLst>
                              <p:cond delay="1000"/>
                            </p:stCondLst>
                            <p:childTnLst>
                              <p:par>
                                <p:cTn id="12" presetID="31"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1000" fill="hold"/>
                                        <p:tgtEl>
                                          <p:spTgt spid="6"/>
                                        </p:tgtEl>
                                        <p:attrNameLst>
                                          <p:attrName>ppt_w</p:attrName>
                                        </p:attrNameLst>
                                      </p:cBhvr>
                                      <p:tavLst>
                                        <p:tav tm="0">
                                          <p:val>
                                            <p:fltVal val="0"/>
                                          </p:val>
                                        </p:tav>
                                        <p:tav tm="100000">
                                          <p:val>
                                            <p:strVal val="#ppt_w"/>
                                          </p:val>
                                        </p:tav>
                                      </p:tavLst>
                                    </p:anim>
                                    <p:anim calcmode="lin" valueType="num">
                                      <p:cBhvr>
                                        <p:cTn id="15" dur="1000" fill="hold"/>
                                        <p:tgtEl>
                                          <p:spTgt spid="6"/>
                                        </p:tgtEl>
                                        <p:attrNameLst>
                                          <p:attrName>ppt_h</p:attrName>
                                        </p:attrNameLst>
                                      </p:cBhvr>
                                      <p:tavLst>
                                        <p:tav tm="0">
                                          <p:val>
                                            <p:fltVal val="0"/>
                                          </p:val>
                                        </p:tav>
                                        <p:tav tm="100000">
                                          <p:val>
                                            <p:strVal val="#ppt_h"/>
                                          </p:val>
                                        </p:tav>
                                      </p:tavLst>
                                    </p:anim>
                                    <p:anim calcmode="lin" valueType="num">
                                      <p:cBhvr>
                                        <p:cTn id="16" dur="1000" fill="hold"/>
                                        <p:tgtEl>
                                          <p:spTgt spid="6"/>
                                        </p:tgtEl>
                                        <p:attrNameLst>
                                          <p:attrName>style.rotation</p:attrName>
                                        </p:attrNameLst>
                                      </p:cBhvr>
                                      <p:tavLst>
                                        <p:tav tm="0">
                                          <p:val>
                                            <p:fltVal val="90"/>
                                          </p:val>
                                        </p:tav>
                                        <p:tav tm="100000">
                                          <p:val>
                                            <p:fltVal val="0"/>
                                          </p:val>
                                        </p:tav>
                                      </p:tavLst>
                                    </p:anim>
                                    <p:animEffect transition="in" filter="fade">
                                      <p:cBhvr>
                                        <p:cTn id="17" dur="1000"/>
                                        <p:tgtEl>
                                          <p:spTgt spid="6"/>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par>
                          <p:cTn id="25" fill="hold">
                            <p:stCondLst>
                              <p:cond delay="2500"/>
                            </p:stCondLst>
                            <p:childTnLst>
                              <p:par>
                                <p:cTn id="26" presetID="53" presetClass="entr" presetSubtype="16"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ppt_w</p:attrName>
                                        </p:attrNameLst>
                                      </p:cBhvr>
                                      <p:tavLst>
                                        <p:tav tm="0">
                                          <p:val>
                                            <p:fltVal val="0"/>
                                          </p:val>
                                        </p:tav>
                                        <p:tav tm="100000">
                                          <p:val>
                                            <p:strVal val="#ppt_w"/>
                                          </p:val>
                                        </p:tav>
                                      </p:tavLst>
                                    </p:anim>
                                    <p:anim calcmode="lin" valueType="num">
                                      <p:cBhvr>
                                        <p:cTn id="29" dur="500" fill="hold"/>
                                        <p:tgtEl>
                                          <p:spTgt spid="8"/>
                                        </p:tgtEl>
                                        <p:attrNameLst>
                                          <p:attrName>ppt_h</p:attrName>
                                        </p:attrNameLst>
                                      </p:cBhvr>
                                      <p:tavLst>
                                        <p:tav tm="0">
                                          <p:val>
                                            <p:fltVal val="0"/>
                                          </p:val>
                                        </p:tav>
                                        <p:tav tm="100000">
                                          <p:val>
                                            <p:strVal val="#ppt_h"/>
                                          </p:val>
                                        </p:tav>
                                      </p:tavLst>
                                    </p:anim>
                                    <p:animEffect transition="in" filter="fade">
                                      <p:cBhvr>
                                        <p:cTn id="30" dur="500"/>
                                        <p:tgtEl>
                                          <p:spTgt spid="8"/>
                                        </p:tgtEl>
                                      </p:cBhvr>
                                    </p:animEffect>
                                  </p:childTnLst>
                                </p:cTn>
                              </p:par>
                            </p:childTnLst>
                          </p:cTn>
                        </p:par>
                        <p:par>
                          <p:cTn id="31" fill="hold">
                            <p:stCondLst>
                              <p:cond delay="3000"/>
                            </p:stCondLst>
                            <p:childTnLst>
                              <p:par>
                                <p:cTn id="32" presetID="53" presetClass="entr" presetSubtype="16"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p:cTn id="34" dur="500" fill="hold"/>
                                        <p:tgtEl>
                                          <p:spTgt spid="9"/>
                                        </p:tgtEl>
                                        <p:attrNameLst>
                                          <p:attrName>ppt_w</p:attrName>
                                        </p:attrNameLst>
                                      </p:cBhvr>
                                      <p:tavLst>
                                        <p:tav tm="0">
                                          <p:val>
                                            <p:fltVal val="0"/>
                                          </p:val>
                                        </p:tav>
                                        <p:tav tm="100000">
                                          <p:val>
                                            <p:strVal val="#ppt_w"/>
                                          </p:val>
                                        </p:tav>
                                      </p:tavLst>
                                    </p:anim>
                                    <p:anim calcmode="lin" valueType="num">
                                      <p:cBhvr>
                                        <p:cTn id="35" dur="500" fill="hold"/>
                                        <p:tgtEl>
                                          <p:spTgt spid="9"/>
                                        </p:tgtEl>
                                        <p:attrNameLst>
                                          <p:attrName>ppt_h</p:attrName>
                                        </p:attrNameLst>
                                      </p:cBhvr>
                                      <p:tavLst>
                                        <p:tav tm="0">
                                          <p:val>
                                            <p:fltVal val="0"/>
                                          </p:val>
                                        </p:tav>
                                        <p:tav tm="100000">
                                          <p:val>
                                            <p:strVal val="#ppt_h"/>
                                          </p:val>
                                        </p:tav>
                                      </p:tavLst>
                                    </p:anim>
                                    <p:animEffect transition="in" filter="fade">
                                      <p:cBhvr>
                                        <p:cTn id="36" dur="500"/>
                                        <p:tgtEl>
                                          <p:spTgt spid="9"/>
                                        </p:tgtEl>
                                      </p:cBhvr>
                                    </p:animEffect>
                                  </p:childTnLst>
                                </p:cTn>
                              </p:par>
                            </p:childTnLst>
                          </p:cTn>
                        </p:par>
                        <p:par>
                          <p:cTn id="37" fill="hold">
                            <p:stCondLst>
                              <p:cond delay="3500"/>
                            </p:stCondLst>
                            <p:childTnLst>
                              <p:par>
                                <p:cTn id="38" presetID="42" presetClass="entr" presetSubtype="0" fill="hold" grpId="0" nodeType="after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1000"/>
                                        <p:tgtEl>
                                          <p:spTgt spid="12"/>
                                        </p:tgtEl>
                                      </p:cBhvr>
                                    </p:animEffect>
                                    <p:anim calcmode="lin" valueType="num">
                                      <p:cBhvr>
                                        <p:cTn id="41" dur="1000" fill="hold"/>
                                        <p:tgtEl>
                                          <p:spTgt spid="12"/>
                                        </p:tgtEl>
                                        <p:attrNameLst>
                                          <p:attrName>ppt_x</p:attrName>
                                        </p:attrNameLst>
                                      </p:cBhvr>
                                      <p:tavLst>
                                        <p:tav tm="0">
                                          <p:val>
                                            <p:strVal val="#ppt_x"/>
                                          </p:val>
                                        </p:tav>
                                        <p:tav tm="100000">
                                          <p:val>
                                            <p:strVal val="#ppt_x"/>
                                          </p:val>
                                        </p:tav>
                                      </p:tavLst>
                                    </p:anim>
                                    <p:anim calcmode="lin" valueType="num">
                                      <p:cBhvr>
                                        <p:cTn id="4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animBg="1"/>
      <p:bldP spid="5" grpId="0" animBg="1"/>
      <p:bldP spid="6" grpId="0" animBg="1"/>
      <p:bldP spid="8" grpId="0"/>
      <p:bldP spid="9" grpId="0"/>
      <p:bldP spid="12" grpId="0"/>
    </p:bldLst>
  </p:timing>
  <p:extLst>
    <p:ext uri="{E180D4A7-C9FB-4DFB-919C-405C955672EB}">
      <p14:showEvtLst xmlns:p14="http://schemas.microsoft.com/office/powerpoint/2010/main">
        <p14:playEvt time="104" objId="2"/>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21975" y="2191762"/>
            <a:ext cx="3005951" cy="769441"/>
          </a:xfrm>
          <a:prstGeom prst="rect">
            <a:avLst/>
          </a:prstGeom>
          <a:noFill/>
        </p:spPr>
        <p:txBody>
          <a:bodyPr wrap="none" rtlCol="0">
            <a:spAutoFit/>
          </a:bodyPr>
          <a:lstStyle/>
          <a:p>
            <a:r>
              <a:rPr lang="zh-CN" altLang="en-US" sz="4400" dirty="0">
                <a:solidFill>
                  <a:schemeClr val="tx1">
                    <a:lumMod val="85000"/>
                    <a:lumOff val="15000"/>
                  </a:schemeClr>
                </a:solidFill>
                <a:latin typeface="方正兰亭准黑_GBK" panose="02000000000000000000" pitchFamily="2" charset="-122"/>
                <a:ea typeface="方正兰亭准黑_GBK" panose="02000000000000000000" pitchFamily="2" charset="-122"/>
              </a:rPr>
              <a:t>历史与发展</a:t>
            </a:r>
          </a:p>
        </p:txBody>
      </p:sp>
      <p:sp>
        <p:nvSpPr>
          <p:cNvPr id="3" name="矩形 2"/>
          <p:cNvSpPr/>
          <p:nvPr/>
        </p:nvSpPr>
        <p:spPr>
          <a:xfrm rot="2758716">
            <a:off x="5916989" y="1416303"/>
            <a:ext cx="2320360" cy="2320360"/>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58716">
            <a:off x="6085238" y="1580630"/>
            <a:ext cx="1990546" cy="199054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6465463" y="1914183"/>
            <a:ext cx="1223412" cy="1323439"/>
          </a:xfrm>
          <a:prstGeom prst="rect">
            <a:avLst/>
          </a:prstGeom>
          <a:noFill/>
        </p:spPr>
        <p:txBody>
          <a:bodyPr wrap="none" rtlCol="0">
            <a:spAutoFit/>
          </a:bodyPr>
          <a:lstStyle/>
          <a:p>
            <a:r>
              <a:rPr lang="en-US" altLang="zh-CN" sz="8000" dirty="0">
                <a:solidFill>
                  <a:schemeClr val="bg1"/>
                </a:solidFill>
              </a:rPr>
              <a:t>02</a:t>
            </a:r>
            <a:endParaRPr lang="zh-CN" altLang="en-US" sz="8000" dirty="0">
              <a:solidFill>
                <a:schemeClr val="bg1"/>
              </a:solidFill>
            </a:endParaRPr>
          </a:p>
        </p:txBody>
      </p:sp>
    </p:spTree>
    <p:extLst>
      <p:ext uri="{BB962C8B-B14F-4D97-AF65-F5344CB8AC3E}">
        <p14:creationId xmlns:p14="http://schemas.microsoft.com/office/powerpoint/2010/main" val="2047297970"/>
      </p:ext>
    </p:extLst>
  </p:cSld>
  <p:clrMapOvr>
    <a:masterClrMapping/>
  </p:clrMapOvr>
  <mc:AlternateContent xmlns:mc="http://schemas.openxmlformats.org/markup-compatibility/2006" xmlns:p14="http://schemas.microsoft.com/office/powerpoint/2010/main">
    <mc:Choice Requires="p14">
      <p:transition spd="slow" p14:dur="2000" advTm="3601"/>
    </mc:Choice>
    <mc:Fallback xmlns="">
      <p:transition spd="slow" advTm="3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par>
                          <p:cTn id="11" fill="hold">
                            <p:stCondLst>
                              <p:cond delay="1000"/>
                            </p:stCondLst>
                            <p:childTnLst>
                              <p:par>
                                <p:cTn id="12" presetID="31"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1000" fill="hold"/>
                                        <p:tgtEl>
                                          <p:spTgt spid="4"/>
                                        </p:tgtEl>
                                        <p:attrNameLst>
                                          <p:attrName>ppt_w</p:attrName>
                                        </p:attrNameLst>
                                      </p:cBhvr>
                                      <p:tavLst>
                                        <p:tav tm="0">
                                          <p:val>
                                            <p:fltVal val="0"/>
                                          </p:val>
                                        </p:tav>
                                        <p:tav tm="100000">
                                          <p:val>
                                            <p:strVal val="#ppt_w"/>
                                          </p:val>
                                        </p:tav>
                                      </p:tavLst>
                                    </p:anim>
                                    <p:anim calcmode="lin" valueType="num">
                                      <p:cBhvr>
                                        <p:cTn id="15" dur="1000" fill="hold"/>
                                        <p:tgtEl>
                                          <p:spTgt spid="4"/>
                                        </p:tgtEl>
                                        <p:attrNameLst>
                                          <p:attrName>ppt_h</p:attrName>
                                        </p:attrNameLst>
                                      </p:cBhvr>
                                      <p:tavLst>
                                        <p:tav tm="0">
                                          <p:val>
                                            <p:fltVal val="0"/>
                                          </p:val>
                                        </p:tav>
                                        <p:tav tm="100000">
                                          <p:val>
                                            <p:strVal val="#ppt_h"/>
                                          </p:val>
                                        </p:tav>
                                      </p:tavLst>
                                    </p:anim>
                                    <p:anim calcmode="lin" valueType="num">
                                      <p:cBhvr>
                                        <p:cTn id="16" dur="1000" fill="hold"/>
                                        <p:tgtEl>
                                          <p:spTgt spid="4"/>
                                        </p:tgtEl>
                                        <p:attrNameLst>
                                          <p:attrName>style.rotation</p:attrName>
                                        </p:attrNameLst>
                                      </p:cBhvr>
                                      <p:tavLst>
                                        <p:tav tm="0">
                                          <p:val>
                                            <p:fltVal val="90"/>
                                          </p:val>
                                        </p:tav>
                                        <p:tav tm="100000">
                                          <p:val>
                                            <p:fltVal val="0"/>
                                          </p:val>
                                        </p:tav>
                                      </p:tavLst>
                                    </p:anim>
                                    <p:animEffect transition="in" filter="fade">
                                      <p:cBhvr>
                                        <p:cTn id="17" dur="1000"/>
                                        <p:tgtEl>
                                          <p:spTgt spid="4"/>
                                        </p:tgtEl>
                                      </p:cBhvr>
                                    </p:animEffect>
                                  </p:childTnLst>
                                </p:cTn>
                              </p:par>
                            </p:childTnLst>
                          </p:cTn>
                        </p:par>
                        <p:par>
                          <p:cTn id="18" fill="hold">
                            <p:stCondLst>
                              <p:cond delay="2000"/>
                            </p:stCondLst>
                            <p:childTnLst>
                              <p:par>
                                <p:cTn id="19" presetID="1"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par>
                          <p:cTn id="21" fill="hold">
                            <p:stCondLst>
                              <p:cond delay="2000"/>
                            </p:stCondLst>
                            <p:childTnLst>
                              <p:par>
                                <p:cTn id="22" presetID="14" presetClass="entr" presetSubtype="10"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randombar(horizontal)">
                                      <p:cBhvr>
                                        <p:cTn id="2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p:cNvSpPr>
            <a:spLocks noChangeArrowheads="1"/>
          </p:cNvSpPr>
          <p:nvPr/>
        </p:nvSpPr>
        <p:spPr bwMode="auto">
          <a:xfrm>
            <a:off x="1172" y="3758976"/>
            <a:ext cx="7050509" cy="624880"/>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endParaRPr lang="zh-CN" altLang="en-US" sz="2400" kern="0" dirty="0">
              <a:solidFill>
                <a:sysClr val="windowText" lastClr="000000"/>
              </a:solidFill>
              <a:ea typeface="微软雅黑" pitchFamily="34" charset="-122"/>
            </a:endParaRPr>
          </a:p>
        </p:txBody>
      </p:sp>
      <p:sp>
        <p:nvSpPr>
          <p:cNvPr id="3" name="Line 43"/>
          <p:cNvSpPr>
            <a:spLocks noChangeShapeType="1"/>
          </p:cNvSpPr>
          <p:nvPr/>
        </p:nvSpPr>
        <p:spPr bwMode="auto">
          <a:xfrm rot="5400000">
            <a:off x="3232632" y="1461090"/>
            <a:ext cx="0" cy="5432236"/>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4" name="Rectangle 6"/>
          <p:cNvSpPr>
            <a:spLocks noChangeArrowheads="1"/>
          </p:cNvSpPr>
          <p:nvPr/>
        </p:nvSpPr>
        <p:spPr bwMode="auto">
          <a:xfrm>
            <a:off x="2732093" y="2406226"/>
            <a:ext cx="4319589" cy="620866"/>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5" name="Line 43"/>
          <p:cNvSpPr>
            <a:spLocks noChangeShapeType="1"/>
          </p:cNvSpPr>
          <p:nvPr/>
        </p:nvSpPr>
        <p:spPr bwMode="auto">
          <a:xfrm rot="16200000" flipH="1">
            <a:off x="4753693" y="1473701"/>
            <a:ext cx="0" cy="2762990"/>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6" name="Rectangle 5"/>
          <p:cNvSpPr>
            <a:spLocks noChangeArrowheads="1"/>
          </p:cNvSpPr>
          <p:nvPr/>
        </p:nvSpPr>
        <p:spPr bwMode="auto">
          <a:xfrm rot="5400000">
            <a:off x="5888145" y="3246155"/>
            <a:ext cx="1708686" cy="620999"/>
          </a:xfrm>
          <a:prstGeom prst="rect">
            <a:avLst/>
          </a:prstGeom>
          <a:solidFill>
            <a:srgbClr val="D9D9D9"/>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7" name="Line 44"/>
          <p:cNvSpPr>
            <a:spLocks noChangeShapeType="1"/>
          </p:cNvSpPr>
          <p:nvPr/>
        </p:nvSpPr>
        <p:spPr bwMode="auto">
          <a:xfrm>
            <a:off x="6755532" y="3234482"/>
            <a:ext cx="0" cy="296086"/>
          </a:xfrm>
          <a:prstGeom prst="line">
            <a:avLst/>
          </a:prstGeom>
          <a:noFill/>
          <a:ln w="12700">
            <a:solidFill>
              <a:schemeClr val="tx1">
                <a:lumMod val="65000"/>
                <a:lumOff val="35000"/>
              </a:schemeClr>
            </a:solidFill>
            <a:prstDash val="sys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8" name="Rectangle 7"/>
          <p:cNvSpPr>
            <a:spLocks noChangeArrowheads="1"/>
          </p:cNvSpPr>
          <p:nvPr/>
        </p:nvSpPr>
        <p:spPr bwMode="auto">
          <a:xfrm>
            <a:off x="3086949" y="1104496"/>
            <a:ext cx="3964733" cy="624880"/>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endParaRPr lang="zh-CN" altLang="en-US" sz="2400" kern="0" dirty="0">
              <a:solidFill>
                <a:sysClr val="windowText" lastClr="000000"/>
              </a:solidFill>
              <a:ea typeface="微软雅黑" pitchFamily="34" charset="-122"/>
            </a:endParaRPr>
          </a:p>
        </p:txBody>
      </p:sp>
      <p:sp>
        <p:nvSpPr>
          <p:cNvPr id="9" name="Line 43"/>
          <p:cNvSpPr>
            <a:spLocks noChangeShapeType="1"/>
          </p:cNvSpPr>
          <p:nvPr/>
        </p:nvSpPr>
        <p:spPr bwMode="auto">
          <a:xfrm rot="5400000">
            <a:off x="4751321" y="100362"/>
            <a:ext cx="0" cy="2758249"/>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10" name="Rectangle 8"/>
          <p:cNvSpPr>
            <a:spLocks noChangeArrowheads="1"/>
          </p:cNvSpPr>
          <p:nvPr/>
        </p:nvSpPr>
        <p:spPr bwMode="auto">
          <a:xfrm rot="5400000">
            <a:off x="1843856" y="1755293"/>
            <a:ext cx="1922596" cy="620999"/>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11" name="Line 42"/>
          <p:cNvSpPr>
            <a:spLocks noChangeShapeType="1"/>
          </p:cNvSpPr>
          <p:nvPr/>
        </p:nvSpPr>
        <p:spPr bwMode="auto">
          <a:xfrm>
            <a:off x="2790800" y="1895548"/>
            <a:ext cx="0" cy="333152"/>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12" name="Oval 38"/>
          <p:cNvSpPr>
            <a:spLocks noChangeArrowheads="1"/>
          </p:cNvSpPr>
          <p:nvPr/>
        </p:nvSpPr>
        <p:spPr bwMode="auto">
          <a:xfrm>
            <a:off x="6240479" y="897621"/>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19</a:t>
            </a:r>
            <a:r>
              <a:rPr lang="zh-CN" altLang="en-US" sz="1500" kern="0" dirty="0">
                <a:solidFill>
                  <a:schemeClr val="bg1"/>
                </a:solidFill>
                <a:ea typeface="微软雅黑" pitchFamily="34" charset="-122"/>
              </a:rPr>
              <a:t>世纪</a:t>
            </a:r>
          </a:p>
        </p:txBody>
      </p:sp>
      <p:sp>
        <p:nvSpPr>
          <p:cNvPr id="13" name="矩形 12"/>
          <p:cNvSpPr/>
          <p:nvPr/>
        </p:nvSpPr>
        <p:spPr>
          <a:xfrm>
            <a:off x="3580468" y="1166595"/>
            <a:ext cx="2620841"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第一次对于半导体材料的特性记录</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14" name="Oval 38"/>
          <p:cNvSpPr>
            <a:spLocks noChangeArrowheads="1"/>
          </p:cNvSpPr>
          <p:nvPr/>
        </p:nvSpPr>
        <p:spPr bwMode="auto">
          <a:xfrm>
            <a:off x="2297847" y="897621"/>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1930</a:t>
            </a:r>
            <a:r>
              <a:rPr lang="zh-CN" altLang="en-US" sz="1500" kern="0" dirty="0">
                <a:solidFill>
                  <a:schemeClr val="bg1"/>
                </a:solidFill>
                <a:ea typeface="微软雅黑" pitchFamily="34" charset="-122"/>
              </a:rPr>
              <a:t>年</a:t>
            </a:r>
          </a:p>
        </p:txBody>
      </p:sp>
      <p:sp>
        <p:nvSpPr>
          <p:cNvPr id="15" name="Oval 38"/>
          <p:cNvSpPr>
            <a:spLocks noChangeArrowheads="1"/>
          </p:cNvSpPr>
          <p:nvPr/>
        </p:nvSpPr>
        <p:spPr bwMode="auto">
          <a:xfrm>
            <a:off x="2297847" y="2203347"/>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40</a:t>
            </a:r>
            <a:r>
              <a:rPr lang="zh-CN" altLang="en-US" sz="1500" kern="0" dirty="0">
                <a:solidFill>
                  <a:schemeClr val="bg1"/>
                </a:solidFill>
                <a:ea typeface="微软雅黑" pitchFamily="34" charset="-122"/>
              </a:rPr>
              <a:t>年代</a:t>
            </a:r>
          </a:p>
        </p:txBody>
      </p:sp>
      <p:sp>
        <p:nvSpPr>
          <p:cNvPr id="16" name="矩形 15"/>
          <p:cNvSpPr/>
          <p:nvPr/>
        </p:nvSpPr>
        <p:spPr>
          <a:xfrm>
            <a:off x="3377291" y="2546850"/>
            <a:ext cx="2620841"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早期的商业热敏电阻</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17" name="Oval 38"/>
          <p:cNvSpPr>
            <a:spLocks noChangeArrowheads="1"/>
          </p:cNvSpPr>
          <p:nvPr/>
        </p:nvSpPr>
        <p:spPr bwMode="auto">
          <a:xfrm>
            <a:off x="6228184" y="2232124"/>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6</a:t>
            </a:r>
            <a:r>
              <a:rPr lang="zh-CN" altLang="en-US" sz="1500" kern="0" dirty="0">
                <a:solidFill>
                  <a:schemeClr val="bg1"/>
                </a:solidFill>
                <a:ea typeface="微软雅黑" pitchFamily="34" charset="-122"/>
              </a:rPr>
              <a:t>、</a:t>
            </a:r>
            <a:r>
              <a:rPr lang="en-US" altLang="zh-CN" sz="1500" kern="0" dirty="0">
                <a:solidFill>
                  <a:schemeClr val="bg1"/>
                </a:solidFill>
                <a:ea typeface="微软雅黑" pitchFamily="34" charset="-122"/>
              </a:rPr>
              <a:t>70</a:t>
            </a:r>
            <a:r>
              <a:rPr lang="zh-CN" altLang="en-US" sz="1500" kern="0" dirty="0">
                <a:solidFill>
                  <a:schemeClr val="bg1"/>
                </a:solidFill>
                <a:ea typeface="微软雅黑" pitchFamily="34" charset="-122"/>
              </a:rPr>
              <a:t>年代</a:t>
            </a:r>
          </a:p>
        </p:txBody>
      </p:sp>
      <p:sp>
        <p:nvSpPr>
          <p:cNvPr id="18" name="Oval 38"/>
          <p:cNvSpPr>
            <a:spLocks noChangeArrowheads="1"/>
          </p:cNvSpPr>
          <p:nvPr/>
        </p:nvSpPr>
        <p:spPr bwMode="auto">
          <a:xfrm>
            <a:off x="6248230" y="3565879"/>
            <a:ext cx="1014609" cy="997925"/>
          </a:xfrm>
          <a:prstGeom prst="ellipse">
            <a:avLst/>
          </a:prstGeom>
          <a:solidFill>
            <a:srgbClr val="232323"/>
          </a:solidFill>
          <a:ln w="19050">
            <a:solidFill>
              <a:srgbClr val="232323"/>
            </a:solid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8</a:t>
            </a:r>
            <a:r>
              <a:rPr lang="zh-CN" altLang="en-US" sz="1500" kern="0" dirty="0">
                <a:solidFill>
                  <a:schemeClr val="bg1"/>
                </a:solidFill>
                <a:ea typeface="微软雅黑" pitchFamily="34" charset="-122"/>
              </a:rPr>
              <a:t>、</a:t>
            </a:r>
            <a:r>
              <a:rPr lang="en-US" altLang="zh-CN" sz="1500" kern="0" dirty="0">
                <a:solidFill>
                  <a:schemeClr val="bg1"/>
                </a:solidFill>
                <a:ea typeface="微软雅黑" pitchFamily="34" charset="-122"/>
              </a:rPr>
              <a:t>90</a:t>
            </a:r>
            <a:r>
              <a:rPr lang="zh-CN" altLang="en-US" sz="1500" kern="0" dirty="0">
                <a:solidFill>
                  <a:schemeClr val="bg1"/>
                </a:solidFill>
                <a:ea typeface="微软雅黑" pitchFamily="34" charset="-122"/>
              </a:rPr>
              <a:t>年代</a:t>
            </a:r>
          </a:p>
        </p:txBody>
      </p:sp>
      <p:sp>
        <p:nvSpPr>
          <p:cNvPr id="19" name="矩形 18"/>
          <p:cNvSpPr/>
          <p:nvPr/>
        </p:nvSpPr>
        <p:spPr>
          <a:xfrm>
            <a:off x="860225" y="3852880"/>
            <a:ext cx="5088527"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采用</a:t>
            </a:r>
            <a:r>
              <a:rPr lang="en-US" altLang="zh-CN" sz="1200" dirty="0">
                <a:solidFill>
                  <a:schemeClr val="tx1">
                    <a:lumMod val="65000"/>
                    <a:lumOff val="35000"/>
                  </a:schemeClr>
                </a:solidFill>
                <a:latin typeface="微软雅黑" pitchFamily="34" charset="-122"/>
                <a:ea typeface="微软雅黑" pitchFamily="34" charset="-122"/>
                <a:cs typeface="华文黑体" pitchFamily="2" charset="-122"/>
              </a:rPr>
              <a:t>NTC</a:t>
            </a: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热敏电阻的继续在汽车，食品加工，暖通空调市场的增长</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20" name="矩形 19"/>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1" name="矩形 20"/>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2"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sp>
        <p:nvSpPr>
          <p:cNvPr id="24" name="矩形 23">
            <a:extLst>
              <a:ext uri="{FF2B5EF4-FFF2-40B4-BE49-F238E27FC236}">
                <a16:creationId xmlns:a16="http://schemas.microsoft.com/office/drawing/2014/main" id="{87F4DA54-D170-4CB0-94FE-0026D285C854}"/>
              </a:ext>
            </a:extLst>
          </p:cNvPr>
          <p:cNvSpPr/>
          <p:nvPr/>
        </p:nvSpPr>
        <p:spPr>
          <a:xfrm>
            <a:off x="433724" y="1255097"/>
            <a:ext cx="1793260" cy="1418920"/>
          </a:xfrm>
          <a:prstGeom prst="rect">
            <a:avLst/>
          </a:prstGeom>
        </p:spPr>
        <p:txBody>
          <a:bodyPr wrap="square" lIns="65919" tIns="32959" rIns="65919" bIns="32959" anchor="ctr">
            <a:spAutoFit/>
          </a:bodyPr>
          <a:lstStyle/>
          <a:p>
            <a:pPr>
              <a:lnSpc>
                <a:spcPct val="150000"/>
              </a:lnSpc>
            </a:pPr>
            <a:r>
              <a:rPr lang="zh-CN" altLang="en-US" sz="1200" dirty="0">
                <a:solidFill>
                  <a:schemeClr val="tx1">
                    <a:lumMod val="65000"/>
                    <a:lumOff val="35000"/>
                  </a:schemeClr>
                </a:solidFill>
                <a:latin typeface="微软雅黑" pitchFamily="34" charset="-122"/>
                <a:ea typeface="微软雅黑" pitchFamily="34" charset="-122"/>
              </a:rPr>
              <a:t>第一个在商业应用上可行的热敏电阻由</a:t>
            </a:r>
            <a:r>
              <a:rPr lang="en-US" altLang="zh-CN" sz="1200" dirty="0" err="1">
                <a:solidFill>
                  <a:schemeClr val="tx1">
                    <a:lumMod val="65000"/>
                    <a:lumOff val="35000"/>
                  </a:schemeClr>
                </a:solidFill>
                <a:latin typeface="微软雅黑" pitchFamily="34" charset="-122"/>
                <a:ea typeface="微软雅黑" pitchFamily="34" charset="-122"/>
              </a:rPr>
              <a:t>SamuelRuben</a:t>
            </a:r>
            <a:r>
              <a:rPr lang="en-US" altLang="zh-CN" sz="1200" dirty="0">
                <a:solidFill>
                  <a:schemeClr val="tx1">
                    <a:lumMod val="65000"/>
                    <a:lumOff val="35000"/>
                  </a:schemeClr>
                </a:solidFill>
                <a:latin typeface="微软雅黑" pitchFamily="34" charset="-122"/>
                <a:ea typeface="微软雅黑" pitchFamily="34" charset="-122"/>
              </a:rPr>
              <a:t>(14July1900–16July1988)</a:t>
            </a:r>
            <a:r>
              <a:rPr lang="zh-CN" altLang="en-US" sz="1200" dirty="0">
                <a:solidFill>
                  <a:schemeClr val="tx1">
                    <a:lumMod val="65000"/>
                    <a:lumOff val="35000"/>
                  </a:schemeClr>
                </a:solidFill>
                <a:latin typeface="微软雅黑" pitchFamily="34" charset="-122"/>
                <a:ea typeface="微软雅黑" pitchFamily="34" charset="-122"/>
              </a:rPr>
              <a:t>在</a:t>
            </a:r>
            <a:r>
              <a:rPr lang="en-US" altLang="zh-CN" sz="1200" dirty="0">
                <a:solidFill>
                  <a:schemeClr val="tx1">
                    <a:lumMod val="65000"/>
                    <a:lumOff val="35000"/>
                  </a:schemeClr>
                </a:solidFill>
                <a:latin typeface="微软雅黑" pitchFamily="34" charset="-122"/>
                <a:ea typeface="微软雅黑" pitchFamily="34" charset="-122"/>
              </a:rPr>
              <a:t>1930</a:t>
            </a:r>
            <a:r>
              <a:rPr lang="zh-CN" altLang="en-US" sz="1200" dirty="0">
                <a:solidFill>
                  <a:schemeClr val="tx1">
                    <a:lumMod val="65000"/>
                    <a:lumOff val="35000"/>
                  </a:schemeClr>
                </a:solidFill>
                <a:latin typeface="微软雅黑" pitchFamily="34" charset="-122"/>
                <a:ea typeface="微软雅黑" pitchFamily="34" charset="-122"/>
              </a:rPr>
              <a:t>年发明</a:t>
            </a:r>
          </a:p>
        </p:txBody>
      </p:sp>
      <p:sp>
        <p:nvSpPr>
          <p:cNvPr id="25" name="矩形 24">
            <a:extLst>
              <a:ext uri="{FF2B5EF4-FFF2-40B4-BE49-F238E27FC236}">
                <a16:creationId xmlns:a16="http://schemas.microsoft.com/office/drawing/2014/main" id="{5BFBF89D-BF22-42F7-86AB-97E50AC92CE5}"/>
              </a:ext>
            </a:extLst>
          </p:cNvPr>
          <p:cNvSpPr/>
          <p:nvPr/>
        </p:nvSpPr>
        <p:spPr>
          <a:xfrm>
            <a:off x="7164288" y="3071107"/>
            <a:ext cx="1730072" cy="587923"/>
          </a:xfrm>
          <a:prstGeom prst="rect">
            <a:avLst/>
          </a:prstGeom>
        </p:spPr>
        <p:txBody>
          <a:bodyPr wrap="square" lIns="65919" tIns="32959" rIns="65919" bIns="32959" anchor="ctr">
            <a:spAutoFit/>
          </a:bodyPr>
          <a:lstStyle/>
          <a:p>
            <a:pPr>
              <a:lnSpc>
                <a:spcPct val="150000"/>
              </a:lnSpc>
            </a:pPr>
            <a:r>
              <a:rPr lang="zh-CN" altLang="en-US" sz="1200" dirty="0">
                <a:solidFill>
                  <a:schemeClr val="tx1">
                    <a:lumMod val="65000"/>
                    <a:lumOff val="35000"/>
                  </a:schemeClr>
                </a:solidFill>
                <a:latin typeface="微软雅黑" pitchFamily="34" charset="-122"/>
                <a:ea typeface="微软雅黑" pitchFamily="34" charset="-122"/>
              </a:rPr>
              <a:t>需求带动了芯片热敏电阻器的发展</a:t>
            </a:r>
          </a:p>
        </p:txBody>
      </p:sp>
    </p:spTree>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9464"/>
    </mc:Choice>
    <mc:Fallback xmlns="">
      <p:transition spd="slow" advTm="9464"/>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50000">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14:bounceEnd="50000">
                                          <p:cBhvr additive="base">
                                            <p:cTn id="7" dur="500" fill="hold"/>
                                            <p:tgtEl>
                                              <p:spTgt spid="12"/>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1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2"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right)">
                                          <p:cBhvr>
                                            <p:cTn id="12" dur="500"/>
                                            <p:tgtEl>
                                              <p:spTgt spid="8"/>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right)">
                                          <p:cBhvr>
                                            <p:cTn id="15" dur="500"/>
                                            <p:tgtEl>
                                              <p:spTgt spid="9"/>
                                            </p:tgtEl>
                                          </p:cBhvr>
                                        </p:animEffect>
                                      </p:childTnLst>
                                    </p:cTn>
                                  </p:par>
                                </p:childTnLst>
                              </p:cTn>
                            </p:par>
                            <p:par>
                              <p:cTn id="16" fill="hold">
                                <p:stCondLst>
                                  <p:cond delay="1000"/>
                                </p:stCondLst>
                                <p:childTnLst>
                                  <p:par>
                                    <p:cTn id="17" presetID="2" presetClass="entr" presetSubtype="1" fill="hold" grpId="0" nodeType="afterEffect" p14:presetBounceEnd="50000">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14:bounceEnd="50000">
                                          <p:cBhvr additive="base">
                                            <p:cTn id="19" dur="500" fill="hold"/>
                                            <p:tgtEl>
                                              <p:spTgt spid="14"/>
                                            </p:tgtEl>
                                            <p:attrNameLst>
                                              <p:attrName>ppt_x</p:attrName>
                                            </p:attrNameLst>
                                          </p:cBhvr>
                                          <p:tavLst>
                                            <p:tav tm="0">
                                              <p:val>
                                                <p:strVal val="#ppt_x"/>
                                              </p:val>
                                            </p:tav>
                                            <p:tav tm="100000">
                                              <p:val>
                                                <p:strVal val="#ppt_x"/>
                                              </p:val>
                                            </p:tav>
                                          </p:tavLst>
                                        </p:anim>
                                        <p:anim calcmode="lin" valueType="num" p14:bounceEnd="50000">
                                          <p:cBhvr additive="base">
                                            <p:cTn id="20" dur="500" fill="hold"/>
                                            <p:tgtEl>
                                              <p:spTgt spid="14"/>
                                            </p:tgtEl>
                                            <p:attrNameLst>
                                              <p:attrName>ppt_y</p:attrName>
                                            </p:attrNameLst>
                                          </p:cBhvr>
                                          <p:tavLst>
                                            <p:tav tm="0">
                                              <p:val>
                                                <p:strVal val="0-#ppt_h/2"/>
                                              </p:val>
                                            </p:tav>
                                            <p:tav tm="100000">
                                              <p:val>
                                                <p:strVal val="#ppt_y"/>
                                              </p:val>
                                            </p:tav>
                                          </p:tavLst>
                                        </p:anim>
                                      </p:childTnLst>
                                    </p:cTn>
                                  </p:par>
                                </p:childTnLst>
                              </p:cTn>
                            </p:par>
                            <p:par>
                              <p:cTn id="21" fill="hold">
                                <p:stCondLst>
                                  <p:cond delay="1500"/>
                                </p:stCondLst>
                                <p:childTnLst>
                                  <p:par>
                                    <p:cTn id="22" presetID="22" presetClass="entr" presetSubtype="8" fill="hold" grpId="0" nodeType="afterEffect">
                                      <p:stCondLst>
                                        <p:cond delay="0"/>
                                      </p:stCondLst>
                                      <p:iterate type="lt">
                                        <p:tmPct val="30000"/>
                                      </p:iterate>
                                      <p:childTnLst>
                                        <p:set>
                                          <p:cBhvr>
                                            <p:cTn id="23" dur="1" fill="hold">
                                              <p:stCondLst>
                                                <p:cond delay="0"/>
                                              </p:stCondLst>
                                            </p:cTn>
                                            <p:tgtEl>
                                              <p:spTgt spid="13"/>
                                            </p:tgtEl>
                                            <p:attrNameLst>
                                              <p:attrName>style.visibility</p:attrName>
                                            </p:attrNameLst>
                                          </p:cBhvr>
                                          <p:to>
                                            <p:strVal val="visible"/>
                                          </p:to>
                                        </p:set>
                                        <p:animEffect transition="in" filter="wipe(left)">
                                          <p:cBhvr>
                                            <p:cTn id="24" dur="100"/>
                                            <p:tgtEl>
                                              <p:spTgt spid="13"/>
                                            </p:tgtEl>
                                          </p:cBhvr>
                                        </p:animEffect>
                                      </p:childTnLst>
                                    </p:cTn>
                                  </p:par>
                                  <p:par>
                                    <p:cTn id="25" presetID="36" presetClass="emph" presetSubtype="0" fill="hold" grpId="1" nodeType="withEffect">
                                      <p:stCondLst>
                                        <p:cond delay="0"/>
                                      </p:stCondLst>
                                      <p:iterate type="lt">
                                        <p:tmPct val="30000"/>
                                      </p:iterate>
                                      <p:childTnLst>
                                        <p:animScale>
                                          <p:cBhvr>
                                            <p:cTn id="26" dur="50" autoRev="1" fill="hold">
                                              <p:stCondLst>
                                                <p:cond delay="0"/>
                                              </p:stCondLst>
                                            </p:cTn>
                                            <p:tgtEl>
                                              <p:spTgt spid="13"/>
                                            </p:tgtEl>
                                          </p:cBhvr>
                                          <p:to x="80000" y="100000"/>
                                        </p:animScale>
                                        <p:anim by="(#ppt_w*0.10)" calcmode="lin" valueType="num">
                                          <p:cBhvr>
                                            <p:cTn id="27" dur="50" autoRev="1" fill="hold">
                                              <p:stCondLst>
                                                <p:cond delay="0"/>
                                              </p:stCondLst>
                                            </p:cTn>
                                            <p:tgtEl>
                                              <p:spTgt spid="13"/>
                                            </p:tgtEl>
                                            <p:attrNameLst>
                                              <p:attrName>ppt_x</p:attrName>
                                            </p:attrNameLst>
                                          </p:cBhvr>
                                        </p:anim>
                                        <p:anim by="(-#ppt_w*0.10)" calcmode="lin" valueType="num">
                                          <p:cBhvr>
                                            <p:cTn id="28" dur="50" autoRev="1" fill="hold">
                                              <p:stCondLst>
                                                <p:cond delay="0"/>
                                              </p:stCondLst>
                                            </p:cTn>
                                            <p:tgtEl>
                                              <p:spTgt spid="13"/>
                                            </p:tgtEl>
                                            <p:attrNameLst>
                                              <p:attrName>ppt_y</p:attrName>
                                            </p:attrNameLst>
                                          </p:cBhvr>
                                        </p:anim>
                                        <p:animRot by="-480000">
                                          <p:cBhvr>
                                            <p:cTn id="29" dur="50" autoRev="1" fill="hold">
                                              <p:stCondLst>
                                                <p:cond delay="0"/>
                                              </p:stCondLst>
                                            </p:cTn>
                                            <p:tgtEl>
                                              <p:spTgt spid="13"/>
                                            </p:tgtEl>
                                            <p:attrNameLst>
                                              <p:attrName>r</p:attrName>
                                            </p:attrNameLst>
                                          </p:cBhvr>
                                        </p:animRot>
                                      </p:childTnLst>
                                    </p:cTn>
                                  </p:par>
                                </p:childTnLst>
                              </p:cTn>
                            </p:par>
                            <p:par>
                              <p:cTn id="30" fill="hold">
                                <p:stCondLst>
                                  <p:cond delay="2020"/>
                                </p:stCondLst>
                                <p:childTnLst>
                                  <p:par>
                                    <p:cTn id="31" presetID="22" presetClass="entr" presetSubtype="1" fill="hold" grpId="0"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wipe(up)">
                                          <p:cBhvr>
                                            <p:cTn id="33" dur="500"/>
                                            <p:tgtEl>
                                              <p:spTgt spid="11"/>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wipe(up)">
                                          <p:cBhvr>
                                            <p:cTn id="36" dur="500"/>
                                            <p:tgtEl>
                                              <p:spTgt spid="10"/>
                                            </p:tgtEl>
                                          </p:cBhvr>
                                        </p:animEffect>
                                      </p:childTnLst>
                                    </p:cTn>
                                  </p:par>
                                </p:childTnLst>
                              </p:cTn>
                            </p:par>
                            <p:par>
                              <p:cTn id="37" fill="hold">
                                <p:stCondLst>
                                  <p:cond delay="2520"/>
                                </p:stCondLst>
                                <p:childTnLst>
                                  <p:par>
                                    <p:cTn id="38" presetID="2" presetClass="entr" presetSubtype="1" fill="hold" grpId="0" nodeType="afterEffect" p14:presetBounceEnd="50000">
                                      <p:stCondLst>
                                        <p:cond delay="0"/>
                                      </p:stCondLst>
                                      <p:childTnLst>
                                        <p:set>
                                          <p:cBhvr>
                                            <p:cTn id="39" dur="1" fill="hold">
                                              <p:stCondLst>
                                                <p:cond delay="0"/>
                                              </p:stCondLst>
                                            </p:cTn>
                                            <p:tgtEl>
                                              <p:spTgt spid="15"/>
                                            </p:tgtEl>
                                            <p:attrNameLst>
                                              <p:attrName>style.visibility</p:attrName>
                                            </p:attrNameLst>
                                          </p:cBhvr>
                                          <p:to>
                                            <p:strVal val="visible"/>
                                          </p:to>
                                        </p:set>
                                        <p:anim calcmode="lin" valueType="num" p14:bounceEnd="50000">
                                          <p:cBhvr additive="base">
                                            <p:cTn id="40" dur="500" fill="hold"/>
                                            <p:tgtEl>
                                              <p:spTgt spid="15"/>
                                            </p:tgtEl>
                                            <p:attrNameLst>
                                              <p:attrName>ppt_x</p:attrName>
                                            </p:attrNameLst>
                                          </p:cBhvr>
                                          <p:tavLst>
                                            <p:tav tm="0">
                                              <p:val>
                                                <p:strVal val="#ppt_x"/>
                                              </p:val>
                                            </p:tav>
                                            <p:tav tm="100000">
                                              <p:val>
                                                <p:strVal val="#ppt_x"/>
                                              </p:val>
                                            </p:tav>
                                          </p:tavLst>
                                        </p:anim>
                                        <p:anim calcmode="lin" valueType="num" p14:bounceEnd="50000">
                                          <p:cBhvr additive="base">
                                            <p:cTn id="41" dur="500" fill="hold"/>
                                            <p:tgtEl>
                                              <p:spTgt spid="15"/>
                                            </p:tgtEl>
                                            <p:attrNameLst>
                                              <p:attrName>ppt_y</p:attrName>
                                            </p:attrNameLst>
                                          </p:cBhvr>
                                          <p:tavLst>
                                            <p:tav tm="0">
                                              <p:val>
                                                <p:strVal val="0-#ppt_h/2"/>
                                              </p:val>
                                            </p:tav>
                                            <p:tav tm="100000">
                                              <p:val>
                                                <p:strVal val="#ppt_y"/>
                                              </p:val>
                                            </p:tav>
                                          </p:tavLst>
                                        </p:anim>
                                      </p:childTnLst>
                                    </p:cTn>
                                  </p:par>
                                </p:childTnLst>
                              </p:cTn>
                            </p:par>
                            <p:par>
                              <p:cTn id="42" fill="hold">
                                <p:stCondLst>
                                  <p:cond delay="3020"/>
                                </p:stCondLst>
                                <p:childTnLst>
                                  <p:par>
                                    <p:cTn id="43" presetID="22" presetClass="entr" presetSubtype="8" fill="hold" grpId="0" nodeType="after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wipe(left)">
                                          <p:cBhvr>
                                            <p:cTn id="45" dur="500"/>
                                            <p:tgtEl>
                                              <p:spTgt spid="4"/>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5"/>
                                            </p:tgtEl>
                                            <p:attrNameLst>
                                              <p:attrName>style.visibility</p:attrName>
                                            </p:attrNameLst>
                                          </p:cBhvr>
                                          <p:to>
                                            <p:strVal val="visible"/>
                                          </p:to>
                                        </p:set>
                                        <p:animEffect transition="in" filter="wipe(left)">
                                          <p:cBhvr>
                                            <p:cTn id="48" dur="500"/>
                                            <p:tgtEl>
                                              <p:spTgt spid="5"/>
                                            </p:tgtEl>
                                          </p:cBhvr>
                                        </p:animEffect>
                                      </p:childTnLst>
                                    </p:cTn>
                                  </p:par>
                                </p:childTnLst>
                              </p:cTn>
                            </p:par>
                            <p:par>
                              <p:cTn id="49" fill="hold">
                                <p:stCondLst>
                                  <p:cond delay="3520"/>
                                </p:stCondLst>
                                <p:childTnLst>
                                  <p:par>
                                    <p:cTn id="50" presetID="2" presetClass="entr" presetSubtype="1" fill="hold" grpId="0" nodeType="afterEffect" p14:presetBounceEnd="50000">
                                      <p:stCondLst>
                                        <p:cond delay="0"/>
                                      </p:stCondLst>
                                      <p:childTnLst>
                                        <p:set>
                                          <p:cBhvr>
                                            <p:cTn id="51" dur="1" fill="hold">
                                              <p:stCondLst>
                                                <p:cond delay="0"/>
                                              </p:stCondLst>
                                            </p:cTn>
                                            <p:tgtEl>
                                              <p:spTgt spid="17"/>
                                            </p:tgtEl>
                                            <p:attrNameLst>
                                              <p:attrName>style.visibility</p:attrName>
                                            </p:attrNameLst>
                                          </p:cBhvr>
                                          <p:to>
                                            <p:strVal val="visible"/>
                                          </p:to>
                                        </p:set>
                                        <p:anim calcmode="lin" valueType="num" p14:bounceEnd="50000">
                                          <p:cBhvr additive="base">
                                            <p:cTn id="52" dur="500" fill="hold"/>
                                            <p:tgtEl>
                                              <p:spTgt spid="17"/>
                                            </p:tgtEl>
                                            <p:attrNameLst>
                                              <p:attrName>ppt_x</p:attrName>
                                            </p:attrNameLst>
                                          </p:cBhvr>
                                          <p:tavLst>
                                            <p:tav tm="0">
                                              <p:val>
                                                <p:strVal val="#ppt_x"/>
                                              </p:val>
                                            </p:tav>
                                            <p:tav tm="100000">
                                              <p:val>
                                                <p:strVal val="#ppt_x"/>
                                              </p:val>
                                            </p:tav>
                                          </p:tavLst>
                                        </p:anim>
                                        <p:anim calcmode="lin" valueType="num" p14:bounceEnd="50000">
                                          <p:cBhvr additive="base">
                                            <p:cTn id="53" dur="500" fill="hold"/>
                                            <p:tgtEl>
                                              <p:spTgt spid="17"/>
                                            </p:tgtEl>
                                            <p:attrNameLst>
                                              <p:attrName>ppt_y</p:attrName>
                                            </p:attrNameLst>
                                          </p:cBhvr>
                                          <p:tavLst>
                                            <p:tav tm="0">
                                              <p:val>
                                                <p:strVal val="0-#ppt_h/2"/>
                                              </p:val>
                                            </p:tav>
                                            <p:tav tm="100000">
                                              <p:val>
                                                <p:strVal val="#ppt_y"/>
                                              </p:val>
                                            </p:tav>
                                          </p:tavLst>
                                        </p:anim>
                                      </p:childTnLst>
                                    </p:cTn>
                                  </p:par>
                                </p:childTnLst>
                              </p:cTn>
                            </p:par>
                            <p:par>
                              <p:cTn id="54" fill="hold">
                                <p:stCondLst>
                                  <p:cond delay="4020"/>
                                </p:stCondLst>
                                <p:childTnLst>
                                  <p:par>
                                    <p:cTn id="55" presetID="22" presetClass="entr" presetSubtype="8" fill="hold" grpId="0" nodeType="afterEffect">
                                      <p:stCondLst>
                                        <p:cond delay="0"/>
                                      </p:stCondLst>
                                      <p:iterate type="lt">
                                        <p:tmPct val="30000"/>
                                      </p:iterate>
                                      <p:childTnLst>
                                        <p:set>
                                          <p:cBhvr>
                                            <p:cTn id="56" dur="1" fill="hold">
                                              <p:stCondLst>
                                                <p:cond delay="0"/>
                                              </p:stCondLst>
                                            </p:cTn>
                                            <p:tgtEl>
                                              <p:spTgt spid="16"/>
                                            </p:tgtEl>
                                            <p:attrNameLst>
                                              <p:attrName>style.visibility</p:attrName>
                                            </p:attrNameLst>
                                          </p:cBhvr>
                                          <p:to>
                                            <p:strVal val="visible"/>
                                          </p:to>
                                        </p:set>
                                        <p:animEffect transition="in" filter="wipe(left)">
                                          <p:cBhvr>
                                            <p:cTn id="57" dur="100"/>
                                            <p:tgtEl>
                                              <p:spTgt spid="16"/>
                                            </p:tgtEl>
                                          </p:cBhvr>
                                        </p:animEffect>
                                      </p:childTnLst>
                                    </p:cTn>
                                  </p:par>
                                  <p:par>
                                    <p:cTn id="58" presetID="36" presetClass="emph" presetSubtype="0" fill="hold" grpId="1" nodeType="withEffect">
                                      <p:stCondLst>
                                        <p:cond delay="0"/>
                                      </p:stCondLst>
                                      <p:iterate type="lt">
                                        <p:tmPct val="30000"/>
                                      </p:iterate>
                                      <p:childTnLst>
                                        <p:animScale>
                                          <p:cBhvr>
                                            <p:cTn id="59" dur="50" autoRev="1" fill="hold">
                                              <p:stCondLst>
                                                <p:cond delay="0"/>
                                              </p:stCondLst>
                                            </p:cTn>
                                            <p:tgtEl>
                                              <p:spTgt spid="16"/>
                                            </p:tgtEl>
                                          </p:cBhvr>
                                          <p:to x="80000" y="100000"/>
                                        </p:animScale>
                                        <p:anim by="(#ppt_w*0.10)" calcmode="lin" valueType="num">
                                          <p:cBhvr>
                                            <p:cTn id="60" dur="50" autoRev="1" fill="hold">
                                              <p:stCondLst>
                                                <p:cond delay="0"/>
                                              </p:stCondLst>
                                            </p:cTn>
                                            <p:tgtEl>
                                              <p:spTgt spid="16"/>
                                            </p:tgtEl>
                                            <p:attrNameLst>
                                              <p:attrName>ppt_x</p:attrName>
                                            </p:attrNameLst>
                                          </p:cBhvr>
                                        </p:anim>
                                        <p:anim by="(-#ppt_w*0.10)" calcmode="lin" valueType="num">
                                          <p:cBhvr>
                                            <p:cTn id="61" dur="50" autoRev="1" fill="hold">
                                              <p:stCondLst>
                                                <p:cond delay="0"/>
                                              </p:stCondLst>
                                            </p:cTn>
                                            <p:tgtEl>
                                              <p:spTgt spid="16"/>
                                            </p:tgtEl>
                                            <p:attrNameLst>
                                              <p:attrName>ppt_y</p:attrName>
                                            </p:attrNameLst>
                                          </p:cBhvr>
                                        </p:anim>
                                        <p:animRot by="-480000">
                                          <p:cBhvr>
                                            <p:cTn id="62" dur="50" autoRev="1" fill="hold">
                                              <p:stCondLst>
                                                <p:cond delay="0"/>
                                              </p:stCondLst>
                                            </p:cTn>
                                            <p:tgtEl>
                                              <p:spTgt spid="16"/>
                                            </p:tgtEl>
                                            <p:attrNameLst>
                                              <p:attrName>r</p:attrName>
                                            </p:attrNameLst>
                                          </p:cBhvr>
                                        </p:animRot>
                                      </p:childTnLst>
                                    </p:cTn>
                                  </p:par>
                                </p:childTnLst>
                              </p:cTn>
                            </p:par>
                            <p:par>
                              <p:cTn id="63" fill="hold">
                                <p:stCondLst>
                                  <p:cond delay="4360"/>
                                </p:stCondLst>
                                <p:childTnLst>
                                  <p:par>
                                    <p:cTn id="64" presetID="22" presetClass="entr" presetSubtype="1" fill="hold" grpId="0" nodeType="afterEffect">
                                      <p:stCondLst>
                                        <p:cond delay="0"/>
                                      </p:stCondLst>
                                      <p:childTnLst>
                                        <p:set>
                                          <p:cBhvr>
                                            <p:cTn id="65" dur="1" fill="hold">
                                              <p:stCondLst>
                                                <p:cond delay="0"/>
                                              </p:stCondLst>
                                            </p:cTn>
                                            <p:tgtEl>
                                              <p:spTgt spid="7"/>
                                            </p:tgtEl>
                                            <p:attrNameLst>
                                              <p:attrName>style.visibility</p:attrName>
                                            </p:attrNameLst>
                                          </p:cBhvr>
                                          <p:to>
                                            <p:strVal val="visible"/>
                                          </p:to>
                                        </p:set>
                                        <p:animEffect transition="in" filter="wipe(up)">
                                          <p:cBhvr>
                                            <p:cTn id="66" dur="500"/>
                                            <p:tgtEl>
                                              <p:spTgt spid="7"/>
                                            </p:tgtEl>
                                          </p:cBhvr>
                                        </p:animEffect>
                                      </p:childTnLst>
                                    </p:cTn>
                                  </p:par>
                                  <p:par>
                                    <p:cTn id="67" presetID="22" presetClass="entr" presetSubtype="1"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wipe(up)">
                                          <p:cBhvr>
                                            <p:cTn id="69" dur="500"/>
                                            <p:tgtEl>
                                              <p:spTgt spid="6"/>
                                            </p:tgtEl>
                                          </p:cBhvr>
                                        </p:animEffect>
                                      </p:childTnLst>
                                    </p:cTn>
                                  </p:par>
                                </p:childTnLst>
                              </p:cTn>
                            </p:par>
                            <p:par>
                              <p:cTn id="70" fill="hold">
                                <p:stCondLst>
                                  <p:cond delay="4860"/>
                                </p:stCondLst>
                                <p:childTnLst>
                                  <p:par>
                                    <p:cTn id="71" presetID="2" presetClass="entr" presetSubtype="1" fill="hold" grpId="0" nodeType="afterEffect" p14:presetBounceEnd="50000">
                                      <p:stCondLst>
                                        <p:cond delay="0"/>
                                      </p:stCondLst>
                                      <p:childTnLst>
                                        <p:set>
                                          <p:cBhvr>
                                            <p:cTn id="72" dur="1" fill="hold">
                                              <p:stCondLst>
                                                <p:cond delay="0"/>
                                              </p:stCondLst>
                                            </p:cTn>
                                            <p:tgtEl>
                                              <p:spTgt spid="18"/>
                                            </p:tgtEl>
                                            <p:attrNameLst>
                                              <p:attrName>style.visibility</p:attrName>
                                            </p:attrNameLst>
                                          </p:cBhvr>
                                          <p:to>
                                            <p:strVal val="visible"/>
                                          </p:to>
                                        </p:set>
                                        <p:anim calcmode="lin" valueType="num" p14:bounceEnd="50000">
                                          <p:cBhvr additive="base">
                                            <p:cTn id="73" dur="500" fill="hold"/>
                                            <p:tgtEl>
                                              <p:spTgt spid="18"/>
                                            </p:tgtEl>
                                            <p:attrNameLst>
                                              <p:attrName>ppt_x</p:attrName>
                                            </p:attrNameLst>
                                          </p:cBhvr>
                                          <p:tavLst>
                                            <p:tav tm="0">
                                              <p:val>
                                                <p:strVal val="#ppt_x"/>
                                              </p:val>
                                            </p:tav>
                                            <p:tav tm="100000">
                                              <p:val>
                                                <p:strVal val="#ppt_x"/>
                                              </p:val>
                                            </p:tav>
                                          </p:tavLst>
                                        </p:anim>
                                        <p:anim calcmode="lin" valueType="num" p14:bounceEnd="50000">
                                          <p:cBhvr additive="base">
                                            <p:cTn id="74" dur="500" fill="hold"/>
                                            <p:tgtEl>
                                              <p:spTgt spid="18"/>
                                            </p:tgtEl>
                                            <p:attrNameLst>
                                              <p:attrName>ppt_y</p:attrName>
                                            </p:attrNameLst>
                                          </p:cBhvr>
                                          <p:tavLst>
                                            <p:tav tm="0">
                                              <p:val>
                                                <p:strVal val="0-#ppt_h/2"/>
                                              </p:val>
                                            </p:tav>
                                            <p:tav tm="100000">
                                              <p:val>
                                                <p:strVal val="#ppt_y"/>
                                              </p:val>
                                            </p:tav>
                                          </p:tavLst>
                                        </p:anim>
                                      </p:childTnLst>
                                    </p:cTn>
                                  </p:par>
                                </p:childTnLst>
                              </p:cTn>
                            </p:par>
                            <p:par>
                              <p:cTn id="75" fill="hold">
                                <p:stCondLst>
                                  <p:cond delay="5360"/>
                                </p:stCondLst>
                                <p:childTnLst>
                                  <p:par>
                                    <p:cTn id="76" presetID="22" presetClass="entr" presetSubtype="2" fill="hold" grpId="0" nodeType="afterEffect">
                                      <p:stCondLst>
                                        <p:cond delay="0"/>
                                      </p:stCondLst>
                                      <p:childTnLst>
                                        <p:set>
                                          <p:cBhvr>
                                            <p:cTn id="77" dur="1" fill="hold">
                                              <p:stCondLst>
                                                <p:cond delay="0"/>
                                              </p:stCondLst>
                                            </p:cTn>
                                            <p:tgtEl>
                                              <p:spTgt spid="2"/>
                                            </p:tgtEl>
                                            <p:attrNameLst>
                                              <p:attrName>style.visibility</p:attrName>
                                            </p:attrNameLst>
                                          </p:cBhvr>
                                          <p:to>
                                            <p:strVal val="visible"/>
                                          </p:to>
                                        </p:set>
                                        <p:animEffect transition="in" filter="wipe(right)">
                                          <p:cBhvr>
                                            <p:cTn id="78" dur="500"/>
                                            <p:tgtEl>
                                              <p:spTgt spid="2"/>
                                            </p:tgtEl>
                                          </p:cBhvr>
                                        </p:animEffect>
                                      </p:childTnLst>
                                    </p:cTn>
                                  </p:par>
                                  <p:par>
                                    <p:cTn id="79" presetID="22" presetClass="entr" presetSubtype="2" fill="hold" grpId="0" nodeType="withEffect">
                                      <p:stCondLst>
                                        <p:cond delay="0"/>
                                      </p:stCondLst>
                                      <p:childTnLst>
                                        <p:set>
                                          <p:cBhvr>
                                            <p:cTn id="80" dur="1" fill="hold">
                                              <p:stCondLst>
                                                <p:cond delay="0"/>
                                              </p:stCondLst>
                                            </p:cTn>
                                            <p:tgtEl>
                                              <p:spTgt spid="3"/>
                                            </p:tgtEl>
                                            <p:attrNameLst>
                                              <p:attrName>style.visibility</p:attrName>
                                            </p:attrNameLst>
                                          </p:cBhvr>
                                          <p:to>
                                            <p:strVal val="visible"/>
                                          </p:to>
                                        </p:set>
                                        <p:animEffect transition="in" filter="wipe(right)">
                                          <p:cBhvr>
                                            <p:cTn id="81" dur="500"/>
                                            <p:tgtEl>
                                              <p:spTgt spid="3"/>
                                            </p:tgtEl>
                                          </p:cBhvr>
                                        </p:animEffect>
                                      </p:childTnLst>
                                    </p:cTn>
                                  </p:par>
                                </p:childTnLst>
                              </p:cTn>
                            </p:par>
                            <p:par>
                              <p:cTn id="82" fill="hold">
                                <p:stCondLst>
                                  <p:cond delay="5860"/>
                                </p:stCondLst>
                                <p:childTnLst>
                                  <p:par>
                                    <p:cTn id="83" presetID="22" presetClass="entr" presetSubtype="8" fill="hold" grpId="0" nodeType="afterEffect">
                                      <p:stCondLst>
                                        <p:cond delay="0"/>
                                      </p:stCondLst>
                                      <p:iterate type="lt">
                                        <p:tmPct val="30000"/>
                                      </p:iterate>
                                      <p:childTnLst>
                                        <p:set>
                                          <p:cBhvr>
                                            <p:cTn id="84" dur="1" fill="hold">
                                              <p:stCondLst>
                                                <p:cond delay="0"/>
                                              </p:stCondLst>
                                            </p:cTn>
                                            <p:tgtEl>
                                              <p:spTgt spid="19"/>
                                            </p:tgtEl>
                                            <p:attrNameLst>
                                              <p:attrName>style.visibility</p:attrName>
                                            </p:attrNameLst>
                                          </p:cBhvr>
                                          <p:to>
                                            <p:strVal val="visible"/>
                                          </p:to>
                                        </p:set>
                                        <p:animEffect transition="in" filter="wipe(left)">
                                          <p:cBhvr>
                                            <p:cTn id="85" dur="100"/>
                                            <p:tgtEl>
                                              <p:spTgt spid="19"/>
                                            </p:tgtEl>
                                          </p:cBhvr>
                                        </p:animEffect>
                                      </p:childTnLst>
                                    </p:cTn>
                                  </p:par>
                                  <p:par>
                                    <p:cTn id="86" presetID="36" presetClass="emph" presetSubtype="0" fill="hold" grpId="1" nodeType="withEffect">
                                      <p:stCondLst>
                                        <p:cond delay="0"/>
                                      </p:stCondLst>
                                      <p:iterate type="lt">
                                        <p:tmPct val="30000"/>
                                      </p:iterate>
                                      <p:childTnLst>
                                        <p:animScale>
                                          <p:cBhvr>
                                            <p:cTn id="87" dur="50" autoRev="1" fill="hold">
                                              <p:stCondLst>
                                                <p:cond delay="0"/>
                                              </p:stCondLst>
                                            </p:cTn>
                                            <p:tgtEl>
                                              <p:spTgt spid="19"/>
                                            </p:tgtEl>
                                          </p:cBhvr>
                                          <p:to x="80000" y="100000"/>
                                        </p:animScale>
                                        <p:anim by="(#ppt_w*0.10)" calcmode="lin" valueType="num">
                                          <p:cBhvr>
                                            <p:cTn id="88" dur="50" autoRev="1" fill="hold">
                                              <p:stCondLst>
                                                <p:cond delay="0"/>
                                              </p:stCondLst>
                                            </p:cTn>
                                            <p:tgtEl>
                                              <p:spTgt spid="19"/>
                                            </p:tgtEl>
                                            <p:attrNameLst>
                                              <p:attrName>ppt_x</p:attrName>
                                            </p:attrNameLst>
                                          </p:cBhvr>
                                        </p:anim>
                                        <p:anim by="(-#ppt_w*0.10)" calcmode="lin" valueType="num">
                                          <p:cBhvr>
                                            <p:cTn id="89" dur="50" autoRev="1" fill="hold">
                                              <p:stCondLst>
                                                <p:cond delay="0"/>
                                              </p:stCondLst>
                                            </p:cTn>
                                            <p:tgtEl>
                                              <p:spTgt spid="19"/>
                                            </p:tgtEl>
                                            <p:attrNameLst>
                                              <p:attrName>ppt_y</p:attrName>
                                            </p:attrNameLst>
                                          </p:cBhvr>
                                        </p:anim>
                                        <p:animRot by="-480000">
                                          <p:cBhvr>
                                            <p:cTn id="90" dur="50" autoRev="1" fill="hold">
                                              <p:stCondLst>
                                                <p:cond delay="0"/>
                                              </p:stCondLst>
                                            </p:cTn>
                                            <p:tgtEl>
                                              <p:spTgt spid="19"/>
                                            </p:tgtEl>
                                            <p:attrNameLst>
                                              <p:attrName>r</p:attrName>
                                            </p:attrNameLst>
                                          </p:cBhvr>
                                        </p:animRot>
                                      </p:childTnLst>
                                    </p:cTn>
                                  </p:par>
                                </p:childTnLst>
                              </p:cTn>
                            </p:par>
                            <p:par>
                              <p:cTn id="91" fill="hold">
                                <p:stCondLst>
                                  <p:cond delay="6830"/>
                                </p:stCondLst>
                                <p:childTnLst>
                                  <p:par>
                                    <p:cTn id="92" presetID="22" presetClass="entr" presetSubtype="8" fill="hold" grpId="0" nodeType="afterEffect">
                                      <p:stCondLst>
                                        <p:cond delay="0"/>
                                      </p:stCondLst>
                                      <p:iterate type="lt">
                                        <p:tmPct val="30000"/>
                                      </p:iterate>
                                      <p:childTnLst>
                                        <p:set>
                                          <p:cBhvr>
                                            <p:cTn id="93" dur="1" fill="hold">
                                              <p:stCondLst>
                                                <p:cond delay="0"/>
                                              </p:stCondLst>
                                            </p:cTn>
                                            <p:tgtEl>
                                              <p:spTgt spid="24"/>
                                            </p:tgtEl>
                                            <p:attrNameLst>
                                              <p:attrName>style.visibility</p:attrName>
                                            </p:attrNameLst>
                                          </p:cBhvr>
                                          <p:to>
                                            <p:strVal val="visible"/>
                                          </p:to>
                                        </p:set>
                                        <p:animEffect transition="in" filter="wipe(left)">
                                          <p:cBhvr>
                                            <p:cTn id="94" dur="100"/>
                                            <p:tgtEl>
                                              <p:spTgt spid="24"/>
                                            </p:tgtEl>
                                          </p:cBhvr>
                                        </p:animEffect>
                                      </p:childTnLst>
                                    </p:cTn>
                                  </p:par>
                                  <p:par>
                                    <p:cTn id="95" presetID="36" presetClass="emph" presetSubtype="0" fill="hold" grpId="1" nodeType="withEffect">
                                      <p:stCondLst>
                                        <p:cond delay="0"/>
                                      </p:stCondLst>
                                      <p:iterate type="lt">
                                        <p:tmPct val="30000"/>
                                      </p:iterate>
                                      <p:childTnLst>
                                        <p:animScale>
                                          <p:cBhvr>
                                            <p:cTn id="96" dur="50" autoRev="1" fill="hold">
                                              <p:stCondLst>
                                                <p:cond delay="0"/>
                                              </p:stCondLst>
                                            </p:cTn>
                                            <p:tgtEl>
                                              <p:spTgt spid="24"/>
                                            </p:tgtEl>
                                          </p:cBhvr>
                                          <p:to x="80000" y="100000"/>
                                        </p:animScale>
                                        <p:anim by="(#ppt_w*0.10)" calcmode="lin" valueType="num">
                                          <p:cBhvr>
                                            <p:cTn id="97" dur="50" autoRev="1" fill="hold">
                                              <p:stCondLst>
                                                <p:cond delay="0"/>
                                              </p:stCondLst>
                                            </p:cTn>
                                            <p:tgtEl>
                                              <p:spTgt spid="24"/>
                                            </p:tgtEl>
                                            <p:attrNameLst>
                                              <p:attrName>ppt_x</p:attrName>
                                            </p:attrNameLst>
                                          </p:cBhvr>
                                        </p:anim>
                                        <p:anim by="(-#ppt_w*0.10)" calcmode="lin" valueType="num">
                                          <p:cBhvr>
                                            <p:cTn id="98" dur="50" autoRev="1" fill="hold">
                                              <p:stCondLst>
                                                <p:cond delay="0"/>
                                              </p:stCondLst>
                                            </p:cTn>
                                            <p:tgtEl>
                                              <p:spTgt spid="24"/>
                                            </p:tgtEl>
                                            <p:attrNameLst>
                                              <p:attrName>ppt_y</p:attrName>
                                            </p:attrNameLst>
                                          </p:cBhvr>
                                        </p:anim>
                                        <p:animRot by="-480000">
                                          <p:cBhvr>
                                            <p:cTn id="99" dur="50" autoRev="1" fill="hold">
                                              <p:stCondLst>
                                                <p:cond delay="0"/>
                                              </p:stCondLst>
                                            </p:cTn>
                                            <p:tgtEl>
                                              <p:spTgt spid="24"/>
                                            </p:tgtEl>
                                            <p:attrNameLst>
                                              <p:attrName>r</p:attrName>
                                            </p:attrNameLst>
                                          </p:cBhvr>
                                        </p:animRot>
                                      </p:childTnLst>
                                    </p:cTn>
                                  </p:par>
                                </p:childTnLst>
                              </p:cTn>
                            </p:par>
                            <p:par>
                              <p:cTn id="100" fill="hold">
                                <p:stCondLst>
                                  <p:cond delay="8670"/>
                                </p:stCondLst>
                                <p:childTnLst>
                                  <p:par>
                                    <p:cTn id="101" presetID="22" presetClass="entr" presetSubtype="8" fill="hold" grpId="0" nodeType="afterEffect">
                                      <p:stCondLst>
                                        <p:cond delay="0"/>
                                      </p:stCondLst>
                                      <p:iterate type="lt">
                                        <p:tmPct val="30000"/>
                                      </p:iterate>
                                      <p:childTnLst>
                                        <p:set>
                                          <p:cBhvr>
                                            <p:cTn id="102" dur="1" fill="hold">
                                              <p:stCondLst>
                                                <p:cond delay="0"/>
                                              </p:stCondLst>
                                            </p:cTn>
                                            <p:tgtEl>
                                              <p:spTgt spid="25"/>
                                            </p:tgtEl>
                                            <p:attrNameLst>
                                              <p:attrName>style.visibility</p:attrName>
                                            </p:attrNameLst>
                                          </p:cBhvr>
                                          <p:to>
                                            <p:strVal val="visible"/>
                                          </p:to>
                                        </p:set>
                                        <p:animEffect transition="in" filter="wipe(left)">
                                          <p:cBhvr>
                                            <p:cTn id="103" dur="100"/>
                                            <p:tgtEl>
                                              <p:spTgt spid="25"/>
                                            </p:tgtEl>
                                          </p:cBhvr>
                                        </p:animEffect>
                                      </p:childTnLst>
                                    </p:cTn>
                                  </p:par>
                                  <p:par>
                                    <p:cTn id="104" presetID="36" presetClass="emph" presetSubtype="0" fill="hold" grpId="1" nodeType="withEffect">
                                      <p:stCondLst>
                                        <p:cond delay="0"/>
                                      </p:stCondLst>
                                      <p:iterate type="lt">
                                        <p:tmPct val="30000"/>
                                      </p:iterate>
                                      <p:childTnLst>
                                        <p:animScale>
                                          <p:cBhvr>
                                            <p:cTn id="105" dur="50" autoRev="1" fill="hold">
                                              <p:stCondLst>
                                                <p:cond delay="0"/>
                                              </p:stCondLst>
                                            </p:cTn>
                                            <p:tgtEl>
                                              <p:spTgt spid="25"/>
                                            </p:tgtEl>
                                          </p:cBhvr>
                                          <p:to x="80000" y="100000"/>
                                        </p:animScale>
                                        <p:anim by="(#ppt_w*0.10)" calcmode="lin" valueType="num">
                                          <p:cBhvr>
                                            <p:cTn id="106" dur="50" autoRev="1" fill="hold">
                                              <p:stCondLst>
                                                <p:cond delay="0"/>
                                              </p:stCondLst>
                                            </p:cTn>
                                            <p:tgtEl>
                                              <p:spTgt spid="25"/>
                                            </p:tgtEl>
                                            <p:attrNameLst>
                                              <p:attrName>ppt_x</p:attrName>
                                            </p:attrNameLst>
                                          </p:cBhvr>
                                        </p:anim>
                                        <p:anim by="(-#ppt_w*0.10)" calcmode="lin" valueType="num">
                                          <p:cBhvr>
                                            <p:cTn id="107" dur="50" autoRev="1" fill="hold">
                                              <p:stCondLst>
                                                <p:cond delay="0"/>
                                              </p:stCondLst>
                                            </p:cTn>
                                            <p:tgtEl>
                                              <p:spTgt spid="25"/>
                                            </p:tgtEl>
                                            <p:attrNameLst>
                                              <p:attrName>ppt_y</p:attrName>
                                            </p:attrNameLst>
                                          </p:cBhvr>
                                        </p:anim>
                                        <p:animRot by="-480000">
                                          <p:cBhvr>
                                            <p:cTn id="108" dur="50" autoRev="1" fill="hold">
                                              <p:stCondLst>
                                                <p:cond delay="0"/>
                                              </p:stCondLst>
                                            </p:cTn>
                                            <p:tgtEl>
                                              <p:spTgt spid="2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p:bldP spid="13" grpId="1"/>
          <p:bldP spid="14" grpId="0" animBg="1"/>
          <p:bldP spid="15" grpId="0" animBg="1"/>
          <p:bldP spid="16" grpId="0"/>
          <p:bldP spid="16" grpId="1"/>
          <p:bldP spid="17" grpId="0" animBg="1"/>
          <p:bldP spid="18" grpId="0" animBg="1"/>
          <p:bldP spid="19" grpId="0"/>
          <p:bldP spid="19" grpId="1"/>
          <p:bldP spid="24" grpId="0"/>
          <p:bldP spid="24" grpId="1"/>
          <p:bldP spid="25" grpId="0"/>
          <p:bldP spid="25"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2"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right)">
                                          <p:cBhvr>
                                            <p:cTn id="12" dur="500"/>
                                            <p:tgtEl>
                                              <p:spTgt spid="8"/>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right)">
                                          <p:cBhvr>
                                            <p:cTn id="15" dur="500"/>
                                            <p:tgtEl>
                                              <p:spTgt spid="9"/>
                                            </p:tgtEl>
                                          </p:cBhvr>
                                        </p:animEffect>
                                      </p:childTnLst>
                                    </p:cTn>
                                  </p:par>
                                </p:childTnLst>
                              </p:cTn>
                            </p:par>
                            <p:par>
                              <p:cTn id="16" fill="hold">
                                <p:stCondLst>
                                  <p:cond delay="1000"/>
                                </p:stCondLst>
                                <p:childTnLst>
                                  <p:par>
                                    <p:cTn id="17" presetID="2" presetClass="entr" presetSubtype="1"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ppt_x"/>
                                              </p:val>
                                            </p:tav>
                                            <p:tav tm="100000">
                                              <p:val>
                                                <p:strVal val="#ppt_x"/>
                                              </p:val>
                                            </p:tav>
                                          </p:tavLst>
                                        </p:anim>
                                        <p:anim calcmode="lin" valueType="num">
                                          <p:cBhvr additive="base">
                                            <p:cTn id="20" dur="500" fill="hold"/>
                                            <p:tgtEl>
                                              <p:spTgt spid="14"/>
                                            </p:tgtEl>
                                            <p:attrNameLst>
                                              <p:attrName>ppt_y</p:attrName>
                                            </p:attrNameLst>
                                          </p:cBhvr>
                                          <p:tavLst>
                                            <p:tav tm="0">
                                              <p:val>
                                                <p:strVal val="0-#ppt_h/2"/>
                                              </p:val>
                                            </p:tav>
                                            <p:tav tm="100000">
                                              <p:val>
                                                <p:strVal val="#ppt_y"/>
                                              </p:val>
                                            </p:tav>
                                          </p:tavLst>
                                        </p:anim>
                                      </p:childTnLst>
                                    </p:cTn>
                                  </p:par>
                                </p:childTnLst>
                              </p:cTn>
                            </p:par>
                            <p:par>
                              <p:cTn id="21" fill="hold">
                                <p:stCondLst>
                                  <p:cond delay="1500"/>
                                </p:stCondLst>
                                <p:childTnLst>
                                  <p:par>
                                    <p:cTn id="22" presetID="22" presetClass="entr" presetSubtype="8" fill="hold" grpId="0" nodeType="afterEffect">
                                      <p:stCondLst>
                                        <p:cond delay="0"/>
                                      </p:stCondLst>
                                      <p:iterate type="lt">
                                        <p:tmPct val="30000"/>
                                      </p:iterate>
                                      <p:childTnLst>
                                        <p:set>
                                          <p:cBhvr>
                                            <p:cTn id="23" dur="1" fill="hold">
                                              <p:stCondLst>
                                                <p:cond delay="0"/>
                                              </p:stCondLst>
                                            </p:cTn>
                                            <p:tgtEl>
                                              <p:spTgt spid="13"/>
                                            </p:tgtEl>
                                            <p:attrNameLst>
                                              <p:attrName>style.visibility</p:attrName>
                                            </p:attrNameLst>
                                          </p:cBhvr>
                                          <p:to>
                                            <p:strVal val="visible"/>
                                          </p:to>
                                        </p:set>
                                        <p:animEffect transition="in" filter="wipe(left)">
                                          <p:cBhvr>
                                            <p:cTn id="24" dur="100"/>
                                            <p:tgtEl>
                                              <p:spTgt spid="13"/>
                                            </p:tgtEl>
                                          </p:cBhvr>
                                        </p:animEffect>
                                      </p:childTnLst>
                                    </p:cTn>
                                  </p:par>
                                  <p:par>
                                    <p:cTn id="25" presetID="36" presetClass="emph" presetSubtype="0" fill="hold" grpId="1" nodeType="withEffect">
                                      <p:stCondLst>
                                        <p:cond delay="0"/>
                                      </p:stCondLst>
                                      <p:iterate type="lt">
                                        <p:tmPct val="30000"/>
                                      </p:iterate>
                                      <p:childTnLst>
                                        <p:animScale>
                                          <p:cBhvr>
                                            <p:cTn id="26" dur="50" autoRev="1" fill="hold">
                                              <p:stCondLst>
                                                <p:cond delay="0"/>
                                              </p:stCondLst>
                                            </p:cTn>
                                            <p:tgtEl>
                                              <p:spTgt spid="13"/>
                                            </p:tgtEl>
                                          </p:cBhvr>
                                          <p:to x="80000" y="100000"/>
                                        </p:animScale>
                                        <p:anim by="(#ppt_w*0.10)" calcmode="lin" valueType="num">
                                          <p:cBhvr>
                                            <p:cTn id="27" dur="50" autoRev="1" fill="hold">
                                              <p:stCondLst>
                                                <p:cond delay="0"/>
                                              </p:stCondLst>
                                            </p:cTn>
                                            <p:tgtEl>
                                              <p:spTgt spid="13"/>
                                            </p:tgtEl>
                                            <p:attrNameLst>
                                              <p:attrName>ppt_x</p:attrName>
                                            </p:attrNameLst>
                                          </p:cBhvr>
                                        </p:anim>
                                        <p:anim by="(-#ppt_w*0.10)" calcmode="lin" valueType="num">
                                          <p:cBhvr>
                                            <p:cTn id="28" dur="50" autoRev="1" fill="hold">
                                              <p:stCondLst>
                                                <p:cond delay="0"/>
                                              </p:stCondLst>
                                            </p:cTn>
                                            <p:tgtEl>
                                              <p:spTgt spid="13"/>
                                            </p:tgtEl>
                                            <p:attrNameLst>
                                              <p:attrName>ppt_y</p:attrName>
                                            </p:attrNameLst>
                                          </p:cBhvr>
                                        </p:anim>
                                        <p:animRot by="-480000">
                                          <p:cBhvr>
                                            <p:cTn id="29" dur="50" autoRev="1" fill="hold">
                                              <p:stCondLst>
                                                <p:cond delay="0"/>
                                              </p:stCondLst>
                                            </p:cTn>
                                            <p:tgtEl>
                                              <p:spTgt spid="13"/>
                                            </p:tgtEl>
                                            <p:attrNameLst>
                                              <p:attrName>r</p:attrName>
                                            </p:attrNameLst>
                                          </p:cBhvr>
                                        </p:animRot>
                                      </p:childTnLst>
                                    </p:cTn>
                                  </p:par>
                                </p:childTnLst>
                              </p:cTn>
                            </p:par>
                            <p:par>
                              <p:cTn id="30" fill="hold">
                                <p:stCondLst>
                                  <p:cond delay="2020"/>
                                </p:stCondLst>
                                <p:childTnLst>
                                  <p:par>
                                    <p:cTn id="31" presetID="22" presetClass="entr" presetSubtype="1" fill="hold" grpId="0"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wipe(up)">
                                          <p:cBhvr>
                                            <p:cTn id="33" dur="500"/>
                                            <p:tgtEl>
                                              <p:spTgt spid="11"/>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wipe(up)">
                                          <p:cBhvr>
                                            <p:cTn id="36" dur="500"/>
                                            <p:tgtEl>
                                              <p:spTgt spid="10"/>
                                            </p:tgtEl>
                                          </p:cBhvr>
                                        </p:animEffect>
                                      </p:childTnLst>
                                    </p:cTn>
                                  </p:par>
                                </p:childTnLst>
                              </p:cTn>
                            </p:par>
                            <p:par>
                              <p:cTn id="37" fill="hold">
                                <p:stCondLst>
                                  <p:cond delay="2520"/>
                                </p:stCondLst>
                                <p:childTnLst>
                                  <p:par>
                                    <p:cTn id="38" presetID="2" presetClass="entr" presetSubtype="1" fill="hold" grpId="0" nodeType="afterEffect">
                                      <p:stCondLst>
                                        <p:cond delay="0"/>
                                      </p:stCondLst>
                                      <p:childTnLst>
                                        <p:set>
                                          <p:cBhvr>
                                            <p:cTn id="39" dur="1" fill="hold">
                                              <p:stCondLst>
                                                <p:cond delay="0"/>
                                              </p:stCondLst>
                                            </p:cTn>
                                            <p:tgtEl>
                                              <p:spTgt spid="15"/>
                                            </p:tgtEl>
                                            <p:attrNameLst>
                                              <p:attrName>style.visibility</p:attrName>
                                            </p:attrNameLst>
                                          </p:cBhvr>
                                          <p:to>
                                            <p:strVal val="visible"/>
                                          </p:to>
                                        </p:set>
                                        <p:anim calcmode="lin" valueType="num">
                                          <p:cBhvr additive="base">
                                            <p:cTn id="40" dur="500" fill="hold"/>
                                            <p:tgtEl>
                                              <p:spTgt spid="15"/>
                                            </p:tgtEl>
                                            <p:attrNameLst>
                                              <p:attrName>ppt_x</p:attrName>
                                            </p:attrNameLst>
                                          </p:cBhvr>
                                          <p:tavLst>
                                            <p:tav tm="0">
                                              <p:val>
                                                <p:strVal val="#ppt_x"/>
                                              </p:val>
                                            </p:tav>
                                            <p:tav tm="100000">
                                              <p:val>
                                                <p:strVal val="#ppt_x"/>
                                              </p:val>
                                            </p:tav>
                                          </p:tavLst>
                                        </p:anim>
                                        <p:anim calcmode="lin" valueType="num">
                                          <p:cBhvr additive="base">
                                            <p:cTn id="41" dur="500" fill="hold"/>
                                            <p:tgtEl>
                                              <p:spTgt spid="15"/>
                                            </p:tgtEl>
                                            <p:attrNameLst>
                                              <p:attrName>ppt_y</p:attrName>
                                            </p:attrNameLst>
                                          </p:cBhvr>
                                          <p:tavLst>
                                            <p:tav tm="0">
                                              <p:val>
                                                <p:strVal val="0-#ppt_h/2"/>
                                              </p:val>
                                            </p:tav>
                                            <p:tav tm="100000">
                                              <p:val>
                                                <p:strVal val="#ppt_y"/>
                                              </p:val>
                                            </p:tav>
                                          </p:tavLst>
                                        </p:anim>
                                      </p:childTnLst>
                                    </p:cTn>
                                  </p:par>
                                </p:childTnLst>
                              </p:cTn>
                            </p:par>
                            <p:par>
                              <p:cTn id="42" fill="hold">
                                <p:stCondLst>
                                  <p:cond delay="3020"/>
                                </p:stCondLst>
                                <p:childTnLst>
                                  <p:par>
                                    <p:cTn id="43" presetID="22" presetClass="entr" presetSubtype="8" fill="hold" grpId="0" nodeType="after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wipe(left)">
                                          <p:cBhvr>
                                            <p:cTn id="45" dur="500"/>
                                            <p:tgtEl>
                                              <p:spTgt spid="4"/>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5"/>
                                            </p:tgtEl>
                                            <p:attrNameLst>
                                              <p:attrName>style.visibility</p:attrName>
                                            </p:attrNameLst>
                                          </p:cBhvr>
                                          <p:to>
                                            <p:strVal val="visible"/>
                                          </p:to>
                                        </p:set>
                                        <p:animEffect transition="in" filter="wipe(left)">
                                          <p:cBhvr>
                                            <p:cTn id="48" dur="500"/>
                                            <p:tgtEl>
                                              <p:spTgt spid="5"/>
                                            </p:tgtEl>
                                          </p:cBhvr>
                                        </p:animEffect>
                                      </p:childTnLst>
                                    </p:cTn>
                                  </p:par>
                                </p:childTnLst>
                              </p:cTn>
                            </p:par>
                            <p:par>
                              <p:cTn id="49" fill="hold">
                                <p:stCondLst>
                                  <p:cond delay="3520"/>
                                </p:stCondLst>
                                <p:childTnLst>
                                  <p:par>
                                    <p:cTn id="50" presetID="2" presetClass="entr" presetSubtype="1" fill="hold" grpId="0" nodeType="afterEffect">
                                      <p:stCondLst>
                                        <p:cond delay="0"/>
                                      </p:stCondLst>
                                      <p:childTnLst>
                                        <p:set>
                                          <p:cBhvr>
                                            <p:cTn id="51" dur="1" fill="hold">
                                              <p:stCondLst>
                                                <p:cond delay="0"/>
                                              </p:stCondLst>
                                            </p:cTn>
                                            <p:tgtEl>
                                              <p:spTgt spid="17"/>
                                            </p:tgtEl>
                                            <p:attrNameLst>
                                              <p:attrName>style.visibility</p:attrName>
                                            </p:attrNameLst>
                                          </p:cBhvr>
                                          <p:to>
                                            <p:strVal val="visible"/>
                                          </p:to>
                                        </p:set>
                                        <p:anim calcmode="lin" valueType="num">
                                          <p:cBhvr additive="base">
                                            <p:cTn id="52" dur="500" fill="hold"/>
                                            <p:tgtEl>
                                              <p:spTgt spid="17"/>
                                            </p:tgtEl>
                                            <p:attrNameLst>
                                              <p:attrName>ppt_x</p:attrName>
                                            </p:attrNameLst>
                                          </p:cBhvr>
                                          <p:tavLst>
                                            <p:tav tm="0">
                                              <p:val>
                                                <p:strVal val="#ppt_x"/>
                                              </p:val>
                                            </p:tav>
                                            <p:tav tm="100000">
                                              <p:val>
                                                <p:strVal val="#ppt_x"/>
                                              </p:val>
                                            </p:tav>
                                          </p:tavLst>
                                        </p:anim>
                                        <p:anim calcmode="lin" valueType="num">
                                          <p:cBhvr additive="base">
                                            <p:cTn id="53" dur="500" fill="hold"/>
                                            <p:tgtEl>
                                              <p:spTgt spid="17"/>
                                            </p:tgtEl>
                                            <p:attrNameLst>
                                              <p:attrName>ppt_y</p:attrName>
                                            </p:attrNameLst>
                                          </p:cBhvr>
                                          <p:tavLst>
                                            <p:tav tm="0">
                                              <p:val>
                                                <p:strVal val="0-#ppt_h/2"/>
                                              </p:val>
                                            </p:tav>
                                            <p:tav tm="100000">
                                              <p:val>
                                                <p:strVal val="#ppt_y"/>
                                              </p:val>
                                            </p:tav>
                                          </p:tavLst>
                                        </p:anim>
                                      </p:childTnLst>
                                    </p:cTn>
                                  </p:par>
                                </p:childTnLst>
                              </p:cTn>
                            </p:par>
                            <p:par>
                              <p:cTn id="54" fill="hold">
                                <p:stCondLst>
                                  <p:cond delay="4020"/>
                                </p:stCondLst>
                                <p:childTnLst>
                                  <p:par>
                                    <p:cTn id="55" presetID="22" presetClass="entr" presetSubtype="8" fill="hold" grpId="0" nodeType="afterEffect">
                                      <p:stCondLst>
                                        <p:cond delay="0"/>
                                      </p:stCondLst>
                                      <p:iterate type="lt">
                                        <p:tmPct val="30000"/>
                                      </p:iterate>
                                      <p:childTnLst>
                                        <p:set>
                                          <p:cBhvr>
                                            <p:cTn id="56" dur="1" fill="hold">
                                              <p:stCondLst>
                                                <p:cond delay="0"/>
                                              </p:stCondLst>
                                            </p:cTn>
                                            <p:tgtEl>
                                              <p:spTgt spid="16"/>
                                            </p:tgtEl>
                                            <p:attrNameLst>
                                              <p:attrName>style.visibility</p:attrName>
                                            </p:attrNameLst>
                                          </p:cBhvr>
                                          <p:to>
                                            <p:strVal val="visible"/>
                                          </p:to>
                                        </p:set>
                                        <p:animEffect transition="in" filter="wipe(left)">
                                          <p:cBhvr>
                                            <p:cTn id="57" dur="100"/>
                                            <p:tgtEl>
                                              <p:spTgt spid="16"/>
                                            </p:tgtEl>
                                          </p:cBhvr>
                                        </p:animEffect>
                                      </p:childTnLst>
                                    </p:cTn>
                                  </p:par>
                                  <p:par>
                                    <p:cTn id="58" presetID="36" presetClass="emph" presetSubtype="0" fill="hold" grpId="1" nodeType="withEffect">
                                      <p:stCondLst>
                                        <p:cond delay="0"/>
                                      </p:stCondLst>
                                      <p:iterate type="lt">
                                        <p:tmPct val="30000"/>
                                      </p:iterate>
                                      <p:childTnLst>
                                        <p:animScale>
                                          <p:cBhvr>
                                            <p:cTn id="59" dur="50" autoRev="1" fill="hold">
                                              <p:stCondLst>
                                                <p:cond delay="0"/>
                                              </p:stCondLst>
                                            </p:cTn>
                                            <p:tgtEl>
                                              <p:spTgt spid="16"/>
                                            </p:tgtEl>
                                          </p:cBhvr>
                                          <p:to x="80000" y="100000"/>
                                        </p:animScale>
                                        <p:anim by="(#ppt_w*0.10)" calcmode="lin" valueType="num">
                                          <p:cBhvr>
                                            <p:cTn id="60" dur="50" autoRev="1" fill="hold">
                                              <p:stCondLst>
                                                <p:cond delay="0"/>
                                              </p:stCondLst>
                                            </p:cTn>
                                            <p:tgtEl>
                                              <p:spTgt spid="16"/>
                                            </p:tgtEl>
                                            <p:attrNameLst>
                                              <p:attrName>ppt_x</p:attrName>
                                            </p:attrNameLst>
                                          </p:cBhvr>
                                        </p:anim>
                                        <p:anim by="(-#ppt_w*0.10)" calcmode="lin" valueType="num">
                                          <p:cBhvr>
                                            <p:cTn id="61" dur="50" autoRev="1" fill="hold">
                                              <p:stCondLst>
                                                <p:cond delay="0"/>
                                              </p:stCondLst>
                                            </p:cTn>
                                            <p:tgtEl>
                                              <p:spTgt spid="16"/>
                                            </p:tgtEl>
                                            <p:attrNameLst>
                                              <p:attrName>ppt_y</p:attrName>
                                            </p:attrNameLst>
                                          </p:cBhvr>
                                        </p:anim>
                                        <p:animRot by="-480000">
                                          <p:cBhvr>
                                            <p:cTn id="62" dur="50" autoRev="1" fill="hold">
                                              <p:stCondLst>
                                                <p:cond delay="0"/>
                                              </p:stCondLst>
                                            </p:cTn>
                                            <p:tgtEl>
                                              <p:spTgt spid="16"/>
                                            </p:tgtEl>
                                            <p:attrNameLst>
                                              <p:attrName>r</p:attrName>
                                            </p:attrNameLst>
                                          </p:cBhvr>
                                        </p:animRot>
                                      </p:childTnLst>
                                    </p:cTn>
                                  </p:par>
                                </p:childTnLst>
                              </p:cTn>
                            </p:par>
                            <p:par>
                              <p:cTn id="63" fill="hold">
                                <p:stCondLst>
                                  <p:cond delay="4360"/>
                                </p:stCondLst>
                                <p:childTnLst>
                                  <p:par>
                                    <p:cTn id="64" presetID="22" presetClass="entr" presetSubtype="1" fill="hold" grpId="0" nodeType="afterEffect">
                                      <p:stCondLst>
                                        <p:cond delay="0"/>
                                      </p:stCondLst>
                                      <p:childTnLst>
                                        <p:set>
                                          <p:cBhvr>
                                            <p:cTn id="65" dur="1" fill="hold">
                                              <p:stCondLst>
                                                <p:cond delay="0"/>
                                              </p:stCondLst>
                                            </p:cTn>
                                            <p:tgtEl>
                                              <p:spTgt spid="7"/>
                                            </p:tgtEl>
                                            <p:attrNameLst>
                                              <p:attrName>style.visibility</p:attrName>
                                            </p:attrNameLst>
                                          </p:cBhvr>
                                          <p:to>
                                            <p:strVal val="visible"/>
                                          </p:to>
                                        </p:set>
                                        <p:animEffect transition="in" filter="wipe(up)">
                                          <p:cBhvr>
                                            <p:cTn id="66" dur="500"/>
                                            <p:tgtEl>
                                              <p:spTgt spid="7"/>
                                            </p:tgtEl>
                                          </p:cBhvr>
                                        </p:animEffect>
                                      </p:childTnLst>
                                    </p:cTn>
                                  </p:par>
                                  <p:par>
                                    <p:cTn id="67" presetID="22" presetClass="entr" presetSubtype="1"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wipe(up)">
                                          <p:cBhvr>
                                            <p:cTn id="69" dur="500"/>
                                            <p:tgtEl>
                                              <p:spTgt spid="6"/>
                                            </p:tgtEl>
                                          </p:cBhvr>
                                        </p:animEffect>
                                      </p:childTnLst>
                                    </p:cTn>
                                  </p:par>
                                </p:childTnLst>
                              </p:cTn>
                            </p:par>
                            <p:par>
                              <p:cTn id="70" fill="hold">
                                <p:stCondLst>
                                  <p:cond delay="4860"/>
                                </p:stCondLst>
                                <p:childTnLst>
                                  <p:par>
                                    <p:cTn id="71" presetID="2" presetClass="entr" presetSubtype="1" fill="hold" grpId="0" nodeType="afterEffect">
                                      <p:stCondLst>
                                        <p:cond delay="0"/>
                                      </p:stCondLst>
                                      <p:childTnLst>
                                        <p:set>
                                          <p:cBhvr>
                                            <p:cTn id="72" dur="1" fill="hold">
                                              <p:stCondLst>
                                                <p:cond delay="0"/>
                                              </p:stCondLst>
                                            </p:cTn>
                                            <p:tgtEl>
                                              <p:spTgt spid="18"/>
                                            </p:tgtEl>
                                            <p:attrNameLst>
                                              <p:attrName>style.visibility</p:attrName>
                                            </p:attrNameLst>
                                          </p:cBhvr>
                                          <p:to>
                                            <p:strVal val="visible"/>
                                          </p:to>
                                        </p:set>
                                        <p:anim calcmode="lin" valueType="num">
                                          <p:cBhvr additive="base">
                                            <p:cTn id="73" dur="500" fill="hold"/>
                                            <p:tgtEl>
                                              <p:spTgt spid="18"/>
                                            </p:tgtEl>
                                            <p:attrNameLst>
                                              <p:attrName>ppt_x</p:attrName>
                                            </p:attrNameLst>
                                          </p:cBhvr>
                                          <p:tavLst>
                                            <p:tav tm="0">
                                              <p:val>
                                                <p:strVal val="#ppt_x"/>
                                              </p:val>
                                            </p:tav>
                                            <p:tav tm="100000">
                                              <p:val>
                                                <p:strVal val="#ppt_x"/>
                                              </p:val>
                                            </p:tav>
                                          </p:tavLst>
                                        </p:anim>
                                        <p:anim calcmode="lin" valueType="num">
                                          <p:cBhvr additive="base">
                                            <p:cTn id="74" dur="500" fill="hold"/>
                                            <p:tgtEl>
                                              <p:spTgt spid="18"/>
                                            </p:tgtEl>
                                            <p:attrNameLst>
                                              <p:attrName>ppt_y</p:attrName>
                                            </p:attrNameLst>
                                          </p:cBhvr>
                                          <p:tavLst>
                                            <p:tav tm="0">
                                              <p:val>
                                                <p:strVal val="0-#ppt_h/2"/>
                                              </p:val>
                                            </p:tav>
                                            <p:tav tm="100000">
                                              <p:val>
                                                <p:strVal val="#ppt_y"/>
                                              </p:val>
                                            </p:tav>
                                          </p:tavLst>
                                        </p:anim>
                                      </p:childTnLst>
                                    </p:cTn>
                                  </p:par>
                                </p:childTnLst>
                              </p:cTn>
                            </p:par>
                            <p:par>
                              <p:cTn id="75" fill="hold">
                                <p:stCondLst>
                                  <p:cond delay="5360"/>
                                </p:stCondLst>
                                <p:childTnLst>
                                  <p:par>
                                    <p:cTn id="76" presetID="22" presetClass="entr" presetSubtype="2" fill="hold" grpId="0" nodeType="afterEffect">
                                      <p:stCondLst>
                                        <p:cond delay="0"/>
                                      </p:stCondLst>
                                      <p:childTnLst>
                                        <p:set>
                                          <p:cBhvr>
                                            <p:cTn id="77" dur="1" fill="hold">
                                              <p:stCondLst>
                                                <p:cond delay="0"/>
                                              </p:stCondLst>
                                            </p:cTn>
                                            <p:tgtEl>
                                              <p:spTgt spid="2"/>
                                            </p:tgtEl>
                                            <p:attrNameLst>
                                              <p:attrName>style.visibility</p:attrName>
                                            </p:attrNameLst>
                                          </p:cBhvr>
                                          <p:to>
                                            <p:strVal val="visible"/>
                                          </p:to>
                                        </p:set>
                                        <p:animEffect transition="in" filter="wipe(right)">
                                          <p:cBhvr>
                                            <p:cTn id="78" dur="500"/>
                                            <p:tgtEl>
                                              <p:spTgt spid="2"/>
                                            </p:tgtEl>
                                          </p:cBhvr>
                                        </p:animEffect>
                                      </p:childTnLst>
                                    </p:cTn>
                                  </p:par>
                                  <p:par>
                                    <p:cTn id="79" presetID="22" presetClass="entr" presetSubtype="2" fill="hold" grpId="0" nodeType="withEffect">
                                      <p:stCondLst>
                                        <p:cond delay="0"/>
                                      </p:stCondLst>
                                      <p:childTnLst>
                                        <p:set>
                                          <p:cBhvr>
                                            <p:cTn id="80" dur="1" fill="hold">
                                              <p:stCondLst>
                                                <p:cond delay="0"/>
                                              </p:stCondLst>
                                            </p:cTn>
                                            <p:tgtEl>
                                              <p:spTgt spid="3"/>
                                            </p:tgtEl>
                                            <p:attrNameLst>
                                              <p:attrName>style.visibility</p:attrName>
                                            </p:attrNameLst>
                                          </p:cBhvr>
                                          <p:to>
                                            <p:strVal val="visible"/>
                                          </p:to>
                                        </p:set>
                                        <p:animEffect transition="in" filter="wipe(right)">
                                          <p:cBhvr>
                                            <p:cTn id="81" dur="500"/>
                                            <p:tgtEl>
                                              <p:spTgt spid="3"/>
                                            </p:tgtEl>
                                          </p:cBhvr>
                                        </p:animEffect>
                                      </p:childTnLst>
                                    </p:cTn>
                                  </p:par>
                                </p:childTnLst>
                              </p:cTn>
                            </p:par>
                            <p:par>
                              <p:cTn id="82" fill="hold">
                                <p:stCondLst>
                                  <p:cond delay="5860"/>
                                </p:stCondLst>
                                <p:childTnLst>
                                  <p:par>
                                    <p:cTn id="83" presetID="22" presetClass="entr" presetSubtype="8" fill="hold" grpId="0" nodeType="afterEffect">
                                      <p:stCondLst>
                                        <p:cond delay="0"/>
                                      </p:stCondLst>
                                      <p:iterate type="lt">
                                        <p:tmPct val="30000"/>
                                      </p:iterate>
                                      <p:childTnLst>
                                        <p:set>
                                          <p:cBhvr>
                                            <p:cTn id="84" dur="1" fill="hold">
                                              <p:stCondLst>
                                                <p:cond delay="0"/>
                                              </p:stCondLst>
                                            </p:cTn>
                                            <p:tgtEl>
                                              <p:spTgt spid="19"/>
                                            </p:tgtEl>
                                            <p:attrNameLst>
                                              <p:attrName>style.visibility</p:attrName>
                                            </p:attrNameLst>
                                          </p:cBhvr>
                                          <p:to>
                                            <p:strVal val="visible"/>
                                          </p:to>
                                        </p:set>
                                        <p:animEffect transition="in" filter="wipe(left)">
                                          <p:cBhvr>
                                            <p:cTn id="85" dur="100"/>
                                            <p:tgtEl>
                                              <p:spTgt spid="19"/>
                                            </p:tgtEl>
                                          </p:cBhvr>
                                        </p:animEffect>
                                      </p:childTnLst>
                                    </p:cTn>
                                  </p:par>
                                  <p:par>
                                    <p:cTn id="86" presetID="36" presetClass="emph" presetSubtype="0" fill="hold" grpId="1" nodeType="withEffect">
                                      <p:stCondLst>
                                        <p:cond delay="0"/>
                                      </p:stCondLst>
                                      <p:iterate type="lt">
                                        <p:tmPct val="30000"/>
                                      </p:iterate>
                                      <p:childTnLst>
                                        <p:animScale>
                                          <p:cBhvr>
                                            <p:cTn id="87" dur="50" autoRev="1" fill="hold">
                                              <p:stCondLst>
                                                <p:cond delay="0"/>
                                              </p:stCondLst>
                                            </p:cTn>
                                            <p:tgtEl>
                                              <p:spTgt spid="19"/>
                                            </p:tgtEl>
                                          </p:cBhvr>
                                          <p:to x="80000" y="100000"/>
                                        </p:animScale>
                                        <p:anim by="(#ppt_w*0.10)" calcmode="lin" valueType="num">
                                          <p:cBhvr>
                                            <p:cTn id="88" dur="50" autoRev="1" fill="hold">
                                              <p:stCondLst>
                                                <p:cond delay="0"/>
                                              </p:stCondLst>
                                            </p:cTn>
                                            <p:tgtEl>
                                              <p:spTgt spid="19"/>
                                            </p:tgtEl>
                                            <p:attrNameLst>
                                              <p:attrName>ppt_x</p:attrName>
                                            </p:attrNameLst>
                                          </p:cBhvr>
                                        </p:anim>
                                        <p:anim by="(-#ppt_w*0.10)" calcmode="lin" valueType="num">
                                          <p:cBhvr>
                                            <p:cTn id="89" dur="50" autoRev="1" fill="hold">
                                              <p:stCondLst>
                                                <p:cond delay="0"/>
                                              </p:stCondLst>
                                            </p:cTn>
                                            <p:tgtEl>
                                              <p:spTgt spid="19"/>
                                            </p:tgtEl>
                                            <p:attrNameLst>
                                              <p:attrName>ppt_y</p:attrName>
                                            </p:attrNameLst>
                                          </p:cBhvr>
                                        </p:anim>
                                        <p:animRot by="-480000">
                                          <p:cBhvr>
                                            <p:cTn id="90" dur="50" autoRev="1" fill="hold">
                                              <p:stCondLst>
                                                <p:cond delay="0"/>
                                              </p:stCondLst>
                                            </p:cTn>
                                            <p:tgtEl>
                                              <p:spTgt spid="19"/>
                                            </p:tgtEl>
                                            <p:attrNameLst>
                                              <p:attrName>r</p:attrName>
                                            </p:attrNameLst>
                                          </p:cBhvr>
                                        </p:animRot>
                                      </p:childTnLst>
                                    </p:cTn>
                                  </p:par>
                                </p:childTnLst>
                              </p:cTn>
                            </p:par>
                            <p:par>
                              <p:cTn id="91" fill="hold">
                                <p:stCondLst>
                                  <p:cond delay="6830"/>
                                </p:stCondLst>
                                <p:childTnLst>
                                  <p:par>
                                    <p:cTn id="92" presetID="22" presetClass="entr" presetSubtype="8" fill="hold" grpId="0" nodeType="afterEffect">
                                      <p:stCondLst>
                                        <p:cond delay="0"/>
                                      </p:stCondLst>
                                      <p:iterate type="lt">
                                        <p:tmPct val="30000"/>
                                      </p:iterate>
                                      <p:childTnLst>
                                        <p:set>
                                          <p:cBhvr>
                                            <p:cTn id="93" dur="1" fill="hold">
                                              <p:stCondLst>
                                                <p:cond delay="0"/>
                                              </p:stCondLst>
                                            </p:cTn>
                                            <p:tgtEl>
                                              <p:spTgt spid="24"/>
                                            </p:tgtEl>
                                            <p:attrNameLst>
                                              <p:attrName>style.visibility</p:attrName>
                                            </p:attrNameLst>
                                          </p:cBhvr>
                                          <p:to>
                                            <p:strVal val="visible"/>
                                          </p:to>
                                        </p:set>
                                        <p:animEffect transition="in" filter="wipe(left)">
                                          <p:cBhvr>
                                            <p:cTn id="94" dur="100"/>
                                            <p:tgtEl>
                                              <p:spTgt spid="24"/>
                                            </p:tgtEl>
                                          </p:cBhvr>
                                        </p:animEffect>
                                      </p:childTnLst>
                                    </p:cTn>
                                  </p:par>
                                  <p:par>
                                    <p:cTn id="95" presetID="36" presetClass="emph" presetSubtype="0" fill="hold" grpId="1" nodeType="withEffect">
                                      <p:stCondLst>
                                        <p:cond delay="0"/>
                                      </p:stCondLst>
                                      <p:iterate type="lt">
                                        <p:tmPct val="30000"/>
                                      </p:iterate>
                                      <p:childTnLst>
                                        <p:animScale>
                                          <p:cBhvr>
                                            <p:cTn id="96" dur="50" autoRev="1" fill="hold">
                                              <p:stCondLst>
                                                <p:cond delay="0"/>
                                              </p:stCondLst>
                                            </p:cTn>
                                            <p:tgtEl>
                                              <p:spTgt spid="24"/>
                                            </p:tgtEl>
                                          </p:cBhvr>
                                          <p:to x="80000" y="100000"/>
                                        </p:animScale>
                                        <p:anim by="(#ppt_w*0.10)" calcmode="lin" valueType="num">
                                          <p:cBhvr>
                                            <p:cTn id="97" dur="50" autoRev="1" fill="hold">
                                              <p:stCondLst>
                                                <p:cond delay="0"/>
                                              </p:stCondLst>
                                            </p:cTn>
                                            <p:tgtEl>
                                              <p:spTgt spid="24"/>
                                            </p:tgtEl>
                                            <p:attrNameLst>
                                              <p:attrName>ppt_x</p:attrName>
                                            </p:attrNameLst>
                                          </p:cBhvr>
                                        </p:anim>
                                        <p:anim by="(-#ppt_w*0.10)" calcmode="lin" valueType="num">
                                          <p:cBhvr>
                                            <p:cTn id="98" dur="50" autoRev="1" fill="hold">
                                              <p:stCondLst>
                                                <p:cond delay="0"/>
                                              </p:stCondLst>
                                            </p:cTn>
                                            <p:tgtEl>
                                              <p:spTgt spid="24"/>
                                            </p:tgtEl>
                                            <p:attrNameLst>
                                              <p:attrName>ppt_y</p:attrName>
                                            </p:attrNameLst>
                                          </p:cBhvr>
                                        </p:anim>
                                        <p:animRot by="-480000">
                                          <p:cBhvr>
                                            <p:cTn id="99" dur="50" autoRev="1" fill="hold">
                                              <p:stCondLst>
                                                <p:cond delay="0"/>
                                              </p:stCondLst>
                                            </p:cTn>
                                            <p:tgtEl>
                                              <p:spTgt spid="24"/>
                                            </p:tgtEl>
                                            <p:attrNameLst>
                                              <p:attrName>r</p:attrName>
                                            </p:attrNameLst>
                                          </p:cBhvr>
                                        </p:animRot>
                                      </p:childTnLst>
                                    </p:cTn>
                                  </p:par>
                                </p:childTnLst>
                              </p:cTn>
                            </p:par>
                            <p:par>
                              <p:cTn id="100" fill="hold">
                                <p:stCondLst>
                                  <p:cond delay="8670"/>
                                </p:stCondLst>
                                <p:childTnLst>
                                  <p:par>
                                    <p:cTn id="101" presetID="22" presetClass="entr" presetSubtype="8" fill="hold" grpId="0" nodeType="afterEffect">
                                      <p:stCondLst>
                                        <p:cond delay="0"/>
                                      </p:stCondLst>
                                      <p:iterate type="lt">
                                        <p:tmPct val="30000"/>
                                      </p:iterate>
                                      <p:childTnLst>
                                        <p:set>
                                          <p:cBhvr>
                                            <p:cTn id="102" dur="1" fill="hold">
                                              <p:stCondLst>
                                                <p:cond delay="0"/>
                                              </p:stCondLst>
                                            </p:cTn>
                                            <p:tgtEl>
                                              <p:spTgt spid="25"/>
                                            </p:tgtEl>
                                            <p:attrNameLst>
                                              <p:attrName>style.visibility</p:attrName>
                                            </p:attrNameLst>
                                          </p:cBhvr>
                                          <p:to>
                                            <p:strVal val="visible"/>
                                          </p:to>
                                        </p:set>
                                        <p:animEffect transition="in" filter="wipe(left)">
                                          <p:cBhvr>
                                            <p:cTn id="103" dur="100"/>
                                            <p:tgtEl>
                                              <p:spTgt spid="25"/>
                                            </p:tgtEl>
                                          </p:cBhvr>
                                        </p:animEffect>
                                      </p:childTnLst>
                                    </p:cTn>
                                  </p:par>
                                  <p:par>
                                    <p:cTn id="104" presetID="36" presetClass="emph" presetSubtype="0" fill="hold" grpId="1" nodeType="withEffect">
                                      <p:stCondLst>
                                        <p:cond delay="0"/>
                                      </p:stCondLst>
                                      <p:iterate type="lt">
                                        <p:tmPct val="30000"/>
                                      </p:iterate>
                                      <p:childTnLst>
                                        <p:animScale>
                                          <p:cBhvr>
                                            <p:cTn id="105" dur="50" autoRev="1" fill="hold">
                                              <p:stCondLst>
                                                <p:cond delay="0"/>
                                              </p:stCondLst>
                                            </p:cTn>
                                            <p:tgtEl>
                                              <p:spTgt spid="25"/>
                                            </p:tgtEl>
                                          </p:cBhvr>
                                          <p:to x="80000" y="100000"/>
                                        </p:animScale>
                                        <p:anim by="(#ppt_w*0.10)" calcmode="lin" valueType="num">
                                          <p:cBhvr>
                                            <p:cTn id="106" dur="50" autoRev="1" fill="hold">
                                              <p:stCondLst>
                                                <p:cond delay="0"/>
                                              </p:stCondLst>
                                            </p:cTn>
                                            <p:tgtEl>
                                              <p:spTgt spid="25"/>
                                            </p:tgtEl>
                                            <p:attrNameLst>
                                              <p:attrName>ppt_x</p:attrName>
                                            </p:attrNameLst>
                                          </p:cBhvr>
                                        </p:anim>
                                        <p:anim by="(-#ppt_w*0.10)" calcmode="lin" valueType="num">
                                          <p:cBhvr>
                                            <p:cTn id="107" dur="50" autoRev="1" fill="hold">
                                              <p:stCondLst>
                                                <p:cond delay="0"/>
                                              </p:stCondLst>
                                            </p:cTn>
                                            <p:tgtEl>
                                              <p:spTgt spid="25"/>
                                            </p:tgtEl>
                                            <p:attrNameLst>
                                              <p:attrName>ppt_y</p:attrName>
                                            </p:attrNameLst>
                                          </p:cBhvr>
                                        </p:anim>
                                        <p:animRot by="-480000">
                                          <p:cBhvr>
                                            <p:cTn id="108" dur="50" autoRev="1" fill="hold">
                                              <p:stCondLst>
                                                <p:cond delay="0"/>
                                              </p:stCondLst>
                                            </p:cTn>
                                            <p:tgtEl>
                                              <p:spTgt spid="2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p:bldP spid="13" grpId="1"/>
          <p:bldP spid="14" grpId="0" animBg="1"/>
          <p:bldP spid="15" grpId="0" animBg="1"/>
          <p:bldP spid="16" grpId="0"/>
          <p:bldP spid="16" grpId="1"/>
          <p:bldP spid="17" grpId="0" animBg="1"/>
          <p:bldP spid="18" grpId="0" animBg="1"/>
          <p:bldP spid="19" grpId="0"/>
          <p:bldP spid="19" grpId="1"/>
          <p:bldP spid="24" grpId="0"/>
          <p:bldP spid="24" grpId="1"/>
          <p:bldP spid="25" grpId="0"/>
          <p:bldP spid="25" grpId="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1" name="矩形 20"/>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2"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sp>
        <p:nvSpPr>
          <p:cNvPr id="24" name="Oval 38">
            <a:extLst>
              <a:ext uri="{FF2B5EF4-FFF2-40B4-BE49-F238E27FC236}">
                <a16:creationId xmlns:a16="http://schemas.microsoft.com/office/drawing/2014/main" id="{910D3AA8-D9AF-4176-A54D-ACD4412BB823}"/>
              </a:ext>
            </a:extLst>
          </p:cNvPr>
          <p:cNvSpPr>
            <a:spLocks noChangeArrowheads="1"/>
          </p:cNvSpPr>
          <p:nvPr/>
        </p:nvSpPr>
        <p:spPr bwMode="auto">
          <a:xfrm>
            <a:off x="7769000" y="148985"/>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19</a:t>
            </a:r>
            <a:r>
              <a:rPr lang="zh-CN" altLang="en-US" sz="1500" kern="0" dirty="0">
                <a:solidFill>
                  <a:schemeClr val="bg1"/>
                </a:solidFill>
                <a:ea typeface="微软雅黑" pitchFamily="34" charset="-122"/>
              </a:rPr>
              <a:t>世纪</a:t>
            </a:r>
          </a:p>
        </p:txBody>
      </p:sp>
      <p:pic>
        <p:nvPicPr>
          <p:cNvPr id="25" name="图片 24">
            <a:extLst>
              <a:ext uri="{FF2B5EF4-FFF2-40B4-BE49-F238E27FC236}">
                <a16:creationId xmlns:a16="http://schemas.microsoft.com/office/drawing/2014/main" id="{BC6D6695-5FEA-4DA7-9B26-66A7E7CDA985}"/>
              </a:ext>
            </a:extLst>
          </p:cNvPr>
          <p:cNvPicPr>
            <a:picLocks noChangeAspect="1"/>
          </p:cNvPicPr>
          <p:nvPr/>
        </p:nvPicPr>
        <p:blipFill>
          <a:blip r:embed="rId3"/>
          <a:stretch>
            <a:fillRect/>
          </a:stretch>
        </p:blipFill>
        <p:spPr>
          <a:xfrm>
            <a:off x="5505689" y="1296020"/>
            <a:ext cx="2777930" cy="2836366"/>
          </a:xfrm>
          <a:prstGeom prst="rect">
            <a:avLst/>
          </a:prstGeom>
        </p:spPr>
      </p:pic>
      <p:sp>
        <p:nvSpPr>
          <p:cNvPr id="26" name="文本框 8">
            <a:extLst>
              <a:ext uri="{FF2B5EF4-FFF2-40B4-BE49-F238E27FC236}">
                <a16:creationId xmlns:a16="http://schemas.microsoft.com/office/drawing/2014/main" id="{1092FF99-2320-4CCF-B7B8-EB977C7ED38D}"/>
              </a:ext>
            </a:extLst>
          </p:cNvPr>
          <p:cNvSpPr txBox="1"/>
          <p:nvPr/>
        </p:nvSpPr>
        <p:spPr>
          <a:xfrm>
            <a:off x="723679" y="1007988"/>
            <a:ext cx="4328147" cy="3145816"/>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       第一个</a:t>
            </a:r>
            <a:r>
              <a:rPr lang="en-US" altLang="zh-CN" sz="2000" dirty="0">
                <a:solidFill>
                  <a:srgbClr val="000000"/>
                </a:solidFill>
                <a:latin typeface="微软雅黑" panose="020B0503020204020204" pitchFamily="34" charset="-122"/>
                <a:ea typeface="微软雅黑" panose="020B0503020204020204" pitchFamily="34" charset="-122"/>
              </a:rPr>
              <a:t>NTC</a:t>
            </a:r>
            <a:r>
              <a:rPr lang="zh-CN" altLang="en-US" sz="2000" dirty="0">
                <a:solidFill>
                  <a:srgbClr val="000000"/>
                </a:solidFill>
                <a:latin typeface="微软雅黑" panose="020B0503020204020204" pitchFamily="34" charset="-122"/>
                <a:ea typeface="微软雅黑" panose="020B0503020204020204" pitchFamily="34" charset="-122"/>
              </a:rPr>
              <a:t>热敏电阻是迈克尔</a:t>
            </a:r>
            <a:r>
              <a:rPr lang="en-US" altLang="zh-CN" sz="2000" dirty="0">
                <a:solidFill>
                  <a:srgbClr val="000000"/>
                </a:solidFill>
                <a:latin typeface="微软雅黑" panose="020B0503020204020204" pitchFamily="34" charset="-122"/>
                <a:ea typeface="微软雅黑" panose="020B0503020204020204" pitchFamily="34" charset="-122"/>
              </a:rPr>
              <a:t>·</a:t>
            </a:r>
            <a:r>
              <a:rPr lang="zh-CN" altLang="en-US" sz="2000" dirty="0">
                <a:solidFill>
                  <a:srgbClr val="000000"/>
                </a:solidFill>
                <a:latin typeface="微软雅黑" panose="020B0503020204020204" pitchFamily="34" charset="-122"/>
                <a:ea typeface="微软雅黑" panose="020B0503020204020204" pitchFamily="34" charset="-122"/>
              </a:rPr>
              <a:t>法拉第（</a:t>
            </a:r>
            <a:r>
              <a:rPr lang="en-US" altLang="zh-CN" sz="2000" dirty="0" err="1">
                <a:solidFill>
                  <a:srgbClr val="000000"/>
                </a:solidFill>
                <a:latin typeface="微软雅黑" panose="020B0503020204020204" pitchFamily="34" charset="-122"/>
                <a:ea typeface="微软雅黑" panose="020B0503020204020204" pitchFamily="34" charset="-122"/>
              </a:rPr>
              <a:t>MichaelFaraday</a:t>
            </a:r>
            <a:r>
              <a:rPr lang="zh-CN" altLang="en-US" sz="2000" dirty="0">
                <a:solidFill>
                  <a:srgbClr val="000000"/>
                </a:solidFill>
                <a:latin typeface="微软雅黑" panose="020B0503020204020204" pitchFamily="34" charset="-122"/>
                <a:ea typeface="微软雅黑" panose="020B0503020204020204" pitchFamily="34" charset="-122"/>
              </a:rPr>
              <a:t>，</a:t>
            </a:r>
            <a:r>
              <a:rPr lang="en-US" altLang="zh-CN" sz="2000" dirty="0">
                <a:solidFill>
                  <a:srgbClr val="000000"/>
                </a:solidFill>
                <a:latin typeface="微软雅黑" panose="020B0503020204020204" pitchFamily="34" charset="-122"/>
                <a:ea typeface="微软雅黑" panose="020B0503020204020204" pitchFamily="34" charset="-122"/>
              </a:rPr>
              <a:t>1791.9.22</a:t>
            </a:r>
            <a:r>
              <a:rPr lang="zh-CN" altLang="en-US" sz="2000" dirty="0">
                <a:solidFill>
                  <a:srgbClr val="000000"/>
                </a:solidFill>
                <a:latin typeface="微软雅黑" panose="020B0503020204020204" pitchFamily="34" charset="-122"/>
                <a:ea typeface="微软雅黑" panose="020B0503020204020204" pitchFamily="34" charset="-122"/>
              </a:rPr>
              <a:t>～</a:t>
            </a:r>
            <a:r>
              <a:rPr lang="en-US" altLang="zh-CN" sz="2000" dirty="0">
                <a:solidFill>
                  <a:srgbClr val="000000"/>
                </a:solidFill>
                <a:latin typeface="微软雅黑" panose="020B0503020204020204" pitchFamily="34" charset="-122"/>
                <a:ea typeface="微软雅黑" panose="020B0503020204020204" pitchFamily="34" charset="-122"/>
              </a:rPr>
              <a:t>1867.8.25</a:t>
            </a:r>
            <a:r>
              <a:rPr lang="zh-CN" altLang="en-US" sz="2000" dirty="0">
                <a:solidFill>
                  <a:srgbClr val="000000"/>
                </a:solidFill>
                <a:latin typeface="微软雅黑" panose="020B0503020204020204" pitchFamily="34" charset="-122"/>
                <a:ea typeface="微软雅黑" panose="020B0503020204020204" pitchFamily="34" charset="-122"/>
              </a:rPr>
              <a:t>）在</a:t>
            </a:r>
            <a:r>
              <a:rPr lang="en-US" altLang="zh-CN" sz="2000" dirty="0">
                <a:solidFill>
                  <a:srgbClr val="000000"/>
                </a:solidFill>
                <a:latin typeface="微软雅黑" panose="020B0503020204020204" pitchFamily="34" charset="-122"/>
                <a:ea typeface="微软雅黑" panose="020B0503020204020204" pitchFamily="34" charset="-122"/>
              </a:rPr>
              <a:t>1833</a:t>
            </a:r>
            <a:r>
              <a:rPr lang="zh-CN" altLang="en-US" sz="2000" dirty="0">
                <a:solidFill>
                  <a:srgbClr val="000000"/>
                </a:solidFill>
                <a:latin typeface="微软雅黑" panose="020B0503020204020204" pitchFamily="34" charset="-122"/>
                <a:ea typeface="微软雅黑" panose="020B0503020204020204" pitchFamily="34" charset="-122"/>
              </a:rPr>
              <a:t>年 研究硫化银的半导体特性时发现的。法拉第注意到硫化银的阻值随着温度上升而大幅下降，这也是第一次对于半导体材料的特性记录。</a:t>
            </a:r>
            <a:r>
              <a:rPr lang="en-US" altLang="zh-CN" sz="2000" baseline="30000" dirty="0">
                <a:solidFill>
                  <a:srgbClr val="000000"/>
                </a:solidFill>
                <a:latin typeface="微软雅黑" panose="020B0503020204020204" pitchFamily="34" charset="-122"/>
                <a:ea typeface="微软雅黑" panose="020B0503020204020204" pitchFamily="34" charset="-122"/>
              </a:rPr>
              <a:t>[3]</a:t>
            </a:r>
            <a:endParaRPr lang="en-US" altLang="zh-CN" sz="2000" dirty="0">
              <a:solidFill>
                <a:srgbClr val="000000"/>
              </a:solidFill>
              <a:latin typeface="微软雅黑" panose="020B0503020204020204" pitchFamily="34" charset="-122"/>
              <a:ea typeface="微软雅黑" panose="020B0503020204020204" pitchFamily="34" charset="-122"/>
            </a:endParaRPr>
          </a:p>
          <a:p>
            <a:r>
              <a:rPr lang="zh-CN" altLang="en-US" sz="2000" dirty="0">
                <a:solidFill>
                  <a:srgbClr val="000000"/>
                </a:solidFill>
                <a:latin typeface="微软雅黑" panose="020B0503020204020204" pitchFamily="34" charset="-122"/>
                <a:ea typeface="微软雅黑" panose="020B0503020204020204" pitchFamily="34" charset="-122"/>
              </a:rPr>
              <a:t>       早期由于热敏电阻不易生产，且应用技术受限，商业化的使用一直到</a:t>
            </a:r>
            <a:r>
              <a:rPr lang="en-US" altLang="zh-CN" sz="2000" dirty="0">
                <a:solidFill>
                  <a:srgbClr val="000000"/>
                </a:solidFill>
                <a:latin typeface="微软雅黑" panose="020B0503020204020204" pitchFamily="34" charset="-122"/>
                <a:ea typeface="微软雅黑" panose="020B0503020204020204" pitchFamily="34" charset="-122"/>
              </a:rPr>
              <a:t>1930</a:t>
            </a:r>
            <a:r>
              <a:rPr lang="zh-CN" altLang="en-US" sz="2000" dirty="0">
                <a:solidFill>
                  <a:srgbClr val="000000"/>
                </a:solidFill>
                <a:latin typeface="微软雅黑" panose="020B0503020204020204" pitchFamily="34" charset="-122"/>
                <a:ea typeface="微软雅黑" panose="020B0503020204020204" pitchFamily="34" charset="-122"/>
              </a:rPr>
              <a:t>年代才开始。</a:t>
            </a:r>
            <a:r>
              <a:rPr lang="en-US" altLang="zh-CN" sz="2000" baseline="30000" dirty="0">
                <a:solidFill>
                  <a:srgbClr val="000000"/>
                </a:solidFill>
                <a:latin typeface="微软雅黑" panose="020B0503020204020204" pitchFamily="34" charset="-122"/>
                <a:ea typeface="微软雅黑" panose="020B0503020204020204" pitchFamily="34" charset="-122"/>
              </a:rPr>
              <a:t>[4]</a:t>
            </a:r>
            <a:endParaRPr lang="zh-CN" altLang="en-US" sz="2000" dirty="0">
              <a:latin typeface="微软雅黑" panose="020B0503020204020204" pitchFamily="34" charset="-122"/>
              <a:ea typeface="微软雅黑" panose="020B0503020204020204" pitchFamily="34" charset="-122"/>
            </a:endParaRPr>
          </a:p>
        </p:txBody>
      </p:sp>
      <p:sp>
        <p:nvSpPr>
          <p:cNvPr id="29" name="TextBox 41">
            <a:extLst>
              <a:ext uri="{FF2B5EF4-FFF2-40B4-BE49-F238E27FC236}">
                <a16:creationId xmlns:a16="http://schemas.microsoft.com/office/drawing/2014/main" id="{82436999-68E3-408C-800D-9DAC9338DD38}"/>
              </a:ext>
            </a:extLst>
          </p:cNvPr>
          <p:cNvSpPr txBox="1"/>
          <p:nvPr/>
        </p:nvSpPr>
        <p:spPr>
          <a:xfrm>
            <a:off x="6084168" y="4248789"/>
            <a:ext cx="1944216" cy="250556"/>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迈克尔</a:t>
            </a:r>
            <a:r>
              <a:rPr lang="en-US" altLang="zh-CN" sz="1100" dirty="0">
                <a:solidFill>
                  <a:schemeClr val="tx1">
                    <a:lumMod val="50000"/>
                    <a:lumOff val="50000"/>
                  </a:schemeClr>
                </a:solidFill>
                <a:latin typeface="微软雅黑" pitchFamily="34" charset="-122"/>
                <a:ea typeface="微软雅黑" pitchFamily="34" charset="-122"/>
              </a:rPr>
              <a:t>·</a:t>
            </a:r>
            <a:r>
              <a:rPr lang="zh-CN" altLang="en-US" sz="1100" dirty="0">
                <a:solidFill>
                  <a:schemeClr val="tx1">
                    <a:lumMod val="50000"/>
                    <a:lumOff val="50000"/>
                  </a:schemeClr>
                </a:solidFill>
                <a:latin typeface="微软雅黑" pitchFamily="34" charset="-122"/>
                <a:ea typeface="微软雅黑" pitchFamily="34" charset="-122"/>
              </a:rPr>
              <a:t>法拉第</a:t>
            </a:r>
            <a:r>
              <a:rPr lang="en-US" altLang="zh-CN" sz="1100" dirty="0">
                <a:solidFill>
                  <a:schemeClr val="tx1">
                    <a:lumMod val="50000"/>
                    <a:lumOff val="50000"/>
                  </a:schemeClr>
                </a:solidFill>
                <a:latin typeface="微软雅黑" pitchFamily="34" charset="-122"/>
                <a:ea typeface="微软雅黑" pitchFamily="34" charset="-122"/>
              </a:rPr>
              <a:t>(1791-1867)</a:t>
            </a:r>
            <a:endParaRPr lang="zh-CN" altLang="en-US" sz="1100" dirty="0">
              <a:solidFill>
                <a:schemeClr val="tx1">
                  <a:lumMod val="50000"/>
                  <a:lumOff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392760371"/>
      </p:ext>
    </p:extLst>
  </p:cSld>
  <p:clrMapOvr>
    <a:masterClrMapping/>
  </p:clrMapOvr>
  <mc:AlternateContent xmlns:mc="http://schemas.openxmlformats.org/markup-compatibility/2006" xmlns:p14="http://schemas.microsoft.com/office/powerpoint/2010/main">
    <mc:Choice Requires="p14">
      <p:transition spd="slow" p14:dur="2000" advTm="9464"/>
    </mc:Choice>
    <mc:Fallback xmlns="">
      <p:transition spd="slow" advTm="9464"/>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50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50000">
                                          <p:cBhvr additive="base">
                                            <p:cTn id="7" dur="500" fill="hold"/>
                                            <p:tgtEl>
                                              <p:spTgt spid="24"/>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2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26"/>
                                            </p:tgtEl>
                                            <p:attrNameLst>
                                              <p:attrName>style.visibility</p:attrName>
                                            </p:attrNameLst>
                                          </p:cBhvr>
                                          <p:to>
                                            <p:strVal val="visible"/>
                                          </p:to>
                                        </p:set>
                                        <p:anim calcmode="lin" valueType="num">
                                          <p:cBhvr>
                                            <p:cTn id="12" dur="250" fill="hold"/>
                                            <p:tgtEl>
                                              <p:spTgt spid="26"/>
                                            </p:tgtEl>
                                            <p:attrNameLst>
                                              <p:attrName>ppt_w</p:attrName>
                                            </p:attrNameLst>
                                          </p:cBhvr>
                                          <p:tavLst>
                                            <p:tav tm="0">
                                              <p:val>
                                                <p:fltVal val="0"/>
                                              </p:val>
                                            </p:tav>
                                            <p:tav tm="100000">
                                              <p:val>
                                                <p:strVal val="#ppt_w"/>
                                              </p:val>
                                            </p:tav>
                                          </p:tavLst>
                                        </p:anim>
                                        <p:anim calcmode="lin" valueType="num">
                                          <p:cBhvr>
                                            <p:cTn id="13" dur="250" fill="hold"/>
                                            <p:tgtEl>
                                              <p:spTgt spid="26"/>
                                            </p:tgtEl>
                                            <p:attrNameLst>
                                              <p:attrName>ppt_h</p:attrName>
                                            </p:attrNameLst>
                                          </p:cBhvr>
                                          <p:tavLst>
                                            <p:tav tm="0">
                                              <p:val>
                                                <p:fltVal val="0"/>
                                              </p:val>
                                            </p:tav>
                                            <p:tav tm="100000">
                                              <p:val>
                                                <p:strVal val="#ppt_h"/>
                                              </p:val>
                                            </p:tav>
                                          </p:tavLst>
                                        </p:anim>
                                        <p:animEffect transition="in" filter="fade">
                                          <p:cBhvr>
                                            <p:cTn id="14" dur="250"/>
                                            <p:tgtEl>
                                              <p:spTgt spid="26"/>
                                            </p:tgtEl>
                                          </p:cBhvr>
                                        </p:animEffect>
                                      </p:childTnLst>
                                    </p:cTn>
                                  </p:par>
                                  <p:par>
                                    <p:cTn id="15" presetID="47" presetClass="entr" presetSubtype="0"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1000"/>
                                            <p:tgtEl>
                                              <p:spTgt spid="29"/>
                                            </p:tgtEl>
                                          </p:cBhvr>
                                        </p:animEffect>
                                        <p:anim calcmode="lin" valueType="num">
                                          <p:cBhvr>
                                            <p:cTn id="18" dur="1000" fill="hold"/>
                                            <p:tgtEl>
                                              <p:spTgt spid="29"/>
                                            </p:tgtEl>
                                            <p:attrNameLst>
                                              <p:attrName>ppt_x</p:attrName>
                                            </p:attrNameLst>
                                          </p:cBhvr>
                                          <p:tavLst>
                                            <p:tav tm="0">
                                              <p:val>
                                                <p:strVal val="#ppt_x"/>
                                              </p:val>
                                            </p:tav>
                                            <p:tav tm="100000">
                                              <p:val>
                                                <p:strVal val="#ppt_x"/>
                                              </p:val>
                                            </p:tav>
                                          </p:tavLst>
                                        </p:anim>
                                        <p:anim calcmode="lin" valueType="num">
                                          <p:cBhvr>
                                            <p:cTn id="19"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26"/>
                                            </p:tgtEl>
                                            <p:attrNameLst>
                                              <p:attrName>style.visibility</p:attrName>
                                            </p:attrNameLst>
                                          </p:cBhvr>
                                          <p:to>
                                            <p:strVal val="visible"/>
                                          </p:to>
                                        </p:set>
                                        <p:anim calcmode="lin" valueType="num">
                                          <p:cBhvr>
                                            <p:cTn id="12" dur="250" fill="hold"/>
                                            <p:tgtEl>
                                              <p:spTgt spid="26"/>
                                            </p:tgtEl>
                                            <p:attrNameLst>
                                              <p:attrName>ppt_w</p:attrName>
                                            </p:attrNameLst>
                                          </p:cBhvr>
                                          <p:tavLst>
                                            <p:tav tm="0">
                                              <p:val>
                                                <p:fltVal val="0"/>
                                              </p:val>
                                            </p:tav>
                                            <p:tav tm="100000">
                                              <p:val>
                                                <p:strVal val="#ppt_w"/>
                                              </p:val>
                                            </p:tav>
                                          </p:tavLst>
                                        </p:anim>
                                        <p:anim calcmode="lin" valueType="num">
                                          <p:cBhvr>
                                            <p:cTn id="13" dur="250" fill="hold"/>
                                            <p:tgtEl>
                                              <p:spTgt spid="26"/>
                                            </p:tgtEl>
                                            <p:attrNameLst>
                                              <p:attrName>ppt_h</p:attrName>
                                            </p:attrNameLst>
                                          </p:cBhvr>
                                          <p:tavLst>
                                            <p:tav tm="0">
                                              <p:val>
                                                <p:fltVal val="0"/>
                                              </p:val>
                                            </p:tav>
                                            <p:tav tm="100000">
                                              <p:val>
                                                <p:strVal val="#ppt_h"/>
                                              </p:val>
                                            </p:tav>
                                          </p:tavLst>
                                        </p:anim>
                                        <p:animEffect transition="in" filter="fade">
                                          <p:cBhvr>
                                            <p:cTn id="14" dur="250"/>
                                            <p:tgtEl>
                                              <p:spTgt spid="26"/>
                                            </p:tgtEl>
                                          </p:cBhvr>
                                        </p:animEffect>
                                      </p:childTnLst>
                                    </p:cTn>
                                  </p:par>
                                  <p:par>
                                    <p:cTn id="15" presetID="47" presetClass="entr" presetSubtype="0"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1000"/>
                                            <p:tgtEl>
                                              <p:spTgt spid="29"/>
                                            </p:tgtEl>
                                          </p:cBhvr>
                                        </p:animEffect>
                                        <p:anim calcmode="lin" valueType="num">
                                          <p:cBhvr>
                                            <p:cTn id="18" dur="1000" fill="hold"/>
                                            <p:tgtEl>
                                              <p:spTgt spid="29"/>
                                            </p:tgtEl>
                                            <p:attrNameLst>
                                              <p:attrName>ppt_x</p:attrName>
                                            </p:attrNameLst>
                                          </p:cBhvr>
                                          <p:tavLst>
                                            <p:tav tm="0">
                                              <p:val>
                                                <p:strVal val="#ppt_x"/>
                                              </p:val>
                                            </p:tav>
                                            <p:tav tm="100000">
                                              <p:val>
                                                <p:strVal val="#ppt_x"/>
                                              </p:val>
                                            </p:tav>
                                          </p:tavLst>
                                        </p:anim>
                                        <p:anim calcmode="lin" valueType="num">
                                          <p:cBhvr>
                                            <p:cTn id="19"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6"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1" name="矩形 20"/>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2"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grpSp>
        <p:nvGrpSpPr>
          <p:cNvPr id="26" name="组合 25">
            <a:extLst>
              <a:ext uri="{FF2B5EF4-FFF2-40B4-BE49-F238E27FC236}">
                <a16:creationId xmlns:a16="http://schemas.microsoft.com/office/drawing/2014/main" id="{59800F26-6A48-4147-8014-C1D0D9B60D4D}"/>
              </a:ext>
            </a:extLst>
          </p:cNvPr>
          <p:cNvGrpSpPr/>
          <p:nvPr/>
        </p:nvGrpSpPr>
        <p:grpSpPr>
          <a:xfrm>
            <a:off x="1172" y="897621"/>
            <a:ext cx="8893188" cy="3666183"/>
            <a:chOff x="1172" y="897621"/>
            <a:chExt cx="8893188" cy="3666183"/>
          </a:xfrm>
        </p:grpSpPr>
        <p:sp>
          <p:nvSpPr>
            <p:cNvPr id="2" name="Rectangle 7"/>
            <p:cNvSpPr>
              <a:spLocks noChangeArrowheads="1"/>
            </p:cNvSpPr>
            <p:nvPr/>
          </p:nvSpPr>
          <p:spPr bwMode="auto">
            <a:xfrm>
              <a:off x="1172" y="3758976"/>
              <a:ext cx="7050509" cy="624880"/>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endParaRPr lang="zh-CN" altLang="en-US" sz="2400" kern="0" dirty="0">
                <a:solidFill>
                  <a:sysClr val="windowText" lastClr="000000"/>
                </a:solidFill>
                <a:ea typeface="微软雅黑" pitchFamily="34" charset="-122"/>
              </a:endParaRPr>
            </a:p>
          </p:txBody>
        </p:sp>
        <p:sp>
          <p:nvSpPr>
            <p:cNvPr id="3" name="Line 43"/>
            <p:cNvSpPr>
              <a:spLocks noChangeShapeType="1"/>
            </p:cNvSpPr>
            <p:nvPr/>
          </p:nvSpPr>
          <p:spPr bwMode="auto">
            <a:xfrm rot="5400000">
              <a:off x="3232632" y="1461090"/>
              <a:ext cx="0" cy="5432236"/>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4" name="Rectangle 6"/>
            <p:cNvSpPr>
              <a:spLocks noChangeArrowheads="1"/>
            </p:cNvSpPr>
            <p:nvPr/>
          </p:nvSpPr>
          <p:spPr bwMode="auto">
            <a:xfrm>
              <a:off x="2732093" y="2406226"/>
              <a:ext cx="4319589" cy="620866"/>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5" name="Line 43"/>
            <p:cNvSpPr>
              <a:spLocks noChangeShapeType="1"/>
            </p:cNvSpPr>
            <p:nvPr/>
          </p:nvSpPr>
          <p:spPr bwMode="auto">
            <a:xfrm rot="16200000" flipH="1">
              <a:off x="4753693" y="1473701"/>
              <a:ext cx="0" cy="2762990"/>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6" name="Rectangle 5"/>
            <p:cNvSpPr>
              <a:spLocks noChangeArrowheads="1"/>
            </p:cNvSpPr>
            <p:nvPr/>
          </p:nvSpPr>
          <p:spPr bwMode="auto">
            <a:xfrm rot="5400000">
              <a:off x="5888145" y="3246155"/>
              <a:ext cx="1708686" cy="620999"/>
            </a:xfrm>
            <a:prstGeom prst="rect">
              <a:avLst/>
            </a:prstGeom>
            <a:solidFill>
              <a:srgbClr val="D9D9D9"/>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7" name="Line 44"/>
            <p:cNvSpPr>
              <a:spLocks noChangeShapeType="1"/>
            </p:cNvSpPr>
            <p:nvPr/>
          </p:nvSpPr>
          <p:spPr bwMode="auto">
            <a:xfrm>
              <a:off x="6755532" y="3234482"/>
              <a:ext cx="0" cy="296086"/>
            </a:xfrm>
            <a:prstGeom prst="line">
              <a:avLst/>
            </a:prstGeom>
            <a:noFill/>
            <a:ln w="12700">
              <a:solidFill>
                <a:schemeClr val="tx1">
                  <a:lumMod val="65000"/>
                  <a:lumOff val="35000"/>
                </a:schemeClr>
              </a:solidFill>
              <a:prstDash val="sys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8" name="Rectangle 7"/>
            <p:cNvSpPr>
              <a:spLocks noChangeArrowheads="1"/>
            </p:cNvSpPr>
            <p:nvPr/>
          </p:nvSpPr>
          <p:spPr bwMode="auto">
            <a:xfrm>
              <a:off x="3086949" y="1104496"/>
              <a:ext cx="3964733" cy="624880"/>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endParaRPr lang="zh-CN" altLang="en-US" sz="2400" kern="0" dirty="0">
                <a:solidFill>
                  <a:sysClr val="windowText" lastClr="000000"/>
                </a:solidFill>
                <a:ea typeface="微软雅黑" pitchFamily="34" charset="-122"/>
              </a:endParaRPr>
            </a:p>
          </p:txBody>
        </p:sp>
        <p:sp>
          <p:nvSpPr>
            <p:cNvPr id="9" name="Line 43"/>
            <p:cNvSpPr>
              <a:spLocks noChangeShapeType="1"/>
            </p:cNvSpPr>
            <p:nvPr/>
          </p:nvSpPr>
          <p:spPr bwMode="auto">
            <a:xfrm rot="5400000">
              <a:off x="4751321" y="100362"/>
              <a:ext cx="0" cy="2758249"/>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10" name="Rectangle 8"/>
            <p:cNvSpPr>
              <a:spLocks noChangeArrowheads="1"/>
            </p:cNvSpPr>
            <p:nvPr/>
          </p:nvSpPr>
          <p:spPr bwMode="auto">
            <a:xfrm rot="5400000">
              <a:off x="1843856" y="1755293"/>
              <a:ext cx="1922596" cy="620999"/>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11" name="Line 42"/>
            <p:cNvSpPr>
              <a:spLocks noChangeShapeType="1"/>
            </p:cNvSpPr>
            <p:nvPr/>
          </p:nvSpPr>
          <p:spPr bwMode="auto">
            <a:xfrm>
              <a:off x="2790800" y="1895548"/>
              <a:ext cx="0" cy="333152"/>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12" name="Oval 38"/>
            <p:cNvSpPr>
              <a:spLocks noChangeArrowheads="1"/>
            </p:cNvSpPr>
            <p:nvPr/>
          </p:nvSpPr>
          <p:spPr bwMode="auto">
            <a:xfrm>
              <a:off x="6240479" y="897621"/>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19</a:t>
              </a:r>
              <a:r>
                <a:rPr lang="zh-CN" altLang="en-US" sz="1500" kern="0" dirty="0">
                  <a:solidFill>
                    <a:schemeClr val="bg1"/>
                  </a:solidFill>
                  <a:ea typeface="微软雅黑" pitchFamily="34" charset="-122"/>
                </a:rPr>
                <a:t>世纪</a:t>
              </a:r>
            </a:p>
          </p:txBody>
        </p:sp>
        <p:sp>
          <p:nvSpPr>
            <p:cNvPr id="13" name="矩形 12"/>
            <p:cNvSpPr/>
            <p:nvPr/>
          </p:nvSpPr>
          <p:spPr>
            <a:xfrm>
              <a:off x="3580468" y="1166595"/>
              <a:ext cx="2620841"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第一次对于半导体材料的特性记录</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14" name="Oval 38"/>
            <p:cNvSpPr>
              <a:spLocks noChangeArrowheads="1"/>
            </p:cNvSpPr>
            <p:nvPr/>
          </p:nvSpPr>
          <p:spPr bwMode="auto">
            <a:xfrm>
              <a:off x="2297847" y="897621"/>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1930</a:t>
              </a:r>
              <a:r>
                <a:rPr lang="zh-CN" altLang="en-US" sz="1500" kern="0" dirty="0">
                  <a:solidFill>
                    <a:schemeClr val="bg1"/>
                  </a:solidFill>
                  <a:ea typeface="微软雅黑" pitchFamily="34" charset="-122"/>
                </a:rPr>
                <a:t>年</a:t>
              </a:r>
            </a:p>
          </p:txBody>
        </p:sp>
        <p:sp>
          <p:nvSpPr>
            <p:cNvPr id="15" name="Oval 38"/>
            <p:cNvSpPr>
              <a:spLocks noChangeArrowheads="1"/>
            </p:cNvSpPr>
            <p:nvPr/>
          </p:nvSpPr>
          <p:spPr bwMode="auto">
            <a:xfrm>
              <a:off x="2297847" y="2203347"/>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40</a:t>
              </a:r>
              <a:r>
                <a:rPr lang="zh-CN" altLang="en-US" sz="1500" kern="0" dirty="0">
                  <a:solidFill>
                    <a:schemeClr val="bg1"/>
                  </a:solidFill>
                  <a:ea typeface="微软雅黑" pitchFamily="34" charset="-122"/>
                </a:rPr>
                <a:t>年代</a:t>
              </a:r>
            </a:p>
          </p:txBody>
        </p:sp>
        <p:sp>
          <p:nvSpPr>
            <p:cNvPr id="16" name="矩形 15"/>
            <p:cNvSpPr/>
            <p:nvPr/>
          </p:nvSpPr>
          <p:spPr>
            <a:xfrm>
              <a:off x="3377291" y="2546850"/>
              <a:ext cx="2620841"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早期的商业热敏电阻</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17" name="Oval 38"/>
            <p:cNvSpPr>
              <a:spLocks noChangeArrowheads="1"/>
            </p:cNvSpPr>
            <p:nvPr/>
          </p:nvSpPr>
          <p:spPr bwMode="auto">
            <a:xfrm>
              <a:off x="6228184" y="2232124"/>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6</a:t>
              </a:r>
              <a:r>
                <a:rPr lang="zh-CN" altLang="en-US" sz="1500" kern="0" dirty="0">
                  <a:solidFill>
                    <a:schemeClr val="bg1"/>
                  </a:solidFill>
                  <a:ea typeface="微软雅黑" pitchFamily="34" charset="-122"/>
                </a:rPr>
                <a:t>、</a:t>
              </a:r>
              <a:r>
                <a:rPr lang="en-US" altLang="zh-CN" sz="1500" kern="0" dirty="0">
                  <a:solidFill>
                    <a:schemeClr val="bg1"/>
                  </a:solidFill>
                  <a:ea typeface="微软雅黑" pitchFamily="34" charset="-122"/>
                </a:rPr>
                <a:t>70</a:t>
              </a:r>
              <a:r>
                <a:rPr lang="zh-CN" altLang="en-US" sz="1500" kern="0" dirty="0">
                  <a:solidFill>
                    <a:schemeClr val="bg1"/>
                  </a:solidFill>
                  <a:ea typeface="微软雅黑" pitchFamily="34" charset="-122"/>
                </a:rPr>
                <a:t>年代</a:t>
              </a:r>
            </a:p>
          </p:txBody>
        </p:sp>
        <p:sp>
          <p:nvSpPr>
            <p:cNvPr id="18" name="Oval 38"/>
            <p:cNvSpPr>
              <a:spLocks noChangeArrowheads="1"/>
            </p:cNvSpPr>
            <p:nvPr/>
          </p:nvSpPr>
          <p:spPr bwMode="auto">
            <a:xfrm>
              <a:off x="6248230" y="3565879"/>
              <a:ext cx="1014609" cy="997925"/>
            </a:xfrm>
            <a:prstGeom prst="ellipse">
              <a:avLst/>
            </a:prstGeom>
            <a:solidFill>
              <a:srgbClr val="232323"/>
            </a:solidFill>
            <a:ln w="19050">
              <a:solidFill>
                <a:srgbClr val="232323"/>
              </a:solid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8</a:t>
              </a:r>
              <a:r>
                <a:rPr lang="zh-CN" altLang="en-US" sz="1500" kern="0" dirty="0">
                  <a:solidFill>
                    <a:schemeClr val="bg1"/>
                  </a:solidFill>
                  <a:ea typeface="微软雅黑" pitchFamily="34" charset="-122"/>
                </a:rPr>
                <a:t>、</a:t>
              </a:r>
              <a:r>
                <a:rPr lang="en-US" altLang="zh-CN" sz="1500" kern="0" dirty="0">
                  <a:solidFill>
                    <a:schemeClr val="bg1"/>
                  </a:solidFill>
                  <a:ea typeface="微软雅黑" pitchFamily="34" charset="-122"/>
                </a:rPr>
                <a:t>90</a:t>
              </a:r>
              <a:r>
                <a:rPr lang="zh-CN" altLang="en-US" sz="1500" kern="0" dirty="0">
                  <a:solidFill>
                    <a:schemeClr val="bg1"/>
                  </a:solidFill>
                  <a:ea typeface="微软雅黑" pitchFamily="34" charset="-122"/>
                </a:rPr>
                <a:t>年代</a:t>
              </a:r>
            </a:p>
          </p:txBody>
        </p:sp>
        <p:sp>
          <p:nvSpPr>
            <p:cNvPr id="19" name="矩形 18"/>
            <p:cNvSpPr/>
            <p:nvPr/>
          </p:nvSpPr>
          <p:spPr>
            <a:xfrm>
              <a:off x="860225" y="3852880"/>
              <a:ext cx="5088527"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采用</a:t>
              </a:r>
              <a:r>
                <a:rPr lang="en-US" altLang="zh-CN" sz="1200" dirty="0">
                  <a:solidFill>
                    <a:schemeClr val="tx1">
                      <a:lumMod val="65000"/>
                      <a:lumOff val="35000"/>
                    </a:schemeClr>
                  </a:solidFill>
                  <a:latin typeface="微软雅黑" pitchFamily="34" charset="-122"/>
                  <a:ea typeface="微软雅黑" pitchFamily="34" charset="-122"/>
                  <a:cs typeface="华文黑体" pitchFamily="2" charset="-122"/>
                </a:rPr>
                <a:t>NTC</a:t>
              </a: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热敏电阻的继续在汽车，食品加工，暖通空调市场的增长</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24" name="矩形 23">
              <a:extLst>
                <a:ext uri="{FF2B5EF4-FFF2-40B4-BE49-F238E27FC236}">
                  <a16:creationId xmlns:a16="http://schemas.microsoft.com/office/drawing/2014/main" id="{87F4DA54-D170-4CB0-94FE-0026D285C854}"/>
                </a:ext>
              </a:extLst>
            </p:cNvPr>
            <p:cNvSpPr/>
            <p:nvPr/>
          </p:nvSpPr>
          <p:spPr>
            <a:xfrm>
              <a:off x="433724" y="1255097"/>
              <a:ext cx="1793260" cy="1418920"/>
            </a:xfrm>
            <a:prstGeom prst="rect">
              <a:avLst/>
            </a:prstGeom>
          </p:spPr>
          <p:txBody>
            <a:bodyPr wrap="square" lIns="65919" tIns="32959" rIns="65919" bIns="32959" anchor="ctr">
              <a:spAutoFit/>
            </a:bodyPr>
            <a:lstStyle/>
            <a:p>
              <a:pPr>
                <a:lnSpc>
                  <a:spcPct val="150000"/>
                </a:lnSpc>
              </a:pPr>
              <a:r>
                <a:rPr lang="zh-CN" altLang="en-US" sz="1200" dirty="0">
                  <a:solidFill>
                    <a:schemeClr val="tx1">
                      <a:lumMod val="65000"/>
                      <a:lumOff val="35000"/>
                    </a:schemeClr>
                  </a:solidFill>
                  <a:latin typeface="微软雅黑" pitchFamily="34" charset="-122"/>
                  <a:ea typeface="微软雅黑" pitchFamily="34" charset="-122"/>
                </a:rPr>
                <a:t>第一个在商业应用上可行的热敏电阻由</a:t>
              </a:r>
              <a:r>
                <a:rPr lang="en-US" altLang="zh-CN" sz="1200" dirty="0" err="1">
                  <a:solidFill>
                    <a:schemeClr val="tx1">
                      <a:lumMod val="65000"/>
                      <a:lumOff val="35000"/>
                    </a:schemeClr>
                  </a:solidFill>
                  <a:latin typeface="微软雅黑" pitchFamily="34" charset="-122"/>
                  <a:ea typeface="微软雅黑" pitchFamily="34" charset="-122"/>
                </a:rPr>
                <a:t>SamuelRuben</a:t>
              </a:r>
              <a:r>
                <a:rPr lang="en-US" altLang="zh-CN" sz="1200" dirty="0">
                  <a:solidFill>
                    <a:schemeClr val="tx1">
                      <a:lumMod val="65000"/>
                      <a:lumOff val="35000"/>
                    </a:schemeClr>
                  </a:solidFill>
                  <a:latin typeface="微软雅黑" pitchFamily="34" charset="-122"/>
                  <a:ea typeface="微软雅黑" pitchFamily="34" charset="-122"/>
                </a:rPr>
                <a:t>(14July1900–16July1988)</a:t>
              </a:r>
              <a:r>
                <a:rPr lang="zh-CN" altLang="en-US" sz="1200" dirty="0">
                  <a:solidFill>
                    <a:schemeClr val="tx1">
                      <a:lumMod val="65000"/>
                      <a:lumOff val="35000"/>
                    </a:schemeClr>
                  </a:solidFill>
                  <a:latin typeface="微软雅黑" pitchFamily="34" charset="-122"/>
                  <a:ea typeface="微软雅黑" pitchFamily="34" charset="-122"/>
                </a:rPr>
                <a:t>在</a:t>
              </a:r>
              <a:r>
                <a:rPr lang="en-US" altLang="zh-CN" sz="1200" dirty="0">
                  <a:solidFill>
                    <a:schemeClr val="tx1">
                      <a:lumMod val="65000"/>
                      <a:lumOff val="35000"/>
                    </a:schemeClr>
                  </a:solidFill>
                  <a:latin typeface="微软雅黑" pitchFamily="34" charset="-122"/>
                  <a:ea typeface="微软雅黑" pitchFamily="34" charset="-122"/>
                </a:rPr>
                <a:t>1930</a:t>
              </a:r>
              <a:r>
                <a:rPr lang="zh-CN" altLang="en-US" sz="1200" dirty="0">
                  <a:solidFill>
                    <a:schemeClr val="tx1">
                      <a:lumMod val="65000"/>
                      <a:lumOff val="35000"/>
                    </a:schemeClr>
                  </a:solidFill>
                  <a:latin typeface="微软雅黑" pitchFamily="34" charset="-122"/>
                  <a:ea typeface="微软雅黑" pitchFamily="34" charset="-122"/>
                </a:rPr>
                <a:t>年发明</a:t>
              </a:r>
            </a:p>
          </p:txBody>
        </p:sp>
        <p:sp>
          <p:nvSpPr>
            <p:cNvPr id="25" name="矩形 24">
              <a:extLst>
                <a:ext uri="{FF2B5EF4-FFF2-40B4-BE49-F238E27FC236}">
                  <a16:creationId xmlns:a16="http://schemas.microsoft.com/office/drawing/2014/main" id="{5BFBF89D-BF22-42F7-86AB-97E50AC92CE5}"/>
                </a:ext>
              </a:extLst>
            </p:cNvPr>
            <p:cNvSpPr/>
            <p:nvPr/>
          </p:nvSpPr>
          <p:spPr>
            <a:xfrm>
              <a:off x="7164288" y="3071107"/>
              <a:ext cx="1730072" cy="587923"/>
            </a:xfrm>
            <a:prstGeom prst="rect">
              <a:avLst/>
            </a:prstGeom>
          </p:spPr>
          <p:txBody>
            <a:bodyPr wrap="square" lIns="65919" tIns="32959" rIns="65919" bIns="32959" anchor="ctr">
              <a:spAutoFit/>
            </a:bodyPr>
            <a:lstStyle/>
            <a:p>
              <a:pPr>
                <a:lnSpc>
                  <a:spcPct val="150000"/>
                </a:lnSpc>
              </a:pPr>
              <a:r>
                <a:rPr lang="zh-CN" altLang="en-US" sz="1200" dirty="0">
                  <a:solidFill>
                    <a:schemeClr val="tx1">
                      <a:lumMod val="65000"/>
                      <a:lumOff val="35000"/>
                    </a:schemeClr>
                  </a:solidFill>
                  <a:latin typeface="微软雅黑" pitchFamily="34" charset="-122"/>
                  <a:ea typeface="微软雅黑" pitchFamily="34" charset="-122"/>
                </a:rPr>
                <a:t>需求带动了芯片热敏电阻器的发展</a:t>
              </a:r>
            </a:p>
          </p:txBody>
        </p:sp>
      </p:grpSp>
    </p:spTree>
    <p:extLst>
      <p:ext uri="{BB962C8B-B14F-4D97-AF65-F5344CB8AC3E}">
        <p14:creationId xmlns:p14="http://schemas.microsoft.com/office/powerpoint/2010/main" val="2340801226"/>
      </p:ext>
    </p:extLst>
  </p:cSld>
  <p:clrMapOvr>
    <a:masterClrMapping/>
  </p:clrMapOvr>
  <mc:AlternateContent xmlns:mc="http://schemas.openxmlformats.org/markup-compatibility/2006" xmlns:p14="http://schemas.microsoft.com/office/powerpoint/2010/main">
    <mc:Choice Requires="p14">
      <p:transition spd="slow" p14:dur="2000" advTm="9464"/>
    </mc:Choice>
    <mc:Fallback xmlns="">
      <p:transition spd="slow" advTm="9464"/>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1" name="矩形 20"/>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2"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sp>
        <p:nvSpPr>
          <p:cNvPr id="24" name="Oval 38">
            <a:extLst>
              <a:ext uri="{FF2B5EF4-FFF2-40B4-BE49-F238E27FC236}">
                <a16:creationId xmlns:a16="http://schemas.microsoft.com/office/drawing/2014/main" id="{910D3AA8-D9AF-4176-A54D-ACD4412BB823}"/>
              </a:ext>
            </a:extLst>
          </p:cNvPr>
          <p:cNvSpPr>
            <a:spLocks noChangeArrowheads="1"/>
          </p:cNvSpPr>
          <p:nvPr/>
        </p:nvSpPr>
        <p:spPr bwMode="auto">
          <a:xfrm>
            <a:off x="7769000" y="148985"/>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p>
          <a:p>
            <a:pPr algn="ctr">
              <a:defRPr/>
            </a:pPr>
            <a:r>
              <a:rPr lang="en-US" altLang="zh-CN" sz="1500" kern="0" dirty="0">
                <a:solidFill>
                  <a:schemeClr val="bg1"/>
                </a:solidFill>
                <a:ea typeface="微软雅黑" pitchFamily="34" charset="-122"/>
              </a:rPr>
              <a:t>40</a:t>
            </a:r>
            <a:r>
              <a:rPr lang="zh-CN" altLang="en-US" sz="1500" kern="0" dirty="0">
                <a:solidFill>
                  <a:schemeClr val="bg1"/>
                </a:solidFill>
                <a:ea typeface="微软雅黑" pitchFamily="34" charset="-122"/>
              </a:rPr>
              <a:t>年代</a:t>
            </a:r>
          </a:p>
        </p:txBody>
      </p:sp>
      <p:sp>
        <p:nvSpPr>
          <p:cNvPr id="10" name="文本框 8">
            <a:extLst>
              <a:ext uri="{FF2B5EF4-FFF2-40B4-BE49-F238E27FC236}">
                <a16:creationId xmlns:a16="http://schemas.microsoft.com/office/drawing/2014/main" id="{983C7DFE-0F9E-4B7A-9B0D-438D48F0B9AE}"/>
              </a:ext>
            </a:extLst>
          </p:cNvPr>
          <p:cNvSpPr txBox="1"/>
          <p:nvPr/>
        </p:nvSpPr>
        <p:spPr>
          <a:xfrm>
            <a:off x="545983" y="1296020"/>
            <a:ext cx="4328147" cy="2222486"/>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       在</a:t>
            </a:r>
            <a:r>
              <a:rPr lang="en-US" altLang="zh-CN" sz="2000" dirty="0">
                <a:solidFill>
                  <a:srgbClr val="000000"/>
                </a:solidFill>
                <a:latin typeface="微软雅黑" panose="020B0503020204020204" pitchFamily="34" charset="-122"/>
                <a:ea typeface="微软雅黑" panose="020B0503020204020204" pitchFamily="34" charset="-122"/>
              </a:rPr>
              <a:t>20</a:t>
            </a:r>
            <a:r>
              <a:rPr lang="zh-CN" altLang="en-US" sz="2000" dirty="0">
                <a:solidFill>
                  <a:srgbClr val="000000"/>
                </a:solidFill>
                <a:latin typeface="微软雅黑" panose="020B0503020204020204" pitchFamily="34" charset="-122"/>
                <a:ea typeface="微软雅黑" panose="020B0503020204020204" pitchFamily="34" charset="-122"/>
              </a:rPr>
              <a:t>世纪</a:t>
            </a:r>
            <a:r>
              <a:rPr lang="en-US" altLang="zh-CN" sz="2000" dirty="0">
                <a:solidFill>
                  <a:srgbClr val="000000"/>
                </a:solidFill>
                <a:latin typeface="微软雅黑" panose="020B0503020204020204" pitchFamily="34" charset="-122"/>
                <a:ea typeface="微软雅黑" panose="020B0503020204020204" pitchFamily="34" charset="-122"/>
              </a:rPr>
              <a:t>40</a:t>
            </a:r>
            <a:r>
              <a:rPr lang="zh-CN" altLang="en-US" sz="2000" dirty="0">
                <a:solidFill>
                  <a:srgbClr val="000000"/>
                </a:solidFill>
                <a:latin typeface="微软雅黑" panose="020B0503020204020204" pitchFamily="34" charset="-122"/>
                <a:ea typeface="微软雅黑" panose="020B0503020204020204" pitchFamily="34" charset="-122"/>
              </a:rPr>
              <a:t>年代初，贝尔电话实验室开发的技术，以提高制造工艺的一致性和可重复性早期的商业热敏电阻是陶瓷类型，并按照今天的标准，它们的公差是相当广泛的。这些器件主要用于调节、保护和电子电路的温度补偿。</a:t>
            </a:r>
            <a:endParaRPr lang="zh-CN" altLang="en-US" sz="2000" dirty="0">
              <a:latin typeface="微软雅黑" panose="020B0503020204020204" pitchFamily="34" charset="-122"/>
              <a:ea typeface="微软雅黑" panose="020B0503020204020204" pitchFamily="34" charset="-122"/>
            </a:endParaRPr>
          </a:p>
        </p:txBody>
      </p:sp>
      <p:sp>
        <p:nvSpPr>
          <p:cNvPr id="12" name="TextBox 41">
            <a:extLst>
              <a:ext uri="{FF2B5EF4-FFF2-40B4-BE49-F238E27FC236}">
                <a16:creationId xmlns:a16="http://schemas.microsoft.com/office/drawing/2014/main" id="{60A85B13-A9EF-4E96-8E12-EFABC19C1ED9}"/>
              </a:ext>
            </a:extLst>
          </p:cNvPr>
          <p:cNvSpPr txBox="1"/>
          <p:nvPr/>
        </p:nvSpPr>
        <p:spPr>
          <a:xfrm>
            <a:off x="6444208" y="3686354"/>
            <a:ext cx="1175792" cy="250556"/>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贝尔实验室一隅</a:t>
            </a:r>
          </a:p>
        </p:txBody>
      </p:sp>
      <p:pic>
        <p:nvPicPr>
          <p:cNvPr id="3" name="图片 2">
            <a:extLst>
              <a:ext uri="{FF2B5EF4-FFF2-40B4-BE49-F238E27FC236}">
                <a16:creationId xmlns:a16="http://schemas.microsoft.com/office/drawing/2014/main" id="{C6540926-3861-4764-AA71-DF28DD903ED9}"/>
              </a:ext>
            </a:extLst>
          </p:cNvPr>
          <p:cNvPicPr>
            <a:picLocks noChangeAspect="1"/>
          </p:cNvPicPr>
          <p:nvPr/>
        </p:nvPicPr>
        <p:blipFill>
          <a:blip r:embed="rId3"/>
          <a:stretch>
            <a:fillRect/>
          </a:stretch>
        </p:blipFill>
        <p:spPr>
          <a:xfrm>
            <a:off x="5292080" y="1368028"/>
            <a:ext cx="3203583" cy="2222486"/>
          </a:xfrm>
          <a:prstGeom prst="rect">
            <a:avLst/>
          </a:prstGeom>
        </p:spPr>
      </p:pic>
    </p:spTree>
    <p:extLst>
      <p:ext uri="{BB962C8B-B14F-4D97-AF65-F5344CB8AC3E}">
        <p14:creationId xmlns:p14="http://schemas.microsoft.com/office/powerpoint/2010/main" val="2798371414"/>
      </p:ext>
    </p:extLst>
  </p:cSld>
  <p:clrMapOvr>
    <a:masterClrMapping/>
  </p:clrMapOvr>
  <mc:AlternateContent xmlns:mc="http://schemas.openxmlformats.org/markup-compatibility/2006" xmlns:p14="http://schemas.microsoft.com/office/powerpoint/2010/main">
    <mc:Choice Requires="p14">
      <p:transition spd="slow" p14:dur="2000" advTm="9464"/>
    </mc:Choice>
    <mc:Fallback xmlns="">
      <p:transition spd="slow" advTm="9464"/>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50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50000">
                                          <p:cBhvr additive="base">
                                            <p:cTn id="7" dur="500" fill="hold"/>
                                            <p:tgtEl>
                                              <p:spTgt spid="24"/>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2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0"/>
                                            </p:tgtEl>
                                            <p:attrNameLst>
                                              <p:attrName>style.visibility</p:attrName>
                                            </p:attrNameLst>
                                          </p:cBhvr>
                                          <p:to>
                                            <p:strVal val="visible"/>
                                          </p:to>
                                        </p:set>
                                        <p:anim calcmode="lin" valueType="num">
                                          <p:cBhvr>
                                            <p:cTn id="12" dur="250" fill="hold"/>
                                            <p:tgtEl>
                                              <p:spTgt spid="10"/>
                                            </p:tgtEl>
                                            <p:attrNameLst>
                                              <p:attrName>ppt_w</p:attrName>
                                            </p:attrNameLst>
                                          </p:cBhvr>
                                          <p:tavLst>
                                            <p:tav tm="0">
                                              <p:val>
                                                <p:fltVal val="0"/>
                                              </p:val>
                                            </p:tav>
                                            <p:tav tm="100000">
                                              <p:val>
                                                <p:strVal val="#ppt_w"/>
                                              </p:val>
                                            </p:tav>
                                          </p:tavLst>
                                        </p:anim>
                                        <p:anim calcmode="lin" valueType="num">
                                          <p:cBhvr>
                                            <p:cTn id="13" dur="250" fill="hold"/>
                                            <p:tgtEl>
                                              <p:spTgt spid="10"/>
                                            </p:tgtEl>
                                            <p:attrNameLst>
                                              <p:attrName>ppt_h</p:attrName>
                                            </p:attrNameLst>
                                          </p:cBhvr>
                                          <p:tavLst>
                                            <p:tav tm="0">
                                              <p:val>
                                                <p:fltVal val="0"/>
                                              </p:val>
                                            </p:tav>
                                            <p:tav tm="100000">
                                              <p:val>
                                                <p:strVal val="#ppt_h"/>
                                              </p:val>
                                            </p:tav>
                                          </p:tavLst>
                                        </p:anim>
                                        <p:animEffect transition="in" filter="fade">
                                          <p:cBhvr>
                                            <p:cTn id="14" dur="250"/>
                                            <p:tgtEl>
                                              <p:spTgt spid="10"/>
                                            </p:tgtEl>
                                          </p:cBhvr>
                                        </p:animEffect>
                                      </p:childTnLst>
                                    </p:cTn>
                                  </p:par>
                                  <p:par>
                                    <p:cTn id="15" presetID="47"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0"/>
                                            </p:tgtEl>
                                            <p:attrNameLst>
                                              <p:attrName>style.visibility</p:attrName>
                                            </p:attrNameLst>
                                          </p:cBhvr>
                                          <p:to>
                                            <p:strVal val="visible"/>
                                          </p:to>
                                        </p:set>
                                        <p:anim calcmode="lin" valueType="num">
                                          <p:cBhvr>
                                            <p:cTn id="12" dur="250" fill="hold"/>
                                            <p:tgtEl>
                                              <p:spTgt spid="10"/>
                                            </p:tgtEl>
                                            <p:attrNameLst>
                                              <p:attrName>ppt_w</p:attrName>
                                            </p:attrNameLst>
                                          </p:cBhvr>
                                          <p:tavLst>
                                            <p:tav tm="0">
                                              <p:val>
                                                <p:fltVal val="0"/>
                                              </p:val>
                                            </p:tav>
                                            <p:tav tm="100000">
                                              <p:val>
                                                <p:strVal val="#ppt_w"/>
                                              </p:val>
                                            </p:tav>
                                          </p:tavLst>
                                        </p:anim>
                                        <p:anim calcmode="lin" valueType="num">
                                          <p:cBhvr>
                                            <p:cTn id="13" dur="250" fill="hold"/>
                                            <p:tgtEl>
                                              <p:spTgt spid="10"/>
                                            </p:tgtEl>
                                            <p:attrNameLst>
                                              <p:attrName>ppt_h</p:attrName>
                                            </p:attrNameLst>
                                          </p:cBhvr>
                                          <p:tavLst>
                                            <p:tav tm="0">
                                              <p:val>
                                                <p:fltVal val="0"/>
                                              </p:val>
                                            </p:tav>
                                            <p:tav tm="100000">
                                              <p:val>
                                                <p:strVal val="#ppt_h"/>
                                              </p:val>
                                            </p:tav>
                                          </p:tavLst>
                                        </p:anim>
                                        <p:animEffect transition="in" filter="fade">
                                          <p:cBhvr>
                                            <p:cTn id="14" dur="250"/>
                                            <p:tgtEl>
                                              <p:spTgt spid="10"/>
                                            </p:tgtEl>
                                          </p:cBhvr>
                                        </p:animEffect>
                                      </p:childTnLst>
                                    </p:cTn>
                                  </p:par>
                                  <p:par>
                                    <p:cTn id="15" presetID="47"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0"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1" name="矩形 20"/>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2"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grpSp>
        <p:nvGrpSpPr>
          <p:cNvPr id="26" name="组合 25">
            <a:extLst>
              <a:ext uri="{FF2B5EF4-FFF2-40B4-BE49-F238E27FC236}">
                <a16:creationId xmlns:a16="http://schemas.microsoft.com/office/drawing/2014/main" id="{1D504CB8-5FC5-424F-86EA-9478FCF9B148}"/>
              </a:ext>
            </a:extLst>
          </p:cNvPr>
          <p:cNvGrpSpPr/>
          <p:nvPr/>
        </p:nvGrpSpPr>
        <p:grpSpPr>
          <a:xfrm>
            <a:off x="1172" y="897621"/>
            <a:ext cx="8893188" cy="3666183"/>
            <a:chOff x="1172" y="897621"/>
            <a:chExt cx="8893188" cy="3666183"/>
          </a:xfrm>
        </p:grpSpPr>
        <p:sp>
          <p:nvSpPr>
            <p:cNvPr id="2" name="Rectangle 7"/>
            <p:cNvSpPr>
              <a:spLocks noChangeArrowheads="1"/>
            </p:cNvSpPr>
            <p:nvPr/>
          </p:nvSpPr>
          <p:spPr bwMode="auto">
            <a:xfrm>
              <a:off x="1172" y="3758976"/>
              <a:ext cx="7050509" cy="624880"/>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endParaRPr lang="zh-CN" altLang="en-US" sz="2400" kern="0" dirty="0">
                <a:solidFill>
                  <a:sysClr val="windowText" lastClr="000000"/>
                </a:solidFill>
                <a:ea typeface="微软雅黑" pitchFamily="34" charset="-122"/>
              </a:endParaRPr>
            </a:p>
          </p:txBody>
        </p:sp>
        <p:sp>
          <p:nvSpPr>
            <p:cNvPr id="3" name="Line 43"/>
            <p:cNvSpPr>
              <a:spLocks noChangeShapeType="1"/>
            </p:cNvSpPr>
            <p:nvPr/>
          </p:nvSpPr>
          <p:spPr bwMode="auto">
            <a:xfrm rot="5400000">
              <a:off x="3232632" y="1461090"/>
              <a:ext cx="0" cy="5432236"/>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4" name="Rectangle 6"/>
            <p:cNvSpPr>
              <a:spLocks noChangeArrowheads="1"/>
            </p:cNvSpPr>
            <p:nvPr/>
          </p:nvSpPr>
          <p:spPr bwMode="auto">
            <a:xfrm>
              <a:off x="2732093" y="2406226"/>
              <a:ext cx="4319589" cy="620866"/>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5" name="Line 43"/>
            <p:cNvSpPr>
              <a:spLocks noChangeShapeType="1"/>
            </p:cNvSpPr>
            <p:nvPr/>
          </p:nvSpPr>
          <p:spPr bwMode="auto">
            <a:xfrm rot="16200000" flipH="1">
              <a:off x="4753693" y="1473701"/>
              <a:ext cx="0" cy="2762990"/>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6" name="Rectangle 5"/>
            <p:cNvSpPr>
              <a:spLocks noChangeArrowheads="1"/>
            </p:cNvSpPr>
            <p:nvPr/>
          </p:nvSpPr>
          <p:spPr bwMode="auto">
            <a:xfrm rot="5400000">
              <a:off x="5888145" y="3246155"/>
              <a:ext cx="1708686" cy="620999"/>
            </a:xfrm>
            <a:prstGeom prst="rect">
              <a:avLst/>
            </a:prstGeom>
            <a:solidFill>
              <a:srgbClr val="D9D9D9"/>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7" name="Line 44"/>
            <p:cNvSpPr>
              <a:spLocks noChangeShapeType="1"/>
            </p:cNvSpPr>
            <p:nvPr/>
          </p:nvSpPr>
          <p:spPr bwMode="auto">
            <a:xfrm>
              <a:off x="6755532" y="3234482"/>
              <a:ext cx="0" cy="296086"/>
            </a:xfrm>
            <a:prstGeom prst="line">
              <a:avLst/>
            </a:prstGeom>
            <a:noFill/>
            <a:ln w="12700">
              <a:solidFill>
                <a:schemeClr val="tx1">
                  <a:lumMod val="65000"/>
                  <a:lumOff val="35000"/>
                </a:schemeClr>
              </a:solidFill>
              <a:prstDash val="sys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8" name="Rectangle 7"/>
            <p:cNvSpPr>
              <a:spLocks noChangeArrowheads="1"/>
            </p:cNvSpPr>
            <p:nvPr/>
          </p:nvSpPr>
          <p:spPr bwMode="auto">
            <a:xfrm>
              <a:off x="3086949" y="1104496"/>
              <a:ext cx="3964733" cy="624880"/>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endParaRPr lang="zh-CN" altLang="en-US" sz="2400" kern="0" dirty="0">
                <a:solidFill>
                  <a:sysClr val="windowText" lastClr="000000"/>
                </a:solidFill>
                <a:ea typeface="微软雅黑" pitchFamily="34" charset="-122"/>
              </a:endParaRPr>
            </a:p>
          </p:txBody>
        </p:sp>
        <p:sp>
          <p:nvSpPr>
            <p:cNvPr id="9" name="Line 43"/>
            <p:cNvSpPr>
              <a:spLocks noChangeShapeType="1"/>
            </p:cNvSpPr>
            <p:nvPr/>
          </p:nvSpPr>
          <p:spPr bwMode="auto">
            <a:xfrm rot="5400000">
              <a:off x="4751321" y="100362"/>
              <a:ext cx="0" cy="2758249"/>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10" name="Rectangle 8"/>
            <p:cNvSpPr>
              <a:spLocks noChangeArrowheads="1"/>
            </p:cNvSpPr>
            <p:nvPr/>
          </p:nvSpPr>
          <p:spPr bwMode="auto">
            <a:xfrm rot="5400000">
              <a:off x="1843856" y="1755293"/>
              <a:ext cx="1922596" cy="620999"/>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11" name="Line 42"/>
            <p:cNvSpPr>
              <a:spLocks noChangeShapeType="1"/>
            </p:cNvSpPr>
            <p:nvPr/>
          </p:nvSpPr>
          <p:spPr bwMode="auto">
            <a:xfrm>
              <a:off x="2790800" y="1895548"/>
              <a:ext cx="0" cy="333152"/>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12" name="Oval 38"/>
            <p:cNvSpPr>
              <a:spLocks noChangeArrowheads="1"/>
            </p:cNvSpPr>
            <p:nvPr/>
          </p:nvSpPr>
          <p:spPr bwMode="auto">
            <a:xfrm>
              <a:off x="6240479" y="897621"/>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19</a:t>
              </a:r>
              <a:r>
                <a:rPr lang="zh-CN" altLang="en-US" sz="1500" kern="0" dirty="0">
                  <a:solidFill>
                    <a:schemeClr val="bg1"/>
                  </a:solidFill>
                  <a:ea typeface="微软雅黑" pitchFamily="34" charset="-122"/>
                </a:rPr>
                <a:t>世纪</a:t>
              </a:r>
            </a:p>
          </p:txBody>
        </p:sp>
        <p:sp>
          <p:nvSpPr>
            <p:cNvPr id="13" name="矩形 12"/>
            <p:cNvSpPr/>
            <p:nvPr/>
          </p:nvSpPr>
          <p:spPr>
            <a:xfrm>
              <a:off x="3580468" y="1166595"/>
              <a:ext cx="2620841"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第一次对于半导体材料的特性记录</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14" name="Oval 38"/>
            <p:cNvSpPr>
              <a:spLocks noChangeArrowheads="1"/>
            </p:cNvSpPr>
            <p:nvPr/>
          </p:nvSpPr>
          <p:spPr bwMode="auto">
            <a:xfrm>
              <a:off x="2297847" y="897621"/>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1930</a:t>
              </a:r>
              <a:r>
                <a:rPr lang="zh-CN" altLang="en-US" sz="1500" kern="0" dirty="0">
                  <a:solidFill>
                    <a:schemeClr val="bg1"/>
                  </a:solidFill>
                  <a:ea typeface="微软雅黑" pitchFamily="34" charset="-122"/>
                </a:rPr>
                <a:t>年</a:t>
              </a:r>
            </a:p>
          </p:txBody>
        </p:sp>
        <p:sp>
          <p:nvSpPr>
            <p:cNvPr id="15" name="Oval 38"/>
            <p:cNvSpPr>
              <a:spLocks noChangeArrowheads="1"/>
            </p:cNvSpPr>
            <p:nvPr/>
          </p:nvSpPr>
          <p:spPr bwMode="auto">
            <a:xfrm>
              <a:off x="2297847" y="2203347"/>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40</a:t>
              </a:r>
              <a:r>
                <a:rPr lang="zh-CN" altLang="en-US" sz="1500" kern="0" dirty="0">
                  <a:solidFill>
                    <a:schemeClr val="bg1"/>
                  </a:solidFill>
                  <a:ea typeface="微软雅黑" pitchFamily="34" charset="-122"/>
                </a:rPr>
                <a:t>年代</a:t>
              </a:r>
            </a:p>
          </p:txBody>
        </p:sp>
        <p:sp>
          <p:nvSpPr>
            <p:cNvPr id="16" name="矩形 15"/>
            <p:cNvSpPr/>
            <p:nvPr/>
          </p:nvSpPr>
          <p:spPr>
            <a:xfrm>
              <a:off x="3377291" y="2546850"/>
              <a:ext cx="2620841"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早期的商业热敏电阻</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17" name="Oval 38"/>
            <p:cNvSpPr>
              <a:spLocks noChangeArrowheads="1"/>
            </p:cNvSpPr>
            <p:nvPr/>
          </p:nvSpPr>
          <p:spPr bwMode="auto">
            <a:xfrm>
              <a:off x="6228184" y="2232124"/>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6</a:t>
              </a:r>
              <a:r>
                <a:rPr lang="zh-CN" altLang="en-US" sz="1500" kern="0" dirty="0">
                  <a:solidFill>
                    <a:schemeClr val="bg1"/>
                  </a:solidFill>
                  <a:ea typeface="微软雅黑" pitchFamily="34" charset="-122"/>
                </a:rPr>
                <a:t>、</a:t>
              </a:r>
              <a:r>
                <a:rPr lang="en-US" altLang="zh-CN" sz="1500" kern="0" dirty="0">
                  <a:solidFill>
                    <a:schemeClr val="bg1"/>
                  </a:solidFill>
                  <a:ea typeface="微软雅黑" pitchFamily="34" charset="-122"/>
                </a:rPr>
                <a:t>70</a:t>
              </a:r>
              <a:r>
                <a:rPr lang="zh-CN" altLang="en-US" sz="1500" kern="0" dirty="0">
                  <a:solidFill>
                    <a:schemeClr val="bg1"/>
                  </a:solidFill>
                  <a:ea typeface="微软雅黑" pitchFamily="34" charset="-122"/>
                </a:rPr>
                <a:t>年代</a:t>
              </a:r>
            </a:p>
          </p:txBody>
        </p:sp>
        <p:sp>
          <p:nvSpPr>
            <p:cNvPr id="18" name="Oval 38"/>
            <p:cNvSpPr>
              <a:spLocks noChangeArrowheads="1"/>
            </p:cNvSpPr>
            <p:nvPr/>
          </p:nvSpPr>
          <p:spPr bwMode="auto">
            <a:xfrm>
              <a:off x="6248230" y="3565879"/>
              <a:ext cx="1014609" cy="997925"/>
            </a:xfrm>
            <a:prstGeom prst="ellipse">
              <a:avLst/>
            </a:prstGeom>
            <a:solidFill>
              <a:srgbClr val="232323"/>
            </a:solidFill>
            <a:ln w="19050">
              <a:solidFill>
                <a:srgbClr val="232323"/>
              </a:solid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8</a:t>
              </a:r>
              <a:r>
                <a:rPr lang="zh-CN" altLang="en-US" sz="1500" kern="0" dirty="0">
                  <a:solidFill>
                    <a:schemeClr val="bg1"/>
                  </a:solidFill>
                  <a:ea typeface="微软雅黑" pitchFamily="34" charset="-122"/>
                </a:rPr>
                <a:t>、</a:t>
              </a:r>
              <a:r>
                <a:rPr lang="en-US" altLang="zh-CN" sz="1500" kern="0" dirty="0">
                  <a:solidFill>
                    <a:schemeClr val="bg1"/>
                  </a:solidFill>
                  <a:ea typeface="微软雅黑" pitchFamily="34" charset="-122"/>
                </a:rPr>
                <a:t>90</a:t>
              </a:r>
              <a:r>
                <a:rPr lang="zh-CN" altLang="en-US" sz="1500" kern="0" dirty="0">
                  <a:solidFill>
                    <a:schemeClr val="bg1"/>
                  </a:solidFill>
                  <a:ea typeface="微软雅黑" pitchFamily="34" charset="-122"/>
                </a:rPr>
                <a:t>年代</a:t>
              </a:r>
            </a:p>
          </p:txBody>
        </p:sp>
        <p:sp>
          <p:nvSpPr>
            <p:cNvPr id="19" name="矩形 18"/>
            <p:cNvSpPr/>
            <p:nvPr/>
          </p:nvSpPr>
          <p:spPr>
            <a:xfrm>
              <a:off x="860225" y="3852880"/>
              <a:ext cx="5088527"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采用</a:t>
              </a:r>
              <a:r>
                <a:rPr lang="en-US" altLang="zh-CN" sz="1200" dirty="0">
                  <a:solidFill>
                    <a:schemeClr val="tx1">
                      <a:lumMod val="65000"/>
                      <a:lumOff val="35000"/>
                    </a:schemeClr>
                  </a:solidFill>
                  <a:latin typeface="微软雅黑" pitchFamily="34" charset="-122"/>
                  <a:ea typeface="微软雅黑" pitchFamily="34" charset="-122"/>
                  <a:cs typeface="华文黑体" pitchFamily="2" charset="-122"/>
                </a:rPr>
                <a:t>NTC</a:t>
              </a: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热敏电阻的继续在汽车，食品加工，暖通空调市场的增长</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24" name="矩形 23">
              <a:extLst>
                <a:ext uri="{FF2B5EF4-FFF2-40B4-BE49-F238E27FC236}">
                  <a16:creationId xmlns:a16="http://schemas.microsoft.com/office/drawing/2014/main" id="{87F4DA54-D170-4CB0-94FE-0026D285C854}"/>
                </a:ext>
              </a:extLst>
            </p:cNvPr>
            <p:cNvSpPr/>
            <p:nvPr/>
          </p:nvSpPr>
          <p:spPr>
            <a:xfrm>
              <a:off x="433724" y="1255097"/>
              <a:ext cx="1793260" cy="1418920"/>
            </a:xfrm>
            <a:prstGeom prst="rect">
              <a:avLst/>
            </a:prstGeom>
          </p:spPr>
          <p:txBody>
            <a:bodyPr wrap="square" lIns="65919" tIns="32959" rIns="65919" bIns="32959" anchor="ctr">
              <a:spAutoFit/>
            </a:bodyPr>
            <a:lstStyle/>
            <a:p>
              <a:pPr>
                <a:lnSpc>
                  <a:spcPct val="150000"/>
                </a:lnSpc>
              </a:pPr>
              <a:r>
                <a:rPr lang="zh-CN" altLang="en-US" sz="1200" dirty="0">
                  <a:solidFill>
                    <a:schemeClr val="tx1">
                      <a:lumMod val="65000"/>
                      <a:lumOff val="35000"/>
                    </a:schemeClr>
                  </a:solidFill>
                  <a:latin typeface="微软雅黑" pitchFamily="34" charset="-122"/>
                  <a:ea typeface="微软雅黑" pitchFamily="34" charset="-122"/>
                </a:rPr>
                <a:t>第一个在商业应用上可行的热敏电阻由</a:t>
              </a:r>
              <a:r>
                <a:rPr lang="en-US" altLang="zh-CN" sz="1200" dirty="0" err="1">
                  <a:solidFill>
                    <a:schemeClr val="tx1">
                      <a:lumMod val="65000"/>
                      <a:lumOff val="35000"/>
                    </a:schemeClr>
                  </a:solidFill>
                  <a:latin typeface="微软雅黑" pitchFamily="34" charset="-122"/>
                  <a:ea typeface="微软雅黑" pitchFamily="34" charset="-122"/>
                </a:rPr>
                <a:t>SamuelRuben</a:t>
              </a:r>
              <a:r>
                <a:rPr lang="en-US" altLang="zh-CN" sz="1200" dirty="0">
                  <a:solidFill>
                    <a:schemeClr val="tx1">
                      <a:lumMod val="65000"/>
                      <a:lumOff val="35000"/>
                    </a:schemeClr>
                  </a:solidFill>
                  <a:latin typeface="微软雅黑" pitchFamily="34" charset="-122"/>
                  <a:ea typeface="微软雅黑" pitchFamily="34" charset="-122"/>
                </a:rPr>
                <a:t>(14July1900–16July1988)</a:t>
              </a:r>
              <a:r>
                <a:rPr lang="zh-CN" altLang="en-US" sz="1200" dirty="0">
                  <a:solidFill>
                    <a:schemeClr val="tx1">
                      <a:lumMod val="65000"/>
                      <a:lumOff val="35000"/>
                    </a:schemeClr>
                  </a:solidFill>
                  <a:latin typeface="微软雅黑" pitchFamily="34" charset="-122"/>
                  <a:ea typeface="微软雅黑" pitchFamily="34" charset="-122"/>
                </a:rPr>
                <a:t>在</a:t>
              </a:r>
              <a:r>
                <a:rPr lang="en-US" altLang="zh-CN" sz="1200" dirty="0">
                  <a:solidFill>
                    <a:schemeClr val="tx1">
                      <a:lumMod val="65000"/>
                      <a:lumOff val="35000"/>
                    </a:schemeClr>
                  </a:solidFill>
                  <a:latin typeface="微软雅黑" pitchFamily="34" charset="-122"/>
                  <a:ea typeface="微软雅黑" pitchFamily="34" charset="-122"/>
                </a:rPr>
                <a:t>1930</a:t>
              </a:r>
              <a:r>
                <a:rPr lang="zh-CN" altLang="en-US" sz="1200" dirty="0">
                  <a:solidFill>
                    <a:schemeClr val="tx1">
                      <a:lumMod val="65000"/>
                      <a:lumOff val="35000"/>
                    </a:schemeClr>
                  </a:solidFill>
                  <a:latin typeface="微软雅黑" pitchFamily="34" charset="-122"/>
                  <a:ea typeface="微软雅黑" pitchFamily="34" charset="-122"/>
                </a:rPr>
                <a:t>年发明</a:t>
              </a:r>
            </a:p>
          </p:txBody>
        </p:sp>
        <p:sp>
          <p:nvSpPr>
            <p:cNvPr id="25" name="矩形 24">
              <a:extLst>
                <a:ext uri="{FF2B5EF4-FFF2-40B4-BE49-F238E27FC236}">
                  <a16:creationId xmlns:a16="http://schemas.microsoft.com/office/drawing/2014/main" id="{5BFBF89D-BF22-42F7-86AB-97E50AC92CE5}"/>
                </a:ext>
              </a:extLst>
            </p:cNvPr>
            <p:cNvSpPr/>
            <p:nvPr/>
          </p:nvSpPr>
          <p:spPr>
            <a:xfrm>
              <a:off x="7164288" y="3071107"/>
              <a:ext cx="1730072" cy="587923"/>
            </a:xfrm>
            <a:prstGeom prst="rect">
              <a:avLst/>
            </a:prstGeom>
          </p:spPr>
          <p:txBody>
            <a:bodyPr wrap="square" lIns="65919" tIns="32959" rIns="65919" bIns="32959" anchor="ctr">
              <a:spAutoFit/>
            </a:bodyPr>
            <a:lstStyle/>
            <a:p>
              <a:pPr>
                <a:lnSpc>
                  <a:spcPct val="150000"/>
                </a:lnSpc>
              </a:pPr>
              <a:r>
                <a:rPr lang="zh-CN" altLang="en-US" sz="1200" dirty="0">
                  <a:solidFill>
                    <a:schemeClr val="tx1">
                      <a:lumMod val="65000"/>
                      <a:lumOff val="35000"/>
                    </a:schemeClr>
                  </a:solidFill>
                  <a:latin typeface="微软雅黑" pitchFamily="34" charset="-122"/>
                  <a:ea typeface="微软雅黑" pitchFamily="34" charset="-122"/>
                </a:rPr>
                <a:t>需求带动了芯片热敏电阻器的发展</a:t>
              </a:r>
            </a:p>
          </p:txBody>
        </p:sp>
      </p:grpSp>
    </p:spTree>
    <p:extLst>
      <p:ext uri="{BB962C8B-B14F-4D97-AF65-F5344CB8AC3E}">
        <p14:creationId xmlns:p14="http://schemas.microsoft.com/office/powerpoint/2010/main" val="3146271754"/>
      </p:ext>
    </p:extLst>
  </p:cSld>
  <p:clrMapOvr>
    <a:masterClrMapping/>
  </p:clrMapOvr>
  <mc:AlternateContent xmlns:mc="http://schemas.openxmlformats.org/markup-compatibility/2006" xmlns:p14="http://schemas.microsoft.com/office/powerpoint/2010/main">
    <mc:Choice Requires="p14">
      <p:transition spd="slow" p14:dur="2000" advTm="9464"/>
    </mc:Choice>
    <mc:Fallback xmlns="">
      <p:transition spd="slow" advTm="9464"/>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1" name="矩形 20"/>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2"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sp>
        <p:nvSpPr>
          <p:cNvPr id="24" name="Oval 38">
            <a:extLst>
              <a:ext uri="{FF2B5EF4-FFF2-40B4-BE49-F238E27FC236}">
                <a16:creationId xmlns:a16="http://schemas.microsoft.com/office/drawing/2014/main" id="{910D3AA8-D9AF-4176-A54D-ACD4412BB823}"/>
              </a:ext>
            </a:extLst>
          </p:cNvPr>
          <p:cNvSpPr>
            <a:spLocks noChangeArrowheads="1"/>
          </p:cNvSpPr>
          <p:nvPr/>
        </p:nvSpPr>
        <p:spPr bwMode="auto">
          <a:xfrm>
            <a:off x="7769000" y="148985"/>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p>
          <a:p>
            <a:pPr algn="ctr">
              <a:defRPr/>
            </a:pPr>
            <a:r>
              <a:rPr lang="en-US" altLang="zh-CN" sz="1500" kern="0" dirty="0">
                <a:solidFill>
                  <a:schemeClr val="bg1"/>
                </a:solidFill>
                <a:ea typeface="微软雅黑" pitchFamily="34" charset="-122"/>
              </a:rPr>
              <a:t>6</a:t>
            </a:r>
            <a:r>
              <a:rPr lang="zh-CN" altLang="en-US" sz="1500" kern="0" dirty="0">
                <a:solidFill>
                  <a:schemeClr val="bg1"/>
                </a:solidFill>
                <a:ea typeface="微软雅黑" pitchFamily="34" charset="-122"/>
              </a:rPr>
              <a:t>、</a:t>
            </a:r>
            <a:r>
              <a:rPr lang="en-US" altLang="zh-CN" sz="1500" kern="0" dirty="0">
                <a:solidFill>
                  <a:schemeClr val="bg1"/>
                </a:solidFill>
                <a:ea typeface="微软雅黑" pitchFamily="34" charset="-122"/>
              </a:rPr>
              <a:t>70</a:t>
            </a:r>
            <a:r>
              <a:rPr lang="zh-CN" altLang="en-US" sz="1500" kern="0" dirty="0">
                <a:solidFill>
                  <a:schemeClr val="bg1"/>
                </a:solidFill>
                <a:ea typeface="微软雅黑" pitchFamily="34" charset="-122"/>
              </a:rPr>
              <a:t>年代</a:t>
            </a:r>
          </a:p>
        </p:txBody>
      </p:sp>
      <p:sp>
        <p:nvSpPr>
          <p:cNvPr id="10" name="文本框 8">
            <a:extLst>
              <a:ext uri="{FF2B5EF4-FFF2-40B4-BE49-F238E27FC236}">
                <a16:creationId xmlns:a16="http://schemas.microsoft.com/office/drawing/2014/main" id="{983C7DFE-0F9E-4B7A-9B0D-438D48F0B9AE}"/>
              </a:ext>
            </a:extLst>
          </p:cNvPr>
          <p:cNvSpPr txBox="1"/>
          <p:nvPr/>
        </p:nvSpPr>
        <p:spPr>
          <a:xfrm>
            <a:off x="545983" y="1296020"/>
            <a:ext cx="4328147" cy="2222486"/>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       在</a:t>
            </a:r>
            <a:r>
              <a:rPr lang="en-US" altLang="zh-CN" sz="2000" dirty="0">
                <a:solidFill>
                  <a:srgbClr val="000000"/>
                </a:solidFill>
                <a:latin typeface="微软雅黑" panose="020B0503020204020204" pitchFamily="34" charset="-122"/>
                <a:ea typeface="微软雅黑" panose="020B0503020204020204" pitchFamily="34" charset="-122"/>
              </a:rPr>
              <a:t>20</a:t>
            </a:r>
            <a:r>
              <a:rPr lang="zh-CN" altLang="en-US" sz="2000" dirty="0">
                <a:solidFill>
                  <a:srgbClr val="000000"/>
                </a:solidFill>
                <a:latin typeface="微软雅黑" panose="020B0503020204020204" pitchFamily="34" charset="-122"/>
                <a:ea typeface="微软雅黑" panose="020B0503020204020204" pitchFamily="34" charset="-122"/>
              </a:rPr>
              <a:t>世纪</a:t>
            </a:r>
            <a:r>
              <a:rPr lang="en-US" altLang="zh-CN" sz="2000" dirty="0">
                <a:solidFill>
                  <a:srgbClr val="000000"/>
                </a:solidFill>
                <a:latin typeface="微软雅黑" panose="020B0503020204020204" pitchFamily="34" charset="-122"/>
                <a:ea typeface="微软雅黑" panose="020B0503020204020204" pitchFamily="34" charset="-122"/>
              </a:rPr>
              <a:t>50</a:t>
            </a:r>
            <a:r>
              <a:rPr lang="zh-CN" altLang="en-US" sz="2000" dirty="0">
                <a:solidFill>
                  <a:srgbClr val="000000"/>
                </a:solidFill>
                <a:latin typeface="微软雅黑" panose="020B0503020204020204" pitchFamily="34" charset="-122"/>
                <a:ea typeface="微软雅黑" panose="020B0503020204020204" pitchFamily="34" charset="-122"/>
              </a:rPr>
              <a:t>年代和</a:t>
            </a:r>
            <a:r>
              <a:rPr lang="en-US" altLang="zh-CN" sz="2000" dirty="0">
                <a:solidFill>
                  <a:srgbClr val="000000"/>
                </a:solidFill>
                <a:latin typeface="微软雅黑" panose="020B0503020204020204" pitchFamily="34" charset="-122"/>
                <a:ea typeface="微软雅黑" panose="020B0503020204020204" pitchFamily="34" charset="-122"/>
              </a:rPr>
              <a:t>60</a:t>
            </a:r>
            <a:r>
              <a:rPr lang="zh-CN" altLang="en-US" sz="2000" dirty="0">
                <a:solidFill>
                  <a:srgbClr val="000000"/>
                </a:solidFill>
                <a:latin typeface="微软雅黑" panose="020B0503020204020204" pitchFamily="34" charset="-122"/>
                <a:ea typeface="微软雅黑" panose="020B0503020204020204" pitchFamily="34" charset="-122"/>
              </a:rPr>
              <a:t>年代，为更准确和稳定的设备扩展飞行行业的需求导致了材料的几项改进用于制造玻璃珠和光盘热敏电阻。</a:t>
            </a:r>
            <a:endParaRPr lang="en-US" altLang="zh-CN" sz="2000" dirty="0">
              <a:solidFill>
                <a:srgbClr val="000000"/>
              </a:solidFill>
              <a:latin typeface="微软雅黑" panose="020B0503020204020204" pitchFamily="34" charset="-122"/>
              <a:ea typeface="微软雅黑" panose="020B0503020204020204" pitchFamily="34" charset="-122"/>
            </a:endParaRPr>
          </a:p>
          <a:p>
            <a:r>
              <a:rPr lang="zh-CN" altLang="en-US" sz="2000" dirty="0">
                <a:solidFill>
                  <a:srgbClr val="000000"/>
                </a:solidFill>
                <a:latin typeface="微软雅黑" panose="020B0503020204020204" pitchFamily="34" charset="-122"/>
                <a:ea typeface="微软雅黑" panose="020B0503020204020204" pitchFamily="34" charset="-122"/>
              </a:rPr>
              <a:t>       在</a:t>
            </a:r>
            <a:r>
              <a:rPr lang="en-US" altLang="zh-CN" sz="2000" dirty="0">
                <a:solidFill>
                  <a:srgbClr val="000000"/>
                </a:solidFill>
                <a:latin typeface="微软雅黑" panose="020B0503020204020204" pitchFamily="34" charset="-122"/>
                <a:ea typeface="微软雅黑" panose="020B0503020204020204" pitchFamily="34" charset="-122"/>
              </a:rPr>
              <a:t>20</a:t>
            </a:r>
            <a:r>
              <a:rPr lang="zh-CN" altLang="en-US" sz="2000" dirty="0">
                <a:solidFill>
                  <a:srgbClr val="000000"/>
                </a:solidFill>
                <a:latin typeface="微软雅黑" panose="020B0503020204020204" pitchFamily="34" charset="-122"/>
                <a:ea typeface="微软雅黑" panose="020B0503020204020204" pitchFamily="34" charset="-122"/>
              </a:rPr>
              <a:t>世纪</a:t>
            </a:r>
            <a:r>
              <a:rPr lang="en-US" altLang="zh-CN" sz="2000" dirty="0">
                <a:solidFill>
                  <a:srgbClr val="000000"/>
                </a:solidFill>
                <a:latin typeface="微软雅黑" panose="020B0503020204020204" pitchFamily="34" charset="-122"/>
                <a:ea typeface="微软雅黑" panose="020B0503020204020204" pitchFamily="34" charset="-122"/>
              </a:rPr>
              <a:t>60</a:t>
            </a:r>
            <a:r>
              <a:rPr lang="zh-CN" altLang="en-US" sz="2000" dirty="0">
                <a:solidFill>
                  <a:srgbClr val="000000"/>
                </a:solidFill>
                <a:latin typeface="微软雅黑" panose="020B0503020204020204" pitchFamily="34" charset="-122"/>
                <a:ea typeface="微软雅黑" panose="020B0503020204020204" pitchFamily="34" charset="-122"/>
              </a:rPr>
              <a:t>年代和</a:t>
            </a:r>
            <a:r>
              <a:rPr lang="en-US" altLang="zh-CN" sz="2000" dirty="0">
                <a:solidFill>
                  <a:srgbClr val="000000"/>
                </a:solidFill>
                <a:latin typeface="微软雅黑" panose="020B0503020204020204" pitchFamily="34" charset="-122"/>
                <a:ea typeface="微软雅黑" panose="020B0503020204020204" pitchFamily="34" charset="-122"/>
              </a:rPr>
              <a:t>70</a:t>
            </a:r>
            <a:r>
              <a:rPr lang="zh-CN" altLang="en-US" sz="2000" dirty="0">
                <a:solidFill>
                  <a:srgbClr val="000000"/>
                </a:solidFill>
                <a:latin typeface="微软雅黑" panose="020B0503020204020204" pitchFamily="34" charset="-122"/>
                <a:ea typeface="微软雅黑" panose="020B0503020204020204" pitchFamily="34" charset="-122"/>
              </a:rPr>
              <a:t>年代，以较低的成本在高卷紧公差设备的需求带动了芯片热敏电阻器的发展。</a:t>
            </a:r>
            <a:endParaRPr lang="zh-CN" altLang="en-US" sz="2000" dirty="0">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6158EC40-2ABA-464F-A40C-AE08E2A6D530}"/>
              </a:ext>
            </a:extLst>
          </p:cNvPr>
          <p:cNvPicPr>
            <a:picLocks noChangeAspect="1"/>
          </p:cNvPicPr>
          <p:nvPr/>
        </p:nvPicPr>
        <p:blipFill>
          <a:blip r:embed="rId3"/>
          <a:stretch>
            <a:fillRect/>
          </a:stretch>
        </p:blipFill>
        <p:spPr>
          <a:xfrm>
            <a:off x="5416792" y="2379242"/>
            <a:ext cx="2017951" cy="1432684"/>
          </a:xfrm>
          <a:prstGeom prst="rect">
            <a:avLst/>
          </a:prstGeom>
        </p:spPr>
      </p:pic>
      <p:sp>
        <p:nvSpPr>
          <p:cNvPr id="12" name="TextBox 41">
            <a:extLst>
              <a:ext uri="{FF2B5EF4-FFF2-40B4-BE49-F238E27FC236}">
                <a16:creationId xmlns:a16="http://schemas.microsoft.com/office/drawing/2014/main" id="{60A85B13-A9EF-4E96-8E12-EFABC19C1ED9}"/>
              </a:ext>
            </a:extLst>
          </p:cNvPr>
          <p:cNvSpPr txBox="1"/>
          <p:nvPr/>
        </p:nvSpPr>
        <p:spPr>
          <a:xfrm>
            <a:off x="5796136" y="3811926"/>
            <a:ext cx="1410514" cy="250556"/>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热敏电阻器电学符号</a:t>
            </a:r>
          </a:p>
        </p:txBody>
      </p:sp>
      <p:pic>
        <p:nvPicPr>
          <p:cNvPr id="3" name="图片 2">
            <a:extLst>
              <a:ext uri="{FF2B5EF4-FFF2-40B4-BE49-F238E27FC236}">
                <a16:creationId xmlns:a16="http://schemas.microsoft.com/office/drawing/2014/main" id="{6FEB9D7E-5537-4869-985F-2F831A834438}"/>
              </a:ext>
            </a:extLst>
          </p:cNvPr>
          <p:cNvPicPr>
            <a:picLocks noChangeAspect="1"/>
          </p:cNvPicPr>
          <p:nvPr/>
        </p:nvPicPr>
        <p:blipFill>
          <a:blip r:embed="rId4"/>
          <a:stretch>
            <a:fillRect/>
          </a:stretch>
        </p:blipFill>
        <p:spPr>
          <a:xfrm>
            <a:off x="5452319" y="758061"/>
            <a:ext cx="2316681" cy="1478408"/>
          </a:xfrm>
          <a:prstGeom prst="rect">
            <a:avLst/>
          </a:prstGeom>
        </p:spPr>
      </p:pic>
      <p:sp>
        <p:nvSpPr>
          <p:cNvPr id="11" name="TextBox 41">
            <a:extLst>
              <a:ext uri="{FF2B5EF4-FFF2-40B4-BE49-F238E27FC236}">
                <a16:creationId xmlns:a16="http://schemas.microsoft.com/office/drawing/2014/main" id="{9C196F84-B835-481B-B34B-5EF9C0FE2B50}"/>
              </a:ext>
            </a:extLst>
          </p:cNvPr>
          <p:cNvSpPr txBox="1"/>
          <p:nvPr/>
        </p:nvSpPr>
        <p:spPr>
          <a:xfrm>
            <a:off x="5812277" y="2236469"/>
            <a:ext cx="1410514" cy="250556"/>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热敏电阻器结构示意</a:t>
            </a:r>
          </a:p>
        </p:txBody>
      </p:sp>
    </p:spTree>
    <p:extLst>
      <p:ext uri="{BB962C8B-B14F-4D97-AF65-F5344CB8AC3E}">
        <p14:creationId xmlns:p14="http://schemas.microsoft.com/office/powerpoint/2010/main" val="3466168491"/>
      </p:ext>
    </p:extLst>
  </p:cSld>
  <p:clrMapOvr>
    <a:masterClrMapping/>
  </p:clrMapOvr>
  <mc:AlternateContent xmlns:mc="http://schemas.openxmlformats.org/markup-compatibility/2006" xmlns:p14="http://schemas.microsoft.com/office/powerpoint/2010/main">
    <mc:Choice Requires="p14">
      <p:transition spd="slow" p14:dur="2000" advTm="9464"/>
    </mc:Choice>
    <mc:Fallback xmlns="">
      <p:transition spd="slow" advTm="9464"/>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50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50000">
                                          <p:cBhvr additive="base">
                                            <p:cTn id="7" dur="500" fill="hold"/>
                                            <p:tgtEl>
                                              <p:spTgt spid="24"/>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2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0"/>
                                            </p:tgtEl>
                                            <p:attrNameLst>
                                              <p:attrName>style.visibility</p:attrName>
                                            </p:attrNameLst>
                                          </p:cBhvr>
                                          <p:to>
                                            <p:strVal val="visible"/>
                                          </p:to>
                                        </p:set>
                                        <p:anim calcmode="lin" valueType="num">
                                          <p:cBhvr>
                                            <p:cTn id="12" dur="250" fill="hold"/>
                                            <p:tgtEl>
                                              <p:spTgt spid="10"/>
                                            </p:tgtEl>
                                            <p:attrNameLst>
                                              <p:attrName>ppt_w</p:attrName>
                                            </p:attrNameLst>
                                          </p:cBhvr>
                                          <p:tavLst>
                                            <p:tav tm="0">
                                              <p:val>
                                                <p:fltVal val="0"/>
                                              </p:val>
                                            </p:tav>
                                            <p:tav tm="100000">
                                              <p:val>
                                                <p:strVal val="#ppt_w"/>
                                              </p:val>
                                            </p:tav>
                                          </p:tavLst>
                                        </p:anim>
                                        <p:anim calcmode="lin" valueType="num">
                                          <p:cBhvr>
                                            <p:cTn id="13" dur="250" fill="hold"/>
                                            <p:tgtEl>
                                              <p:spTgt spid="10"/>
                                            </p:tgtEl>
                                            <p:attrNameLst>
                                              <p:attrName>ppt_h</p:attrName>
                                            </p:attrNameLst>
                                          </p:cBhvr>
                                          <p:tavLst>
                                            <p:tav tm="0">
                                              <p:val>
                                                <p:fltVal val="0"/>
                                              </p:val>
                                            </p:tav>
                                            <p:tav tm="100000">
                                              <p:val>
                                                <p:strVal val="#ppt_h"/>
                                              </p:val>
                                            </p:tav>
                                          </p:tavLst>
                                        </p:anim>
                                        <p:animEffect transition="in" filter="fade">
                                          <p:cBhvr>
                                            <p:cTn id="14" dur="250"/>
                                            <p:tgtEl>
                                              <p:spTgt spid="10"/>
                                            </p:tgtEl>
                                          </p:cBhvr>
                                        </p:animEffect>
                                      </p:childTnLst>
                                    </p:cTn>
                                  </p:par>
                                  <p:par>
                                    <p:cTn id="15" presetID="47"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0"/>
                                            </p:tgtEl>
                                            <p:attrNameLst>
                                              <p:attrName>style.visibility</p:attrName>
                                            </p:attrNameLst>
                                          </p:cBhvr>
                                          <p:to>
                                            <p:strVal val="visible"/>
                                          </p:to>
                                        </p:set>
                                        <p:anim calcmode="lin" valueType="num">
                                          <p:cBhvr>
                                            <p:cTn id="12" dur="250" fill="hold"/>
                                            <p:tgtEl>
                                              <p:spTgt spid="10"/>
                                            </p:tgtEl>
                                            <p:attrNameLst>
                                              <p:attrName>ppt_w</p:attrName>
                                            </p:attrNameLst>
                                          </p:cBhvr>
                                          <p:tavLst>
                                            <p:tav tm="0">
                                              <p:val>
                                                <p:fltVal val="0"/>
                                              </p:val>
                                            </p:tav>
                                            <p:tav tm="100000">
                                              <p:val>
                                                <p:strVal val="#ppt_w"/>
                                              </p:val>
                                            </p:tav>
                                          </p:tavLst>
                                        </p:anim>
                                        <p:anim calcmode="lin" valueType="num">
                                          <p:cBhvr>
                                            <p:cTn id="13" dur="250" fill="hold"/>
                                            <p:tgtEl>
                                              <p:spTgt spid="10"/>
                                            </p:tgtEl>
                                            <p:attrNameLst>
                                              <p:attrName>ppt_h</p:attrName>
                                            </p:attrNameLst>
                                          </p:cBhvr>
                                          <p:tavLst>
                                            <p:tav tm="0">
                                              <p:val>
                                                <p:fltVal val="0"/>
                                              </p:val>
                                            </p:tav>
                                            <p:tav tm="100000">
                                              <p:val>
                                                <p:strVal val="#ppt_h"/>
                                              </p:val>
                                            </p:tav>
                                          </p:tavLst>
                                        </p:anim>
                                        <p:animEffect transition="in" filter="fade">
                                          <p:cBhvr>
                                            <p:cTn id="14" dur="250"/>
                                            <p:tgtEl>
                                              <p:spTgt spid="10"/>
                                            </p:tgtEl>
                                          </p:cBhvr>
                                        </p:animEffect>
                                      </p:childTnLst>
                                    </p:cTn>
                                  </p:par>
                                  <p:par>
                                    <p:cTn id="15" presetID="47"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0"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1" name="矩形 20"/>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2"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grpSp>
        <p:nvGrpSpPr>
          <p:cNvPr id="26" name="组合 25">
            <a:extLst>
              <a:ext uri="{FF2B5EF4-FFF2-40B4-BE49-F238E27FC236}">
                <a16:creationId xmlns:a16="http://schemas.microsoft.com/office/drawing/2014/main" id="{10EC0E4F-59CE-40E9-A04F-313BCCA49C81}"/>
              </a:ext>
            </a:extLst>
          </p:cNvPr>
          <p:cNvGrpSpPr/>
          <p:nvPr/>
        </p:nvGrpSpPr>
        <p:grpSpPr>
          <a:xfrm>
            <a:off x="1172" y="897621"/>
            <a:ext cx="8893188" cy="3666183"/>
            <a:chOff x="1172" y="897621"/>
            <a:chExt cx="8893188" cy="3666183"/>
          </a:xfrm>
        </p:grpSpPr>
        <p:sp>
          <p:nvSpPr>
            <p:cNvPr id="2" name="Rectangle 7"/>
            <p:cNvSpPr>
              <a:spLocks noChangeArrowheads="1"/>
            </p:cNvSpPr>
            <p:nvPr/>
          </p:nvSpPr>
          <p:spPr bwMode="auto">
            <a:xfrm>
              <a:off x="1172" y="3758976"/>
              <a:ext cx="7050509" cy="624880"/>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endParaRPr lang="zh-CN" altLang="en-US" sz="2400" kern="0" dirty="0">
                <a:solidFill>
                  <a:sysClr val="windowText" lastClr="000000"/>
                </a:solidFill>
                <a:ea typeface="微软雅黑" pitchFamily="34" charset="-122"/>
              </a:endParaRPr>
            </a:p>
          </p:txBody>
        </p:sp>
        <p:sp>
          <p:nvSpPr>
            <p:cNvPr id="3" name="Line 43"/>
            <p:cNvSpPr>
              <a:spLocks noChangeShapeType="1"/>
            </p:cNvSpPr>
            <p:nvPr/>
          </p:nvSpPr>
          <p:spPr bwMode="auto">
            <a:xfrm rot="5400000">
              <a:off x="3232632" y="1461090"/>
              <a:ext cx="0" cy="5432236"/>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4" name="Rectangle 6"/>
            <p:cNvSpPr>
              <a:spLocks noChangeArrowheads="1"/>
            </p:cNvSpPr>
            <p:nvPr/>
          </p:nvSpPr>
          <p:spPr bwMode="auto">
            <a:xfrm>
              <a:off x="2732093" y="2406226"/>
              <a:ext cx="4319589" cy="620866"/>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5" name="Line 43"/>
            <p:cNvSpPr>
              <a:spLocks noChangeShapeType="1"/>
            </p:cNvSpPr>
            <p:nvPr/>
          </p:nvSpPr>
          <p:spPr bwMode="auto">
            <a:xfrm rot="16200000" flipH="1">
              <a:off x="4753693" y="1473701"/>
              <a:ext cx="0" cy="2762990"/>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6" name="Rectangle 5"/>
            <p:cNvSpPr>
              <a:spLocks noChangeArrowheads="1"/>
            </p:cNvSpPr>
            <p:nvPr/>
          </p:nvSpPr>
          <p:spPr bwMode="auto">
            <a:xfrm rot="5400000">
              <a:off x="5888145" y="3246155"/>
              <a:ext cx="1708686" cy="620999"/>
            </a:xfrm>
            <a:prstGeom prst="rect">
              <a:avLst/>
            </a:prstGeom>
            <a:solidFill>
              <a:srgbClr val="D9D9D9"/>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7" name="Line 44"/>
            <p:cNvSpPr>
              <a:spLocks noChangeShapeType="1"/>
            </p:cNvSpPr>
            <p:nvPr/>
          </p:nvSpPr>
          <p:spPr bwMode="auto">
            <a:xfrm>
              <a:off x="6755532" y="3234482"/>
              <a:ext cx="0" cy="296086"/>
            </a:xfrm>
            <a:prstGeom prst="line">
              <a:avLst/>
            </a:prstGeom>
            <a:noFill/>
            <a:ln w="12700">
              <a:solidFill>
                <a:schemeClr val="tx1">
                  <a:lumMod val="65000"/>
                  <a:lumOff val="35000"/>
                </a:schemeClr>
              </a:solidFill>
              <a:prstDash val="sys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8" name="Rectangle 7"/>
            <p:cNvSpPr>
              <a:spLocks noChangeArrowheads="1"/>
            </p:cNvSpPr>
            <p:nvPr/>
          </p:nvSpPr>
          <p:spPr bwMode="auto">
            <a:xfrm>
              <a:off x="3086949" y="1104496"/>
              <a:ext cx="3964733" cy="624880"/>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endParaRPr lang="zh-CN" altLang="en-US" sz="2400" kern="0" dirty="0">
                <a:solidFill>
                  <a:sysClr val="windowText" lastClr="000000"/>
                </a:solidFill>
                <a:ea typeface="微软雅黑" pitchFamily="34" charset="-122"/>
              </a:endParaRPr>
            </a:p>
          </p:txBody>
        </p:sp>
        <p:sp>
          <p:nvSpPr>
            <p:cNvPr id="9" name="Line 43"/>
            <p:cNvSpPr>
              <a:spLocks noChangeShapeType="1"/>
            </p:cNvSpPr>
            <p:nvPr/>
          </p:nvSpPr>
          <p:spPr bwMode="auto">
            <a:xfrm rot="5400000">
              <a:off x="4751321" y="100362"/>
              <a:ext cx="0" cy="2758249"/>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10" name="Rectangle 8"/>
            <p:cNvSpPr>
              <a:spLocks noChangeArrowheads="1"/>
            </p:cNvSpPr>
            <p:nvPr/>
          </p:nvSpPr>
          <p:spPr bwMode="auto">
            <a:xfrm rot="5400000">
              <a:off x="1843856" y="1755293"/>
              <a:ext cx="1922596" cy="620999"/>
            </a:xfrm>
            <a:prstGeom prst="rect">
              <a:avLst/>
            </a:prstGeom>
            <a:solidFill>
              <a:schemeClr val="bg1">
                <a:lumMod val="85000"/>
              </a:schemeClr>
            </a:solidFill>
            <a:ln w="9525">
              <a:solidFill>
                <a:srgbClr val="EAEAEA"/>
              </a:solidFill>
              <a:miter lim="800000"/>
              <a:headEnd/>
              <a:tailEnd/>
            </a:ln>
          </p:spPr>
          <p:txBody>
            <a:bodyPr wrap="none" lIns="65919" tIns="32959" rIns="65919" bIns="32959" anchor="ctr"/>
            <a:lstStyle/>
            <a:p>
              <a:pPr>
                <a:defRPr/>
              </a:pPr>
              <a:endParaRPr lang="zh-CN" altLang="en-US" sz="2400" kern="0" dirty="0">
                <a:solidFill>
                  <a:sysClr val="windowText" lastClr="000000"/>
                </a:solidFill>
                <a:ea typeface="微软雅黑" pitchFamily="34" charset="-122"/>
              </a:endParaRPr>
            </a:p>
          </p:txBody>
        </p:sp>
        <p:sp>
          <p:nvSpPr>
            <p:cNvPr id="11" name="Line 42"/>
            <p:cNvSpPr>
              <a:spLocks noChangeShapeType="1"/>
            </p:cNvSpPr>
            <p:nvPr/>
          </p:nvSpPr>
          <p:spPr bwMode="auto">
            <a:xfrm>
              <a:off x="2790800" y="1895548"/>
              <a:ext cx="0" cy="333152"/>
            </a:xfrm>
            <a:prstGeom prst="line">
              <a:avLst/>
            </a:prstGeom>
            <a:noFill/>
            <a:ln w="9525">
              <a:solidFill>
                <a:schemeClr val="tx1">
                  <a:lumMod val="65000"/>
                  <a:lumOff val="35000"/>
                </a:schemeClr>
              </a:solidFill>
              <a:prstDash val="lgDash"/>
              <a:round/>
              <a:headEnd/>
              <a:tailEnd type="triangle" w="lg" len="lg"/>
            </a:ln>
            <a:extLst>
              <a:ext uri="{909E8E84-426E-40DD-AFC4-6F175D3DCCD1}">
                <a14:hiddenFill xmlns:a14="http://schemas.microsoft.com/office/drawing/2010/main">
                  <a:noFill/>
                </a14:hiddenFill>
              </a:ext>
            </a:extLst>
          </p:spPr>
          <p:txBody>
            <a:bodyPr lIns="65919" tIns="32959" rIns="65919" bIns="32959"/>
            <a:lstStyle/>
            <a:p>
              <a:pPr>
                <a:defRPr/>
              </a:pPr>
              <a:endParaRPr lang="zh-CN" altLang="en-US" sz="2400" kern="0" dirty="0">
                <a:solidFill>
                  <a:sysClr val="windowText" lastClr="000000"/>
                </a:solidFill>
                <a:ea typeface="微软雅黑" pitchFamily="34" charset="-122"/>
              </a:endParaRPr>
            </a:p>
          </p:txBody>
        </p:sp>
        <p:sp>
          <p:nvSpPr>
            <p:cNvPr id="12" name="Oval 38"/>
            <p:cNvSpPr>
              <a:spLocks noChangeArrowheads="1"/>
            </p:cNvSpPr>
            <p:nvPr/>
          </p:nvSpPr>
          <p:spPr bwMode="auto">
            <a:xfrm>
              <a:off x="6240479" y="897621"/>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19</a:t>
              </a:r>
              <a:r>
                <a:rPr lang="zh-CN" altLang="en-US" sz="1500" kern="0" dirty="0">
                  <a:solidFill>
                    <a:schemeClr val="bg1"/>
                  </a:solidFill>
                  <a:ea typeface="微软雅黑" pitchFamily="34" charset="-122"/>
                </a:rPr>
                <a:t>世纪</a:t>
              </a:r>
            </a:p>
          </p:txBody>
        </p:sp>
        <p:sp>
          <p:nvSpPr>
            <p:cNvPr id="13" name="矩形 12"/>
            <p:cNvSpPr/>
            <p:nvPr/>
          </p:nvSpPr>
          <p:spPr>
            <a:xfrm>
              <a:off x="3580468" y="1166595"/>
              <a:ext cx="2620841"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第一次对于半导体材料的特性记录</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14" name="Oval 38"/>
            <p:cNvSpPr>
              <a:spLocks noChangeArrowheads="1"/>
            </p:cNvSpPr>
            <p:nvPr/>
          </p:nvSpPr>
          <p:spPr bwMode="auto">
            <a:xfrm>
              <a:off x="2297847" y="897621"/>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1930</a:t>
              </a:r>
              <a:r>
                <a:rPr lang="zh-CN" altLang="en-US" sz="1500" kern="0" dirty="0">
                  <a:solidFill>
                    <a:schemeClr val="bg1"/>
                  </a:solidFill>
                  <a:ea typeface="微软雅黑" pitchFamily="34" charset="-122"/>
                </a:rPr>
                <a:t>年</a:t>
              </a:r>
            </a:p>
          </p:txBody>
        </p:sp>
        <p:sp>
          <p:nvSpPr>
            <p:cNvPr id="15" name="Oval 38"/>
            <p:cNvSpPr>
              <a:spLocks noChangeArrowheads="1"/>
            </p:cNvSpPr>
            <p:nvPr/>
          </p:nvSpPr>
          <p:spPr bwMode="auto">
            <a:xfrm>
              <a:off x="2297847" y="2203347"/>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40</a:t>
              </a:r>
              <a:r>
                <a:rPr lang="zh-CN" altLang="en-US" sz="1500" kern="0" dirty="0">
                  <a:solidFill>
                    <a:schemeClr val="bg1"/>
                  </a:solidFill>
                  <a:ea typeface="微软雅黑" pitchFamily="34" charset="-122"/>
                </a:rPr>
                <a:t>年代</a:t>
              </a:r>
            </a:p>
          </p:txBody>
        </p:sp>
        <p:sp>
          <p:nvSpPr>
            <p:cNvPr id="16" name="矩形 15"/>
            <p:cNvSpPr/>
            <p:nvPr/>
          </p:nvSpPr>
          <p:spPr>
            <a:xfrm>
              <a:off x="3377291" y="2546850"/>
              <a:ext cx="2620841"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早期的商业热敏电阻</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17" name="Oval 38"/>
            <p:cNvSpPr>
              <a:spLocks noChangeArrowheads="1"/>
            </p:cNvSpPr>
            <p:nvPr/>
          </p:nvSpPr>
          <p:spPr bwMode="auto">
            <a:xfrm>
              <a:off x="6228184" y="2232124"/>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6</a:t>
              </a:r>
              <a:r>
                <a:rPr lang="zh-CN" altLang="en-US" sz="1500" kern="0" dirty="0">
                  <a:solidFill>
                    <a:schemeClr val="bg1"/>
                  </a:solidFill>
                  <a:ea typeface="微软雅黑" pitchFamily="34" charset="-122"/>
                </a:rPr>
                <a:t>、</a:t>
              </a:r>
              <a:r>
                <a:rPr lang="en-US" altLang="zh-CN" sz="1500" kern="0" dirty="0">
                  <a:solidFill>
                    <a:schemeClr val="bg1"/>
                  </a:solidFill>
                  <a:ea typeface="微软雅黑" pitchFamily="34" charset="-122"/>
                </a:rPr>
                <a:t>70</a:t>
              </a:r>
              <a:r>
                <a:rPr lang="zh-CN" altLang="en-US" sz="1500" kern="0" dirty="0">
                  <a:solidFill>
                    <a:schemeClr val="bg1"/>
                  </a:solidFill>
                  <a:ea typeface="微软雅黑" pitchFamily="34" charset="-122"/>
                </a:rPr>
                <a:t>年代</a:t>
              </a:r>
            </a:p>
          </p:txBody>
        </p:sp>
        <p:sp>
          <p:nvSpPr>
            <p:cNvPr id="18" name="Oval 38"/>
            <p:cNvSpPr>
              <a:spLocks noChangeArrowheads="1"/>
            </p:cNvSpPr>
            <p:nvPr/>
          </p:nvSpPr>
          <p:spPr bwMode="auto">
            <a:xfrm>
              <a:off x="6248230" y="3565879"/>
              <a:ext cx="1014609" cy="997925"/>
            </a:xfrm>
            <a:prstGeom prst="ellipse">
              <a:avLst/>
            </a:prstGeom>
            <a:solidFill>
              <a:srgbClr val="232323"/>
            </a:solidFill>
            <a:ln w="19050">
              <a:solidFill>
                <a:srgbClr val="232323"/>
              </a:solid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endParaRPr lang="en-US" altLang="zh-CN" sz="1500" kern="0" dirty="0">
                <a:solidFill>
                  <a:schemeClr val="bg1"/>
                </a:solidFill>
                <a:ea typeface="微软雅黑" pitchFamily="34" charset="-122"/>
              </a:endParaRPr>
            </a:p>
            <a:p>
              <a:pPr algn="ctr">
                <a:defRPr/>
              </a:pPr>
              <a:r>
                <a:rPr lang="en-US" altLang="zh-CN" sz="1500" kern="0" dirty="0">
                  <a:solidFill>
                    <a:schemeClr val="bg1"/>
                  </a:solidFill>
                  <a:ea typeface="微软雅黑" pitchFamily="34" charset="-122"/>
                </a:rPr>
                <a:t>8</a:t>
              </a:r>
              <a:r>
                <a:rPr lang="zh-CN" altLang="en-US" sz="1500" kern="0" dirty="0">
                  <a:solidFill>
                    <a:schemeClr val="bg1"/>
                  </a:solidFill>
                  <a:ea typeface="微软雅黑" pitchFamily="34" charset="-122"/>
                </a:rPr>
                <a:t>、</a:t>
              </a:r>
              <a:r>
                <a:rPr lang="en-US" altLang="zh-CN" sz="1500" kern="0" dirty="0">
                  <a:solidFill>
                    <a:schemeClr val="bg1"/>
                  </a:solidFill>
                  <a:ea typeface="微软雅黑" pitchFamily="34" charset="-122"/>
                </a:rPr>
                <a:t>90</a:t>
              </a:r>
              <a:r>
                <a:rPr lang="zh-CN" altLang="en-US" sz="1500" kern="0" dirty="0">
                  <a:solidFill>
                    <a:schemeClr val="bg1"/>
                  </a:solidFill>
                  <a:ea typeface="微软雅黑" pitchFamily="34" charset="-122"/>
                </a:rPr>
                <a:t>年代</a:t>
              </a:r>
            </a:p>
          </p:txBody>
        </p:sp>
        <p:sp>
          <p:nvSpPr>
            <p:cNvPr id="19" name="矩形 18"/>
            <p:cNvSpPr/>
            <p:nvPr/>
          </p:nvSpPr>
          <p:spPr>
            <a:xfrm>
              <a:off x="860225" y="3852880"/>
              <a:ext cx="5088527" cy="310924"/>
            </a:xfrm>
            <a:prstGeom prst="rect">
              <a:avLst/>
            </a:prstGeom>
          </p:spPr>
          <p:txBody>
            <a:bodyPr wrap="square" lIns="65919" tIns="32959" rIns="65919" bIns="32959" anchor="ctr">
              <a:spAutoFit/>
            </a:bodyPr>
            <a:lstStyle/>
            <a:p>
              <a:pPr algn="ctr">
                <a:lnSpc>
                  <a:spcPct val="150000"/>
                </a:lnSpc>
              </a:pP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采用</a:t>
              </a:r>
              <a:r>
                <a:rPr lang="en-US" altLang="zh-CN" sz="1200" dirty="0">
                  <a:solidFill>
                    <a:schemeClr val="tx1">
                      <a:lumMod val="65000"/>
                      <a:lumOff val="35000"/>
                    </a:schemeClr>
                  </a:solidFill>
                  <a:latin typeface="微软雅黑" pitchFamily="34" charset="-122"/>
                  <a:ea typeface="微软雅黑" pitchFamily="34" charset="-122"/>
                  <a:cs typeface="华文黑体" pitchFamily="2" charset="-122"/>
                </a:rPr>
                <a:t>NTC</a:t>
              </a:r>
              <a:r>
                <a:rPr lang="zh-CN" altLang="en-US" sz="1200" dirty="0">
                  <a:solidFill>
                    <a:schemeClr val="tx1">
                      <a:lumMod val="65000"/>
                      <a:lumOff val="35000"/>
                    </a:schemeClr>
                  </a:solidFill>
                  <a:latin typeface="微软雅黑" pitchFamily="34" charset="-122"/>
                  <a:ea typeface="微软雅黑" pitchFamily="34" charset="-122"/>
                  <a:cs typeface="华文黑体" pitchFamily="2" charset="-122"/>
                </a:rPr>
                <a:t>热敏电阻的继续在汽车，食品加工，暖通空调市场的增长</a:t>
              </a:r>
              <a:endParaRPr lang="zh-CN" altLang="en-US" sz="1200" dirty="0">
                <a:solidFill>
                  <a:schemeClr val="tx1">
                    <a:lumMod val="65000"/>
                    <a:lumOff val="35000"/>
                  </a:schemeClr>
                </a:solidFill>
                <a:latin typeface="微软雅黑" pitchFamily="34" charset="-122"/>
                <a:ea typeface="微软雅黑" pitchFamily="34" charset="-122"/>
              </a:endParaRPr>
            </a:p>
          </p:txBody>
        </p:sp>
        <p:sp>
          <p:nvSpPr>
            <p:cNvPr id="24" name="矩形 23">
              <a:extLst>
                <a:ext uri="{FF2B5EF4-FFF2-40B4-BE49-F238E27FC236}">
                  <a16:creationId xmlns:a16="http://schemas.microsoft.com/office/drawing/2014/main" id="{87F4DA54-D170-4CB0-94FE-0026D285C854}"/>
                </a:ext>
              </a:extLst>
            </p:cNvPr>
            <p:cNvSpPr/>
            <p:nvPr/>
          </p:nvSpPr>
          <p:spPr>
            <a:xfrm>
              <a:off x="433724" y="1255097"/>
              <a:ext cx="1793260" cy="1418920"/>
            </a:xfrm>
            <a:prstGeom prst="rect">
              <a:avLst/>
            </a:prstGeom>
          </p:spPr>
          <p:txBody>
            <a:bodyPr wrap="square" lIns="65919" tIns="32959" rIns="65919" bIns="32959" anchor="ctr">
              <a:spAutoFit/>
            </a:bodyPr>
            <a:lstStyle/>
            <a:p>
              <a:pPr>
                <a:lnSpc>
                  <a:spcPct val="150000"/>
                </a:lnSpc>
              </a:pPr>
              <a:r>
                <a:rPr lang="zh-CN" altLang="en-US" sz="1200" dirty="0">
                  <a:solidFill>
                    <a:schemeClr val="tx1">
                      <a:lumMod val="65000"/>
                      <a:lumOff val="35000"/>
                    </a:schemeClr>
                  </a:solidFill>
                  <a:latin typeface="微软雅黑" pitchFamily="34" charset="-122"/>
                  <a:ea typeface="微软雅黑" pitchFamily="34" charset="-122"/>
                </a:rPr>
                <a:t>第一个在商业应用上可行的热敏电阻由</a:t>
              </a:r>
              <a:r>
                <a:rPr lang="en-US" altLang="zh-CN" sz="1200" dirty="0" err="1">
                  <a:solidFill>
                    <a:schemeClr val="tx1">
                      <a:lumMod val="65000"/>
                      <a:lumOff val="35000"/>
                    </a:schemeClr>
                  </a:solidFill>
                  <a:latin typeface="微软雅黑" pitchFamily="34" charset="-122"/>
                  <a:ea typeface="微软雅黑" pitchFamily="34" charset="-122"/>
                </a:rPr>
                <a:t>SamuelRuben</a:t>
              </a:r>
              <a:r>
                <a:rPr lang="en-US" altLang="zh-CN" sz="1200" dirty="0">
                  <a:solidFill>
                    <a:schemeClr val="tx1">
                      <a:lumMod val="65000"/>
                      <a:lumOff val="35000"/>
                    </a:schemeClr>
                  </a:solidFill>
                  <a:latin typeface="微软雅黑" pitchFamily="34" charset="-122"/>
                  <a:ea typeface="微软雅黑" pitchFamily="34" charset="-122"/>
                </a:rPr>
                <a:t>(14July1900–16July1988)</a:t>
              </a:r>
              <a:r>
                <a:rPr lang="zh-CN" altLang="en-US" sz="1200" dirty="0">
                  <a:solidFill>
                    <a:schemeClr val="tx1">
                      <a:lumMod val="65000"/>
                      <a:lumOff val="35000"/>
                    </a:schemeClr>
                  </a:solidFill>
                  <a:latin typeface="微软雅黑" pitchFamily="34" charset="-122"/>
                  <a:ea typeface="微软雅黑" pitchFamily="34" charset="-122"/>
                </a:rPr>
                <a:t>在</a:t>
              </a:r>
              <a:r>
                <a:rPr lang="en-US" altLang="zh-CN" sz="1200" dirty="0">
                  <a:solidFill>
                    <a:schemeClr val="tx1">
                      <a:lumMod val="65000"/>
                      <a:lumOff val="35000"/>
                    </a:schemeClr>
                  </a:solidFill>
                  <a:latin typeface="微软雅黑" pitchFamily="34" charset="-122"/>
                  <a:ea typeface="微软雅黑" pitchFamily="34" charset="-122"/>
                </a:rPr>
                <a:t>1930</a:t>
              </a:r>
              <a:r>
                <a:rPr lang="zh-CN" altLang="en-US" sz="1200" dirty="0">
                  <a:solidFill>
                    <a:schemeClr val="tx1">
                      <a:lumMod val="65000"/>
                      <a:lumOff val="35000"/>
                    </a:schemeClr>
                  </a:solidFill>
                  <a:latin typeface="微软雅黑" pitchFamily="34" charset="-122"/>
                  <a:ea typeface="微软雅黑" pitchFamily="34" charset="-122"/>
                </a:rPr>
                <a:t>年发明</a:t>
              </a:r>
            </a:p>
          </p:txBody>
        </p:sp>
        <p:sp>
          <p:nvSpPr>
            <p:cNvPr id="25" name="矩形 24">
              <a:extLst>
                <a:ext uri="{FF2B5EF4-FFF2-40B4-BE49-F238E27FC236}">
                  <a16:creationId xmlns:a16="http://schemas.microsoft.com/office/drawing/2014/main" id="{5BFBF89D-BF22-42F7-86AB-97E50AC92CE5}"/>
                </a:ext>
              </a:extLst>
            </p:cNvPr>
            <p:cNvSpPr/>
            <p:nvPr/>
          </p:nvSpPr>
          <p:spPr>
            <a:xfrm>
              <a:off x="7164288" y="3071107"/>
              <a:ext cx="1730072" cy="587923"/>
            </a:xfrm>
            <a:prstGeom prst="rect">
              <a:avLst/>
            </a:prstGeom>
          </p:spPr>
          <p:txBody>
            <a:bodyPr wrap="square" lIns="65919" tIns="32959" rIns="65919" bIns="32959" anchor="ctr">
              <a:spAutoFit/>
            </a:bodyPr>
            <a:lstStyle/>
            <a:p>
              <a:pPr>
                <a:lnSpc>
                  <a:spcPct val="150000"/>
                </a:lnSpc>
              </a:pPr>
              <a:r>
                <a:rPr lang="zh-CN" altLang="en-US" sz="1200" dirty="0">
                  <a:solidFill>
                    <a:schemeClr val="tx1">
                      <a:lumMod val="65000"/>
                      <a:lumOff val="35000"/>
                    </a:schemeClr>
                  </a:solidFill>
                  <a:latin typeface="微软雅黑" pitchFamily="34" charset="-122"/>
                  <a:ea typeface="微软雅黑" pitchFamily="34" charset="-122"/>
                </a:rPr>
                <a:t>需求带动了芯片热敏电阻器的发展</a:t>
              </a:r>
            </a:p>
          </p:txBody>
        </p:sp>
      </p:grpSp>
    </p:spTree>
    <p:extLst>
      <p:ext uri="{BB962C8B-B14F-4D97-AF65-F5344CB8AC3E}">
        <p14:creationId xmlns:p14="http://schemas.microsoft.com/office/powerpoint/2010/main" val="664781920"/>
      </p:ext>
    </p:extLst>
  </p:cSld>
  <p:clrMapOvr>
    <a:masterClrMapping/>
  </p:clrMapOvr>
  <mc:AlternateContent xmlns:mc="http://schemas.openxmlformats.org/markup-compatibility/2006" xmlns:p14="http://schemas.microsoft.com/office/powerpoint/2010/main">
    <mc:Choice Requires="p14">
      <p:transition spd="slow" p14:dur="2000" advTm="9464"/>
    </mc:Choice>
    <mc:Fallback xmlns="">
      <p:transition spd="slow" advTm="9464"/>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1" name="矩形 20"/>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2"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sp>
        <p:nvSpPr>
          <p:cNvPr id="24" name="Oval 38">
            <a:extLst>
              <a:ext uri="{FF2B5EF4-FFF2-40B4-BE49-F238E27FC236}">
                <a16:creationId xmlns:a16="http://schemas.microsoft.com/office/drawing/2014/main" id="{910D3AA8-D9AF-4176-A54D-ACD4412BB823}"/>
              </a:ext>
            </a:extLst>
          </p:cNvPr>
          <p:cNvSpPr>
            <a:spLocks noChangeArrowheads="1"/>
          </p:cNvSpPr>
          <p:nvPr/>
        </p:nvSpPr>
        <p:spPr bwMode="auto">
          <a:xfrm>
            <a:off x="7769000" y="148985"/>
            <a:ext cx="1014609" cy="997925"/>
          </a:xfrm>
          <a:prstGeom prst="ellipse">
            <a:avLst/>
          </a:prstGeom>
          <a:solidFill>
            <a:srgbClr val="232323"/>
          </a:solidFill>
          <a:ln w="19050">
            <a:noFill/>
            <a:round/>
            <a:headEnd/>
            <a:tailEnd/>
          </a:ln>
        </p:spPr>
        <p:txBody>
          <a:bodyPr wrap="none" lIns="65919" tIns="32959" rIns="65919" bIns="32959" anchor="ctr"/>
          <a:lstStyle/>
          <a:p>
            <a:pPr algn="ctr">
              <a:defRPr/>
            </a:pPr>
            <a:r>
              <a:rPr lang="en-US" altLang="zh-CN" sz="1500" kern="0" dirty="0">
                <a:solidFill>
                  <a:schemeClr val="bg1"/>
                </a:solidFill>
                <a:ea typeface="微软雅黑" pitchFamily="34" charset="-122"/>
              </a:rPr>
              <a:t>20</a:t>
            </a:r>
            <a:r>
              <a:rPr lang="zh-CN" altLang="en-US" sz="1500" kern="0" dirty="0">
                <a:solidFill>
                  <a:schemeClr val="bg1"/>
                </a:solidFill>
                <a:ea typeface="微软雅黑" pitchFamily="34" charset="-122"/>
              </a:rPr>
              <a:t>世纪</a:t>
            </a:r>
          </a:p>
          <a:p>
            <a:pPr algn="ctr">
              <a:defRPr/>
            </a:pPr>
            <a:r>
              <a:rPr lang="en-US" altLang="zh-CN" sz="1500" kern="0" dirty="0">
                <a:solidFill>
                  <a:schemeClr val="bg1"/>
                </a:solidFill>
                <a:ea typeface="微软雅黑" pitchFamily="34" charset="-122"/>
              </a:rPr>
              <a:t>8</a:t>
            </a:r>
            <a:r>
              <a:rPr lang="zh-CN" altLang="en-US" sz="1500" kern="0" dirty="0">
                <a:solidFill>
                  <a:schemeClr val="bg1"/>
                </a:solidFill>
                <a:ea typeface="微软雅黑" pitchFamily="34" charset="-122"/>
              </a:rPr>
              <a:t>、</a:t>
            </a:r>
            <a:r>
              <a:rPr lang="en-US" altLang="zh-CN" sz="1500" kern="0" dirty="0">
                <a:solidFill>
                  <a:schemeClr val="bg1"/>
                </a:solidFill>
                <a:ea typeface="微软雅黑" pitchFamily="34" charset="-122"/>
              </a:rPr>
              <a:t>90</a:t>
            </a:r>
            <a:r>
              <a:rPr lang="zh-CN" altLang="en-US" sz="1500" kern="0" dirty="0">
                <a:solidFill>
                  <a:schemeClr val="bg1"/>
                </a:solidFill>
                <a:ea typeface="微软雅黑" pitchFamily="34" charset="-122"/>
              </a:rPr>
              <a:t>年代</a:t>
            </a:r>
          </a:p>
        </p:txBody>
      </p:sp>
      <p:sp>
        <p:nvSpPr>
          <p:cNvPr id="10" name="文本框 8">
            <a:extLst>
              <a:ext uri="{FF2B5EF4-FFF2-40B4-BE49-F238E27FC236}">
                <a16:creationId xmlns:a16="http://schemas.microsoft.com/office/drawing/2014/main" id="{983C7DFE-0F9E-4B7A-9B0D-438D48F0B9AE}"/>
              </a:ext>
            </a:extLst>
          </p:cNvPr>
          <p:cNvSpPr txBox="1"/>
          <p:nvPr/>
        </p:nvSpPr>
        <p:spPr>
          <a:xfrm>
            <a:off x="545983" y="1296020"/>
            <a:ext cx="4328147" cy="2838039"/>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       随着</a:t>
            </a:r>
            <a:r>
              <a:rPr lang="en-US" altLang="zh-CN" sz="2000" dirty="0">
                <a:solidFill>
                  <a:srgbClr val="000000"/>
                </a:solidFill>
                <a:latin typeface="微软雅黑" panose="020B0503020204020204" pitchFamily="34" charset="-122"/>
                <a:ea typeface="微软雅黑" panose="020B0503020204020204" pitchFamily="34" charset="-122"/>
              </a:rPr>
              <a:t>20</a:t>
            </a:r>
            <a:r>
              <a:rPr lang="zh-CN" altLang="en-US" sz="2000" dirty="0">
                <a:solidFill>
                  <a:srgbClr val="000000"/>
                </a:solidFill>
                <a:latin typeface="微软雅黑" panose="020B0503020204020204" pitchFamily="34" charset="-122"/>
                <a:ea typeface="微软雅黑" panose="020B0503020204020204" pitchFamily="34" charset="-122"/>
              </a:rPr>
              <a:t>世纪</a:t>
            </a:r>
            <a:r>
              <a:rPr lang="en-US" altLang="zh-CN" sz="2000" dirty="0">
                <a:solidFill>
                  <a:srgbClr val="000000"/>
                </a:solidFill>
                <a:latin typeface="微软雅黑" panose="020B0503020204020204" pitchFamily="34" charset="-122"/>
                <a:ea typeface="微软雅黑" panose="020B0503020204020204" pitchFamily="34" charset="-122"/>
              </a:rPr>
              <a:t>80</a:t>
            </a:r>
            <a:r>
              <a:rPr lang="zh-CN" altLang="en-US" sz="2000" dirty="0">
                <a:solidFill>
                  <a:srgbClr val="000000"/>
                </a:solidFill>
                <a:latin typeface="微软雅黑" panose="020B0503020204020204" pitchFamily="34" charset="-122"/>
                <a:ea typeface="微软雅黑" panose="020B0503020204020204" pitchFamily="34" charset="-122"/>
              </a:rPr>
              <a:t>年代这些装置的可靠性提高，在医用行业使用电子温度计增加消菌源头和关于患者之间的交叉传染的担忧的成本上升导致了廉价的一次性温度计，为此，芯片热敏电阻是非常适合的需求在整个</a:t>
            </a:r>
            <a:r>
              <a:rPr lang="en-US" altLang="zh-CN" sz="2000" dirty="0">
                <a:solidFill>
                  <a:srgbClr val="000000"/>
                </a:solidFill>
                <a:latin typeface="微软雅黑" panose="020B0503020204020204" pitchFamily="34" charset="-122"/>
                <a:ea typeface="微软雅黑" panose="020B0503020204020204" pitchFamily="34" charset="-122"/>
              </a:rPr>
              <a:t>80</a:t>
            </a:r>
            <a:r>
              <a:rPr lang="zh-CN" altLang="en-US" sz="2000" dirty="0">
                <a:solidFill>
                  <a:srgbClr val="000000"/>
                </a:solidFill>
                <a:latin typeface="微软雅黑" panose="020B0503020204020204" pitchFamily="34" charset="-122"/>
                <a:ea typeface="微软雅黑" panose="020B0503020204020204" pitchFamily="34" charset="-122"/>
              </a:rPr>
              <a:t>年代和</a:t>
            </a:r>
            <a:r>
              <a:rPr lang="en-US" altLang="zh-CN" sz="2000" dirty="0">
                <a:solidFill>
                  <a:srgbClr val="000000"/>
                </a:solidFill>
                <a:latin typeface="微软雅黑" panose="020B0503020204020204" pitchFamily="34" charset="-122"/>
                <a:ea typeface="微软雅黑" panose="020B0503020204020204" pitchFamily="34" charset="-122"/>
              </a:rPr>
              <a:t>90</a:t>
            </a:r>
            <a:r>
              <a:rPr lang="zh-CN" altLang="en-US" sz="2000" dirty="0">
                <a:solidFill>
                  <a:srgbClr val="000000"/>
                </a:solidFill>
                <a:latin typeface="微软雅黑" panose="020B0503020204020204" pitchFamily="34" charset="-122"/>
                <a:ea typeface="微软雅黑" panose="020B0503020204020204" pitchFamily="34" charset="-122"/>
              </a:rPr>
              <a:t>年代，采用</a:t>
            </a:r>
            <a:r>
              <a:rPr lang="en-US" altLang="zh-CN" sz="2000" dirty="0">
                <a:solidFill>
                  <a:srgbClr val="000000"/>
                </a:solidFill>
                <a:latin typeface="微软雅黑" panose="020B0503020204020204" pitchFamily="34" charset="-122"/>
                <a:ea typeface="微软雅黑" panose="020B0503020204020204" pitchFamily="34" charset="-122"/>
              </a:rPr>
              <a:t>NTC</a:t>
            </a:r>
            <a:r>
              <a:rPr lang="zh-CN" altLang="en-US" sz="2000" dirty="0">
                <a:solidFill>
                  <a:srgbClr val="000000"/>
                </a:solidFill>
                <a:latin typeface="微软雅黑" panose="020B0503020204020204" pitchFamily="34" charset="-122"/>
                <a:ea typeface="微软雅黑" panose="020B0503020204020204" pitchFamily="34" charset="-122"/>
              </a:rPr>
              <a:t>热敏电阻的继续在汽车、食品加工、暖通空调的市场增长。</a:t>
            </a:r>
            <a:endParaRPr lang="zh-CN" altLang="en-US" sz="2000" dirty="0">
              <a:latin typeface="微软雅黑" panose="020B0503020204020204" pitchFamily="34" charset="-122"/>
              <a:ea typeface="微软雅黑" panose="020B0503020204020204" pitchFamily="34" charset="-122"/>
            </a:endParaRPr>
          </a:p>
        </p:txBody>
      </p:sp>
      <p:sp>
        <p:nvSpPr>
          <p:cNvPr id="12" name="TextBox 41">
            <a:extLst>
              <a:ext uri="{FF2B5EF4-FFF2-40B4-BE49-F238E27FC236}">
                <a16:creationId xmlns:a16="http://schemas.microsoft.com/office/drawing/2014/main" id="{60A85B13-A9EF-4E96-8E12-EFABC19C1ED9}"/>
              </a:ext>
            </a:extLst>
          </p:cNvPr>
          <p:cNvSpPr txBox="1"/>
          <p:nvPr/>
        </p:nvSpPr>
        <p:spPr>
          <a:xfrm>
            <a:off x="6516216" y="3514187"/>
            <a:ext cx="1410514" cy="443558"/>
          </a:xfrm>
          <a:prstGeom prst="rect">
            <a:avLst/>
          </a:prstGeom>
          <a:noFill/>
        </p:spPr>
        <p:txBody>
          <a:bodyPr wrap="square" lIns="71476" tIns="35738" rIns="71476" bIns="35738" rtlCol="0">
            <a:spAutoFit/>
          </a:bodyPr>
          <a:lstStyle/>
          <a:p>
            <a:pPr algn="ctr">
              <a:lnSpc>
                <a:spcPct val="114000"/>
              </a:lnSpc>
            </a:pPr>
            <a:r>
              <a:rPr lang="zh-CN" altLang="en-US" sz="1100" dirty="0">
                <a:solidFill>
                  <a:schemeClr val="tx1">
                    <a:lumMod val="50000"/>
                    <a:lumOff val="50000"/>
                  </a:schemeClr>
                </a:solidFill>
                <a:latin typeface="微软雅黑" pitchFamily="34" charset="-122"/>
                <a:ea typeface="微软雅黑" pitchFamily="34" charset="-122"/>
              </a:rPr>
              <a:t>一种圆形的空调启用</a:t>
            </a:r>
            <a:r>
              <a:rPr lang="en-US" altLang="zh-CN" sz="1100" dirty="0">
                <a:solidFill>
                  <a:schemeClr val="tx1">
                    <a:lumMod val="50000"/>
                    <a:lumOff val="50000"/>
                  </a:schemeClr>
                </a:solidFill>
                <a:latin typeface="微软雅黑" pitchFamily="34" charset="-122"/>
                <a:ea typeface="微软雅黑" pitchFamily="34" charset="-122"/>
              </a:rPr>
              <a:t>PTC</a:t>
            </a:r>
            <a:r>
              <a:rPr lang="zh-CN" altLang="en-US" sz="1100" dirty="0">
                <a:solidFill>
                  <a:schemeClr val="tx1">
                    <a:lumMod val="50000"/>
                    <a:lumOff val="50000"/>
                  </a:schemeClr>
                </a:solidFill>
                <a:latin typeface="微软雅黑" pitchFamily="34" charset="-122"/>
                <a:ea typeface="微软雅黑" pitchFamily="34" charset="-122"/>
              </a:rPr>
              <a:t>热敏电阻</a:t>
            </a:r>
          </a:p>
        </p:txBody>
      </p:sp>
      <p:pic>
        <p:nvPicPr>
          <p:cNvPr id="4098" name="Picture 2">
            <a:extLst>
              <a:ext uri="{FF2B5EF4-FFF2-40B4-BE49-F238E27FC236}">
                <a16:creationId xmlns:a16="http://schemas.microsoft.com/office/drawing/2014/main" id="{B78DC50B-182B-4072-A85B-21A42F8E873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252" r="6191"/>
          <a:stretch/>
        </p:blipFill>
        <p:spPr bwMode="auto">
          <a:xfrm>
            <a:off x="5998677" y="1466304"/>
            <a:ext cx="2245475" cy="20399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8525246"/>
      </p:ext>
    </p:extLst>
  </p:cSld>
  <p:clrMapOvr>
    <a:masterClrMapping/>
  </p:clrMapOvr>
  <mc:AlternateContent xmlns:mc="http://schemas.openxmlformats.org/markup-compatibility/2006" xmlns:p14="http://schemas.microsoft.com/office/powerpoint/2010/main">
    <mc:Choice Requires="p14">
      <p:transition spd="slow" p14:dur="2000" advTm="9464"/>
    </mc:Choice>
    <mc:Fallback xmlns="">
      <p:transition spd="slow" advTm="9464"/>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50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50000">
                                          <p:cBhvr additive="base">
                                            <p:cTn id="7" dur="500" fill="hold"/>
                                            <p:tgtEl>
                                              <p:spTgt spid="24"/>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2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0"/>
                                            </p:tgtEl>
                                            <p:attrNameLst>
                                              <p:attrName>style.visibility</p:attrName>
                                            </p:attrNameLst>
                                          </p:cBhvr>
                                          <p:to>
                                            <p:strVal val="visible"/>
                                          </p:to>
                                        </p:set>
                                        <p:anim calcmode="lin" valueType="num">
                                          <p:cBhvr>
                                            <p:cTn id="12" dur="250" fill="hold"/>
                                            <p:tgtEl>
                                              <p:spTgt spid="10"/>
                                            </p:tgtEl>
                                            <p:attrNameLst>
                                              <p:attrName>ppt_w</p:attrName>
                                            </p:attrNameLst>
                                          </p:cBhvr>
                                          <p:tavLst>
                                            <p:tav tm="0">
                                              <p:val>
                                                <p:fltVal val="0"/>
                                              </p:val>
                                            </p:tav>
                                            <p:tav tm="100000">
                                              <p:val>
                                                <p:strVal val="#ppt_w"/>
                                              </p:val>
                                            </p:tav>
                                          </p:tavLst>
                                        </p:anim>
                                        <p:anim calcmode="lin" valueType="num">
                                          <p:cBhvr>
                                            <p:cTn id="13" dur="250" fill="hold"/>
                                            <p:tgtEl>
                                              <p:spTgt spid="10"/>
                                            </p:tgtEl>
                                            <p:attrNameLst>
                                              <p:attrName>ppt_h</p:attrName>
                                            </p:attrNameLst>
                                          </p:cBhvr>
                                          <p:tavLst>
                                            <p:tav tm="0">
                                              <p:val>
                                                <p:fltVal val="0"/>
                                              </p:val>
                                            </p:tav>
                                            <p:tav tm="100000">
                                              <p:val>
                                                <p:strVal val="#ppt_h"/>
                                              </p:val>
                                            </p:tav>
                                          </p:tavLst>
                                        </p:anim>
                                        <p:animEffect transition="in" filter="fade">
                                          <p:cBhvr>
                                            <p:cTn id="14" dur="250"/>
                                            <p:tgtEl>
                                              <p:spTgt spid="10"/>
                                            </p:tgtEl>
                                          </p:cBhvr>
                                        </p:animEffect>
                                      </p:childTnLst>
                                    </p:cTn>
                                  </p:par>
                                  <p:par>
                                    <p:cTn id="15" presetID="47"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10000"/>
                                      </p:iterate>
                                      <p:childTnLst>
                                        <p:set>
                                          <p:cBhvr>
                                            <p:cTn id="11" dur="1" fill="hold">
                                              <p:stCondLst>
                                                <p:cond delay="0"/>
                                              </p:stCondLst>
                                            </p:cTn>
                                            <p:tgtEl>
                                              <p:spTgt spid="10"/>
                                            </p:tgtEl>
                                            <p:attrNameLst>
                                              <p:attrName>style.visibility</p:attrName>
                                            </p:attrNameLst>
                                          </p:cBhvr>
                                          <p:to>
                                            <p:strVal val="visible"/>
                                          </p:to>
                                        </p:set>
                                        <p:anim calcmode="lin" valueType="num">
                                          <p:cBhvr>
                                            <p:cTn id="12" dur="250" fill="hold"/>
                                            <p:tgtEl>
                                              <p:spTgt spid="10"/>
                                            </p:tgtEl>
                                            <p:attrNameLst>
                                              <p:attrName>ppt_w</p:attrName>
                                            </p:attrNameLst>
                                          </p:cBhvr>
                                          <p:tavLst>
                                            <p:tav tm="0">
                                              <p:val>
                                                <p:fltVal val="0"/>
                                              </p:val>
                                            </p:tav>
                                            <p:tav tm="100000">
                                              <p:val>
                                                <p:strVal val="#ppt_w"/>
                                              </p:val>
                                            </p:tav>
                                          </p:tavLst>
                                        </p:anim>
                                        <p:anim calcmode="lin" valueType="num">
                                          <p:cBhvr>
                                            <p:cTn id="13" dur="250" fill="hold"/>
                                            <p:tgtEl>
                                              <p:spTgt spid="10"/>
                                            </p:tgtEl>
                                            <p:attrNameLst>
                                              <p:attrName>ppt_h</p:attrName>
                                            </p:attrNameLst>
                                          </p:cBhvr>
                                          <p:tavLst>
                                            <p:tav tm="0">
                                              <p:val>
                                                <p:fltVal val="0"/>
                                              </p:val>
                                            </p:tav>
                                            <p:tav tm="100000">
                                              <p:val>
                                                <p:strVal val="#ppt_h"/>
                                              </p:val>
                                            </p:tav>
                                          </p:tavLst>
                                        </p:anim>
                                        <p:animEffect transition="in" filter="fade">
                                          <p:cBhvr>
                                            <p:cTn id="14" dur="250"/>
                                            <p:tgtEl>
                                              <p:spTgt spid="10"/>
                                            </p:tgtEl>
                                          </p:cBhvr>
                                        </p:animEffect>
                                      </p:childTnLst>
                                    </p:cTn>
                                  </p:par>
                                  <p:par>
                                    <p:cTn id="15" presetID="47"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0"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2"/>
          <p:cNvGrpSpPr/>
          <p:nvPr/>
        </p:nvGrpSpPr>
        <p:grpSpPr>
          <a:xfrm>
            <a:off x="1888630" y="2422482"/>
            <a:ext cx="1222347" cy="1216839"/>
            <a:chOff x="4993868" y="2326868"/>
            <a:chExt cx="2204265" cy="2204265"/>
          </a:xfrm>
          <a:solidFill>
            <a:srgbClr val="232323"/>
          </a:solidFill>
          <a:effectLst>
            <a:outerShdw blurRad="292100" dist="114300" dir="2700000" algn="tl" rotWithShape="0">
              <a:prstClr val="black">
                <a:alpha val="25000"/>
              </a:prstClr>
            </a:outerShdw>
          </a:effectLst>
        </p:grpSpPr>
        <p:sp>
          <p:nvSpPr>
            <p:cNvPr id="3" name="任意多边形 60"/>
            <p:cNvSpPr/>
            <p:nvPr/>
          </p:nvSpPr>
          <p:spPr>
            <a:xfrm>
              <a:off x="4993868" y="2326868"/>
              <a:ext cx="2204265" cy="2204265"/>
            </a:xfrm>
            <a:custGeom>
              <a:avLst/>
              <a:gdLst>
                <a:gd name="connsiteX0" fmla="*/ 1102132 w 2204265"/>
                <a:gd name="connsiteY0" fmla="*/ 321083 h 2204265"/>
                <a:gd name="connsiteX1" fmla="*/ 311557 w 2204265"/>
                <a:gd name="connsiteY1" fmla="*/ 1111658 h 2204265"/>
                <a:gd name="connsiteX2" fmla="*/ 1102132 w 2204265"/>
                <a:gd name="connsiteY2" fmla="*/ 1902233 h 2204265"/>
                <a:gd name="connsiteX3" fmla="*/ 1892707 w 2204265"/>
                <a:gd name="connsiteY3" fmla="*/ 1111658 h 2204265"/>
                <a:gd name="connsiteX4" fmla="*/ 1102132 w 2204265"/>
                <a:gd name="connsiteY4" fmla="*/ 321083 h 2204265"/>
                <a:gd name="connsiteX5" fmla="*/ 977042 w 2204265"/>
                <a:gd name="connsiteY5" fmla="*/ 0 h 2204265"/>
                <a:gd name="connsiteX6" fmla="*/ 1227224 w 2204265"/>
                <a:gd name="connsiteY6" fmla="*/ 0 h 2204265"/>
                <a:gd name="connsiteX7" fmla="*/ 1276006 w 2204265"/>
                <a:gd name="connsiteY7" fmla="*/ 227584 h 2204265"/>
                <a:gd name="connsiteX8" fmla="*/ 1287791 w 2204265"/>
                <a:gd name="connsiteY8" fmla="*/ 229382 h 2204265"/>
                <a:gd name="connsiteX9" fmla="*/ 1387705 w 2204265"/>
                <a:gd name="connsiteY9" fmla="*/ 259057 h 2204265"/>
                <a:gd name="connsiteX10" fmla="*/ 1544868 w 2204265"/>
                <a:gd name="connsiteY10" fmla="*/ 85113 h 2204265"/>
                <a:gd name="connsiteX11" fmla="*/ 1761531 w 2204265"/>
                <a:gd name="connsiteY11" fmla="*/ 210203 h 2204265"/>
                <a:gd name="connsiteX12" fmla="*/ 1691902 w 2204265"/>
                <a:gd name="connsiteY12" fmla="*/ 425756 h 2204265"/>
                <a:gd name="connsiteX13" fmla="*/ 1705003 w 2204265"/>
                <a:gd name="connsiteY13" fmla="*/ 435309 h 2204265"/>
                <a:gd name="connsiteX14" fmla="*/ 1774668 w 2204265"/>
                <a:gd name="connsiteY14" fmla="*/ 502325 h 2204265"/>
                <a:gd name="connsiteX15" fmla="*/ 1782142 w 2204265"/>
                <a:gd name="connsiteY15" fmla="*/ 511190 h 2204265"/>
                <a:gd name="connsiteX16" fmla="*/ 1994063 w 2204265"/>
                <a:gd name="connsiteY16" fmla="*/ 442735 h 2204265"/>
                <a:gd name="connsiteX17" fmla="*/ 2119154 w 2204265"/>
                <a:gd name="connsiteY17" fmla="*/ 659399 h 2204265"/>
                <a:gd name="connsiteX18" fmla="*/ 1961265 w 2204265"/>
                <a:gd name="connsiteY18" fmla="*/ 802053 h 2204265"/>
                <a:gd name="connsiteX19" fmla="*/ 1974042 w 2204265"/>
                <a:gd name="connsiteY19" fmla="*/ 833752 h 2204265"/>
                <a:gd name="connsiteX20" fmla="*/ 1999140 w 2204265"/>
                <a:gd name="connsiteY20" fmla="*/ 933073 h 2204265"/>
                <a:gd name="connsiteX21" fmla="*/ 2204265 w 2204265"/>
                <a:gd name="connsiteY21" fmla="*/ 977042 h 2204265"/>
                <a:gd name="connsiteX22" fmla="*/ 2204265 w 2204265"/>
                <a:gd name="connsiteY22" fmla="*/ 1227224 h 2204265"/>
                <a:gd name="connsiteX23" fmla="*/ 2012137 w 2204265"/>
                <a:gd name="connsiteY23" fmla="*/ 1268406 h 2204265"/>
                <a:gd name="connsiteX24" fmla="*/ 2004638 w 2204265"/>
                <a:gd name="connsiteY24" fmla="*/ 1317545 h 2204265"/>
                <a:gd name="connsiteX25" fmla="*/ 1985237 w 2204265"/>
                <a:gd name="connsiteY25" fmla="*/ 1394985 h 2204265"/>
                <a:gd name="connsiteX26" fmla="*/ 1977636 w 2204265"/>
                <a:gd name="connsiteY26" fmla="*/ 1417004 h 2204265"/>
                <a:gd name="connsiteX27" fmla="*/ 2119154 w 2204265"/>
                <a:gd name="connsiteY27" fmla="*/ 1544868 h 2204265"/>
                <a:gd name="connsiteX28" fmla="*/ 1994063 w 2204265"/>
                <a:gd name="connsiteY28" fmla="*/ 1761531 h 2204265"/>
                <a:gd name="connsiteX29" fmla="*/ 1820151 w 2204265"/>
                <a:gd name="connsiteY29" fmla="*/ 1705353 h 2204265"/>
                <a:gd name="connsiteX30" fmla="*/ 1798711 w 2204265"/>
                <a:gd name="connsiteY30" fmla="*/ 1734758 h 2204265"/>
                <a:gd name="connsiteX31" fmla="*/ 1731696 w 2204265"/>
                <a:gd name="connsiteY31" fmla="*/ 1804423 h 2204265"/>
                <a:gd name="connsiteX32" fmla="*/ 1706998 w 2204265"/>
                <a:gd name="connsiteY32" fmla="*/ 1825242 h 2204265"/>
                <a:gd name="connsiteX33" fmla="*/ 1761531 w 2204265"/>
                <a:gd name="connsiteY33" fmla="*/ 1994062 h 2204265"/>
                <a:gd name="connsiteX34" fmla="*/ 1544868 w 2204265"/>
                <a:gd name="connsiteY34" fmla="*/ 2119153 h 2204265"/>
                <a:gd name="connsiteX35" fmla="*/ 1429863 w 2204265"/>
                <a:gd name="connsiteY35" fmla="*/ 1991868 h 2204265"/>
                <a:gd name="connsiteX36" fmla="*/ 1400268 w 2204265"/>
                <a:gd name="connsiteY36" fmla="*/ 2003797 h 2204265"/>
                <a:gd name="connsiteX37" fmla="*/ 1262745 w 2204265"/>
                <a:gd name="connsiteY37" fmla="*/ 2038549 h 2204265"/>
                <a:gd name="connsiteX38" fmla="*/ 1227224 w 2204265"/>
                <a:gd name="connsiteY38" fmla="*/ 2204265 h 2204265"/>
                <a:gd name="connsiteX39" fmla="*/ 977042 w 2204265"/>
                <a:gd name="connsiteY39" fmla="*/ 2204265 h 2204265"/>
                <a:gd name="connsiteX40" fmla="*/ 941447 w 2204265"/>
                <a:gd name="connsiteY40" fmla="*/ 2038203 h 2204265"/>
                <a:gd name="connsiteX41" fmla="*/ 916475 w 2204265"/>
                <a:gd name="connsiteY41" fmla="*/ 2034392 h 2204265"/>
                <a:gd name="connsiteX42" fmla="*/ 774169 w 2204265"/>
                <a:gd name="connsiteY42" fmla="*/ 1992127 h 2204265"/>
                <a:gd name="connsiteX43" fmla="*/ 659399 w 2204265"/>
                <a:gd name="connsiteY43" fmla="*/ 2119153 h 2204265"/>
                <a:gd name="connsiteX44" fmla="*/ 442735 w 2204265"/>
                <a:gd name="connsiteY44" fmla="*/ 1994062 h 2204265"/>
                <a:gd name="connsiteX45" fmla="*/ 496981 w 2204265"/>
                <a:gd name="connsiteY45" fmla="*/ 1826130 h 2204265"/>
                <a:gd name="connsiteX46" fmla="*/ 391274 w 2204265"/>
                <a:gd name="connsiteY46" fmla="*/ 1717869 h 2204265"/>
                <a:gd name="connsiteX47" fmla="*/ 382878 w 2204265"/>
                <a:gd name="connsiteY47" fmla="*/ 1705753 h 2204265"/>
                <a:gd name="connsiteX48" fmla="*/ 210204 w 2204265"/>
                <a:gd name="connsiteY48" fmla="*/ 1761531 h 2204265"/>
                <a:gd name="connsiteX49" fmla="*/ 85113 w 2204265"/>
                <a:gd name="connsiteY49" fmla="*/ 1544868 h 2204265"/>
                <a:gd name="connsiteX50" fmla="*/ 226733 w 2204265"/>
                <a:gd name="connsiteY50" fmla="*/ 1416912 h 2204265"/>
                <a:gd name="connsiteX51" fmla="*/ 212821 w 2204265"/>
                <a:gd name="connsiteY51" fmla="*/ 1373126 h 2204265"/>
                <a:gd name="connsiteX52" fmla="*/ 191748 w 2204265"/>
                <a:gd name="connsiteY52" fmla="*/ 1268325 h 2204265"/>
                <a:gd name="connsiteX53" fmla="*/ 0 w 2204265"/>
                <a:gd name="connsiteY53" fmla="*/ 1227224 h 2204265"/>
                <a:gd name="connsiteX54" fmla="*/ 0 w 2204265"/>
                <a:gd name="connsiteY54" fmla="*/ 977042 h 2204265"/>
                <a:gd name="connsiteX55" fmla="*/ 203220 w 2204265"/>
                <a:gd name="connsiteY55" fmla="*/ 933481 h 2204265"/>
                <a:gd name="connsiteX56" fmla="*/ 212821 w 2204265"/>
                <a:gd name="connsiteY56" fmla="*/ 890649 h 2204265"/>
                <a:gd name="connsiteX57" fmla="*/ 243470 w 2204265"/>
                <a:gd name="connsiteY57" fmla="*/ 802476 h 2204265"/>
                <a:gd name="connsiteX58" fmla="*/ 85113 w 2204265"/>
                <a:gd name="connsiteY58" fmla="*/ 659399 h 2204265"/>
                <a:gd name="connsiteX59" fmla="*/ 210204 w 2204265"/>
                <a:gd name="connsiteY59" fmla="*/ 442735 h 2204265"/>
                <a:gd name="connsiteX60" fmla="*/ 423776 w 2204265"/>
                <a:gd name="connsiteY60" fmla="*/ 511723 h 2204265"/>
                <a:gd name="connsiteX61" fmla="*/ 470557 w 2204265"/>
                <a:gd name="connsiteY61" fmla="*/ 461243 h 2204265"/>
                <a:gd name="connsiteX62" fmla="*/ 512656 w 2204265"/>
                <a:gd name="connsiteY62" fmla="*/ 426662 h 2204265"/>
                <a:gd name="connsiteX63" fmla="*/ 442735 w 2204265"/>
                <a:gd name="connsiteY63" fmla="*/ 210203 h 2204265"/>
                <a:gd name="connsiteX64" fmla="*/ 659399 w 2204265"/>
                <a:gd name="connsiteY64" fmla="*/ 85113 h 2204265"/>
                <a:gd name="connsiteX65" fmla="*/ 815299 w 2204265"/>
                <a:gd name="connsiteY65" fmla="*/ 257661 h 2204265"/>
                <a:gd name="connsiteX66" fmla="*/ 916475 w 2204265"/>
                <a:gd name="connsiteY66" fmla="*/ 229382 h 2204265"/>
                <a:gd name="connsiteX67" fmla="*/ 928259 w 2204265"/>
                <a:gd name="connsiteY67" fmla="*/ 227584 h 2204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204265" h="2204265">
                  <a:moveTo>
                    <a:pt x="1102132" y="321083"/>
                  </a:moveTo>
                  <a:cubicBezTo>
                    <a:pt x="665509" y="321083"/>
                    <a:pt x="311557" y="675035"/>
                    <a:pt x="311557" y="1111658"/>
                  </a:cubicBezTo>
                  <a:cubicBezTo>
                    <a:pt x="311557" y="1548281"/>
                    <a:pt x="665509" y="1902233"/>
                    <a:pt x="1102132" y="1902233"/>
                  </a:cubicBezTo>
                  <a:cubicBezTo>
                    <a:pt x="1538755" y="1902233"/>
                    <a:pt x="1892707" y="1548281"/>
                    <a:pt x="1892707" y="1111658"/>
                  </a:cubicBezTo>
                  <a:cubicBezTo>
                    <a:pt x="1892707" y="675035"/>
                    <a:pt x="1538755" y="321083"/>
                    <a:pt x="1102132" y="321083"/>
                  </a:cubicBezTo>
                  <a:close/>
                  <a:moveTo>
                    <a:pt x="977042" y="0"/>
                  </a:moveTo>
                  <a:lnTo>
                    <a:pt x="1227224" y="0"/>
                  </a:lnTo>
                  <a:lnTo>
                    <a:pt x="1276006" y="227584"/>
                  </a:lnTo>
                  <a:lnTo>
                    <a:pt x="1287791" y="229382"/>
                  </a:lnTo>
                  <a:lnTo>
                    <a:pt x="1387705" y="259057"/>
                  </a:lnTo>
                  <a:lnTo>
                    <a:pt x="1544868" y="85113"/>
                  </a:lnTo>
                  <a:lnTo>
                    <a:pt x="1761531" y="210203"/>
                  </a:lnTo>
                  <a:lnTo>
                    <a:pt x="1691902" y="425756"/>
                  </a:lnTo>
                  <a:lnTo>
                    <a:pt x="1705003" y="435309"/>
                  </a:lnTo>
                  <a:cubicBezTo>
                    <a:pt x="1729378" y="456423"/>
                    <a:pt x="1752634" y="478795"/>
                    <a:pt x="1774668" y="502325"/>
                  </a:cubicBezTo>
                  <a:lnTo>
                    <a:pt x="1782142" y="511190"/>
                  </a:lnTo>
                  <a:lnTo>
                    <a:pt x="1994063" y="442735"/>
                  </a:lnTo>
                  <a:lnTo>
                    <a:pt x="2119154" y="659399"/>
                  </a:lnTo>
                  <a:lnTo>
                    <a:pt x="1961265" y="802053"/>
                  </a:lnTo>
                  <a:lnTo>
                    <a:pt x="1974042" y="833752"/>
                  </a:lnTo>
                  <a:lnTo>
                    <a:pt x="1999140" y="933073"/>
                  </a:lnTo>
                  <a:lnTo>
                    <a:pt x="2204265" y="977042"/>
                  </a:lnTo>
                  <a:lnTo>
                    <a:pt x="2204265" y="1227224"/>
                  </a:lnTo>
                  <a:lnTo>
                    <a:pt x="2012137" y="1268406"/>
                  </a:lnTo>
                  <a:lnTo>
                    <a:pt x="2004638" y="1317545"/>
                  </a:lnTo>
                  <a:cubicBezTo>
                    <a:pt x="1999269" y="1343782"/>
                    <a:pt x="1992785" y="1369612"/>
                    <a:pt x="1985237" y="1394985"/>
                  </a:cubicBezTo>
                  <a:lnTo>
                    <a:pt x="1977636" y="1417004"/>
                  </a:lnTo>
                  <a:lnTo>
                    <a:pt x="2119154" y="1544868"/>
                  </a:lnTo>
                  <a:lnTo>
                    <a:pt x="1994063" y="1761531"/>
                  </a:lnTo>
                  <a:lnTo>
                    <a:pt x="1820151" y="1705353"/>
                  </a:lnTo>
                  <a:lnTo>
                    <a:pt x="1798711" y="1734758"/>
                  </a:lnTo>
                  <a:cubicBezTo>
                    <a:pt x="1777597" y="1759133"/>
                    <a:pt x="1755225" y="1782388"/>
                    <a:pt x="1731696" y="1804423"/>
                  </a:cubicBezTo>
                  <a:lnTo>
                    <a:pt x="1706998" y="1825242"/>
                  </a:lnTo>
                  <a:lnTo>
                    <a:pt x="1761531" y="1994062"/>
                  </a:lnTo>
                  <a:lnTo>
                    <a:pt x="1544868" y="2119153"/>
                  </a:lnTo>
                  <a:lnTo>
                    <a:pt x="1429863" y="1991868"/>
                  </a:lnTo>
                  <a:lnTo>
                    <a:pt x="1400268" y="2003797"/>
                  </a:lnTo>
                  <a:lnTo>
                    <a:pt x="1262745" y="2038549"/>
                  </a:lnTo>
                  <a:lnTo>
                    <a:pt x="1227224" y="2204265"/>
                  </a:lnTo>
                  <a:lnTo>
                    <a:pt x="977042" y="2204265"/>
                  </a:lnTo>
                  <a:lnTo>
                    <a:pt x="941447" y="2038203"/>
                  </a:lnTo>
                  <a:lnTo>
                    <a:pt x="916475" y="2034392"/>
                  </a:lnTo>
                  <a:lnTo>
                    <a:pt x="774169" y="1992127"/>
                  </a:lnTo>
                  <a:lnTo>
                    <a:pt x="659399" y="2119153"/>
                  </a:lnTo>
                  <a:lnTo>
                    <a:pt x="442735" y="1994062"/>
                  </a:lnTo>
                  <a:lnTo>
                    <a:pt x="496981" y="1826130"/>
                  </a:lnTo>
                  <a:lnTo>
                    <a:pt x="391274" y="1717869"/>
                  </a:lnTo>
                  <a:lnTo>
                    <a:pt x="382878" y="1705753"/>
                  </a:lnTo>
                  <a:lnTo>
                    <a:pt x="210204" y="1761531"/>
                  </a:lnTo>
                  <a:lnTo>
                    <a:pt x="85113" y="1544868"/>
                  </a:lnTo>
                  <a:lnTo>
                    <a:pt x="226733" y="1416912"/>
                  </a:lnTo>
                  <a:lnTo>
                    <a:pt x="212821" y="1373126"/>
                  </a:lnTo>
                  <a:lnTo>
                    <a:pt x="191748" y="1268325"/>
                  </a:lnTo>
                  <a:lnTo>
                    <a:pt x="0" y="1227224"/>
                  </a:lnTo>
                  <a:lnTo>
                    <a:pt x="0" y="977042"/>
                  </a:lnTo>
                  <a:lnTo>
                    <a:pt x="203220" y="933481"/>
                  </a:lnTo>
                  <a:lnTo>
                    <a:pt x="212821" y="890649"/>
                  </a:lnTo>
                  <a:lnTo>
                    <a:pt x="243470" y="802476"/>
                  </a:lnTo>
                  <a:lnTo>
                    <a:pt x="85113" y="659399"/>
                  </a:lnTo>
                  <a:lnTo>
                    <a:pt x="210204" y="442735"/>
                  </a:lnTo>
                  <a:lnTo>
                    <a:pt x="423776" y="511723"/>
                  </a:lnTo>
                  <a:lnTo>
                    <a:pt x="470557" y="461243"/>
                  </a:lnTo>
                  <a:lnTo>
                    <a:pt x="512656" y="426662"/>
                  </a:lnTo>
                  <a:lnTo>
                    <a:pt x="442735" y="210203"/>
                  </a:lnTo>
                  <a:lnTo>
                    <a:pt x="659399" y="85113"/>
                  </a:lnTo>
                  <a:lnTo>
                    <a:pt x="815299" y="257661"/>
                  </a:lnTo>
                  <a:lnTo>
                    <a:pt x="916475" y="229382"/>
                  </a:lnTo>
                  <a:lnTo>
                    <a:pt x="928259" y="227584"/>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sp>
          <p:nvSpPr>
            <p:cNvPr id="4" name="椭圆 59"/>
            <p:cNvSpPr/>
            <p:nvPr/>
          </p:nvSpPr>
          <p:spPr>
            <a:xfrm>
              <a:off x="5305425" y="2638425"/>
              <a:ext cx="1581150" cy="1581150"/>
            </a:xfrm>
            <a:prstGeom prst="ellipse">
              <a:avLst/>
            </a:prstGeom>
            <a:grpFill/>
            <a:ln>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sp>
          <p:nvSpPr>
            <p:cNvPr id="5" name="椭圆 61"/>
            <p:cNvSpPr/>
            <p:nvPr/>
          </p:nvSpPr>
          <p:spPr>
            <a:xfrm>
              <a:off x="5370108" y="2708871"/>
              <a:ext cx="1451783" cy="1451783"/>
            </a:xfrm>
            <a:prstGeom prst="ellipse">
              <a:avLst/>
            </a:prstGeom>
            <a:grpFill/>
            <a:ln w="19050">
              <a:gradFill flip="none" rotWithShape="1">
                <a:gsLst>
                  <a:gs pos="100000">
                    <a:schemeClr val="bg1">
                      <a:lumMod val="85000"/>
                    </a:schemeClr>
                  </a:gs>
                  <a:gs pos="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grpSp>
      <p:grpSp>
        <p:nvGrpSpPr>
          <p:cNvPr id="6" name="组合 63"/>
          <p:cNvGrpSpPr/>
          <p:nvPr/>
        </p:nvGrpSpPr>
        <p:grpSpPr>
          <a:xfrm>
            <a:off x="2805053" y="1728068"/>
            <a:ext cx="1222347" cy="1216839"/>
            <a:chOff x="4993868" y="2326868"/>
            <a:chExt cx="2204265" cy="2204265"/>
          </a:xfrm>
          <a:solidFill>
            <a:srgbClr val="232323"/>
          </a:solidFill>
          <a:effectLst>
            <a:outerShdw blurRad="292100" dist="114300" dir="2700000" algn="tl" rotWithShape="0">
              <a:prstClr val="black">
                <a:alpha val="25000"/>
              </a:prstClr>
            </a:outerShdw>
          </a:effectLst>
        </p:grpSpPr>
        <p:sp>
          <p:nvSpPr>
            <p:cNvPr id="7" name="任意多边形 64"/>
            <p:cNvSpPr/>
            <p:nvPr/>
          </p:nvSpPr>
          <p:spPr>
            <a:xfrm>
              <a:off x="4993868" y="2326868"/>
              <a:ext cx="2204265" cy="2204265"/>
            </a:xfrm>
            <a:custGeom>
              <a:avLst/>
              <a:gdLst>
                <a:gd name="connsiteX0" fmla="*/ 1102132 w 2204265"/>
                <a:gd name="connsiteY0" fmla="*/ 321083 h 2204265"/>
                <a:gd name="connsiteX1" fmla="*/ 311557 w 2204265"/>
                <a:gd name="connsiteY1" fmla="*/ 1111658 h 2204265"/>
                <a:gd name="connsiteX2" fmla="*/ 1102132 w 2204265"/>
                <a:gd name="connsiteY2" fmla="*/ 1902233 h 2204265"/>
                <a:gd name="connsiteX3" fmla="*/ 1892707 w 2204265"/>
                <a:gd name="connsiteY3" fmla="*/ 1111658 h 2204265"/>
                <a:gd name="connsiteX4" fmla="*/ 1102132 w 2204265"/>
                <a:gd name="connsiteY4" fmla="*/ 321083 h 2204265"/>
                <a:gd name="connsiteX5" fmla="*/ 977042 w 2204265"/>
                <a:gd name="connsiteY5" fmla="*/ 0 h 2204265"/>
                <a:gd name="connsiteX6" fmla="*/ 1227224 w 2204265"/>
                <a:gd name="connsiteY6" fmla="*/ 0 h 2204265"/>
                <a:gd name="connsiteX7" fmla="*/ 1276006 w 2204265"/>
                <a:gd name="connsiteY7" fmla="*/ 227584 h 2204265"/>
                <a:gd name="connsiteX8" fmla="*/ 1287791 w 2204265"/>
                <a:gd name="connsiteY8" fmla="*/ 229382 h 2204265"/>
                <a:gd name="connsiteX9" fmla="*/ 1387705 w 2204265"/>
                <a:gd name="connsiteY9" fmla="*/ 259057 h 2204265"/>
                <a:gd name="connsiteX10" fmla="*/ 1544868 w 2204265"/>
                <a:gd name="connsiteY10" fmla="*/ 85113 h 2204265"/>
                <a:gd name="connsiteX11" fmla="*/ 1761531 w 2204265"/>
                <a:gd name="connsiteY11" fmla="*/ 210203 h 2204265"/>
                <a:gd name="connsiteX12" fmla="*/ 1691902 w 2204265"/>
                <a:gd name="connsiteY12" fmla="*/ 425756 h 2204265"/>
                <a:gd name="connsiteX13" fmla="*/ 1705003 w 2204265"/>
                <a:gd name="connsiteY13" fmla="*/ 435309 h 2204265"/>
                <a:gd name="connsiteX14" fmla="*/ 1774668 w 2204265"/>
                <a:gd name="connsiteY14" fmla="*/ 502325 h 2204265"/>
                <a:gd name="connsiteX15" fmla="*/ 1782142 w 2204265"/>
                <a:gd name="connsiteY15" fmla="*/ 511190 h 2204265"/>
                <a:gd name="connsiteX16" fmla="*/ 1994063 w 2204265"/>
                <a:gd name="connsiteY16" fmla="*/ 442735 h 2204265"/>
                <a:gd name="connsiteX17" fmla="*/ 2119154 w 2204265"/>
                <a:gd name="connsiteY17" fmla="*/ 659399 h 2204265"/>
                <a:gd name="connsiteX18" fmla="*/ 1961265 w 2204265"/>
                <a:gd name="connsiteY18" fmla="*/ 802053 h 2204265"/>
                <a:gd name="connsiteX19" fmla="*/ 1974042 w 2204265"/>
                <a:gd name="connsiteY19" fmla="*/ 833752 h 2204265"/>
                <a:gd name="connsiteX20" fmla="*/ 1999140 w 2204265"/>
                <a:gd name="connsiteY20" fmla="*/ 933073 h 2204265"/>
                <a:gd name="connsiteX21" fmla="*/ 2204265 w 2204265"/>
                <a:gd name="connsiteY21" fmla="*/ 977042 h 2204265"/>
                <a:gd name="connsiteX22" fmla="*/ 2204265 w 2204265"/>
                <a:gd name="connsiteY22" fmla="*/ 1227224 h 2204265"/>
                <a:gd name="connsiteX23" fmla="*/ 2012137 w 2204265"/>
                <a:gd name="connsiteY23" fmla="*/ 1268406 h 2204265"/>
                <a:gd name="connsiteX24" fmla="*/ 2004638 w 2204265"/>
                <a:gd name="connsiteY24" fmla="*/ 1317545 h 2204265"/>
                <a:gd name="connsiteX25" fmla="*/ 1985237 w 2204265"/>
                <a:gd name="connsiteY25" fmla="*/ 1394985 h 2204265"/>
                <a:gd name="connsiteX26" fmla="*/ 1977636 w 2204265"/>
                <a:gd name="connsiteY26" fmla="*/ 1417004 h 2204265"/>
                <a:gd name="connsiteX27" fmla="*/ 2119154 w 2204265"/>
                <a:gd name="connsiteY27" fmla="*/ 1544868 h 2204265"/>
                <a:gd name="connsiteX28" fmla="*/ 1994063 w 2204265"/>
                <a:gd name="connsiteY28" fmla="*/ 1761531 h 2204265"/>
                <a:gd name="connsiteX29" fmla="*/ 1820151 w 2204265"/>
                <a:gd name="connsiteY29" fmla="*/ 1705353 h 2204265"/>
                <a:gd name="connsiteX30" fmla="*/ 1798711 w 2204265"/>
                <a:gd name="connsiteY30" fmla="*/ 1734758 h 2204265"/>
                <a:gd name="connsiteX31" fmla="*/ 1731696 w 2204265"/>
                <a:gd name="connsiteY31" fmla="*/ 1804423 h 2204265"/>
                <a:gd name="connsiteX32" fmla="*/ 1706998 w 2204265"/>
                <a:gd name="connsiteY32" fmla="*/ 1825242 h 2204265"/>
                <a:gd name="connsiteX33" fmla="*/ 1761531 w 2204265"/>
                <a:gd name="connsiteY33" fmla="*/ 1994062 h 2204265"/>
                <a:gd name="connsiteX34" fmla="*/ 1544868 w 2204265"/>
                <a:gd name="connsiteY34" fmla="*/ 2119153 h 2204265"/>
                <a:gd name="connsiteX35" fmla="*/ 1429863 w 2204265"/>
                <a:gd name="connsiteY35" fmla="*/ 1991868 h 2204265"/>
                <a:gd name="connsiteX36" fmla="*/ 1400268 w 2204265"/>
                <a:gd name="connsiteY36" fmla="*/ 2003797 h 2204265"/>
                <a:gd name="connsiteX37" fmla="*/ 1262745 w 2204265"/>
                <a:gd name="connsiteY37" fmla="*/ 2038549 h 2204265"/>
                <a:gd name="connsiteX38" fmla="*/ 1227224 w 2204265"/>
                <a:gd name="connsiteY38" fmla="*/ 2204265 h 2204265"/>
                <a:gd name="connsiteX39" fmla="*/ 977042 w 2204265"/>
                <a:gd name="connsiteY39" fmla="*/ 2204265 h 2204265"/>
                <a:gd name="connsiteX40" fmla="*/ 941447 w 2204265"/>
                <a:gd name="connsiteY40" fmla="*/ 2038203 h 2204265"/>
                <a:gd name="connsiteX41" fmla="*/ 916475 w 2204265"/>
                <a:gd name="connsiteY41" fmla="*/ 2034392 h 2204265"/>
                <a:gd name="connsiteX42" fmla="*/ 774169 w 2204265"/>
                <a:gd name="connsiteY42" fmla="*/ 1992127 h 2204265"/>
                <a:gd name="connsiteX43" fmla="*/ 659399 w 2204265"/>
                <a:gd name="connsiteY43" fmla="*/ 2119153 h 2204265"/>
                <a:gd name="connsiteX44" fmla="*/ 442735 w 2204265"/>
                <a:gd name="connsiteY44" fmla="*/ 1994062 h 2204265"/>
                <a:gd name="connsiteX45" fmla="*/ 496981 w 2204265"/>
                <a:gd name="connsiteY45" fmla="*/ 1826130 h 2204265"/>
                <a:gd name="connsiteX46" fmla="*/ 391274 w 2204265"/>
                <a:gd name="connsiteY46" fmla="*/ 1717869 h 2204265"/>
                <a:gd name="connsiteX47" fmla="*/ 382878 w 2204265"/>
                <a:gd name="connsiteY47" fmla="*/ 1705753 h 2204265"/>
                <a:gd name="connsiteX48" fmla="*/ 210204 w 2204265"/>
                <a:gd name="connsiteY48" fmla="*/ 1761531 h 2204265"/>
                <a:gd name="connsiteX49" fmla="*/ 85113 w 2204265"/>
                <a:gd name="connsiteY49" fmla="*/ 1544868 h 2204265"/>
                <a:gd name="connsiteX50" fmla="*/ 226733 w 2204265"/>
                <a:gd name="connsiteY50" fmla="*/ 1416912 h 2204265"/>
                <a:gd name="connsiteX51" fmla="*/ 212821 w 2204265"/>
                <a:gd name="connsiteY51" fmla="*/ 1373126 h 2204265"/>
                <a:gd name="connsiteX52" fmla="*/ 191748 w 2204265"/>
                <a:gd name="connsiteY52" fmla="*/ 1268325 h 2204265"/>
                <a:gd name="connsiteX53" fmla="*/ 0 w 2204265"/>
                <a:gd name="connsiteY53" fmla="*/ 1227224 h 2204265"/>
                <a:gd name="connsiteX54" fmla="*/ 0 w 2204265"/>
                <a:gd name="connsiteY54" fmla="*/ 977042 h 2204265"/>
                <a:gd name="connsiteX55" fmla="*/ 203220 w 2204265"/>
                <a:gd name="connsiteY55" fmla="*/ 933481 h 2204265"/>
                <a:gd name="connsiteX56" fmla="*/ 212821 w 2204265"/>
                <a:gd name="connsiteY56" fmla="*/ 890649 h 2204265"/>
                <a:gd name="connsiteX57" fmla="*/ 243470 w 2204265"/>
                <a:gd name="connsiteY57" fmla="*/ 802476 h 2204265"/>
                <a:gd name="connsiteX58" fmla="*/ 85113 w 2204265"/>
                <a:gd name="connsiteY58" fmla="*/ 659399 h 2204265"/>
                <a:gd name="connsiteX59" fmla="*/ 210204 w 2204265"/>
                <a:gd name="connsiteY59" fmla="*/ 442735 h 2204265"/>
                <a:gd name="connsiteX60" fmla="*/ 423776 w 2204265"/>
                <a:gd name="connsiteY60" fmla="*/ 511723 h 2204265"/>
                <a:gd name="connsiteX61" fmla="*/ 470557 w 2204265"/>
                <a:gd name="connsiteY61" fmla="*/ 461243 h 2204265"/>
                <a:gd name="connsiteX62" fmla="*/ 512656 w 2204265"/>
                <a:gd name="connsiteY62" fmla="*/ 426662 h 2204265"/>
                <a:gd name="connsiteX63" fmla="*/ 442735 w 2204265"/>
                <a:gd name="connsiteY63" fmla="*/ 210203 h 2204265"/>
                <a:gd name="connsiteX64" fmla="*/ 659399 w 2204265"/>
                <a:gd name="connsiteY64" fmla="*/ 85113 h 2204265"/>
                <a:gd name="connsiteX65" fmla="*/ 815299 w 2204265"/>
                <a:gd name="connsiteY65" fmla="*/ 257661 h 2204265"/>
                <a:gd name="connsiteX66" fmla="*/ 916475 w 2204265"/>
                <a:gd name="connsiteY66" fmla="*/ 229382 h 2204265"/>
                <a:gd name="connsiteX67" fmla="*/ 928259 w 2204265"/>
                <a:gd name="connsiteY67" fmla="*/ 227584 h 2204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204265" h="2204265">
                  <a:moveTo>
                    <a:pt x="1102132" y="321083"/>
                  </a:moveTo>
                  <a:cubicBezTo>
                    <a:pt x="665509" y="321083"/>
                    <a:pt x="311557" y="675035"/>
                    <a:pt x="311557" y="1111658"/>
                  </a:cubicBezTo>
                  <a:cubicBezTo>
                    <a:pt x="311557" y="1548281"/>
                    <a:pt x="665509" y="1902233"/>
                    <a:pt x="1102132" y="1902233"/>
                  </a:cubicBezTo>
                  <a:cubicBezTo>
                    <a:pt x="1538755" y="1902233"/>
                    <a:pt x="1892707" y="1548281"/>
                    <a:pt x="1892707" y="1111658"/>
                  </a:cubicBezTo>
                  <a:cubicBezTo>
                    <a:pt x="1892707" y="675035"/>
                    <a:pt x="1538755" y="321083"/>
                    <a:pt x="1102132" y="321083"/>
                  </a:cubicBezTo>
                  <a:close/>
                  <a:moveTo>
                    <a:pt x="977042" y="0"/>
                  </a:moveTo>
                  <a:lnTo>
                    <a:pt x="1227224" y="0"/>
                  </a:lnTo>
                  <a:lnTo>
                    <a:pt x="1276006" y="227584"/>
                  </a:lnTo>
                  <a:lnTo>
                    <a:pt x="1287791" y="229382"/>
                  </a:lnTo>
                  <a:lnTo>
                    <a:pt x="1387705" y="259057"/>
                  </a:lnTo>
                  <a:lnTo>
                    <a:pt x="1544868" y="85113"/>
                  </a:lnTo>
                  <a:lnTo>
                    <a:pt x="1761531" y="210203"/>
                  </a:lnTo>
                  <a:lnTo>
                    <a:pt x="1691902" y="425756"/>
                  </a:lnTo>
                  <a:lnTo>
                    <a:pt x="1705003" y="435309"/>
                  </a:lnTo>
                  <a:cubicBezTo>
                    <a:pt x="1729378" y="456423"/>
                    <a:pt x="1752634" y="478795"/>
                    <a:pt x="1774668" y="502325"/>
                  </a:cubicBezTo>
                  <a:lnTo>
                    <a:pt x="1782142" y="511190"/>
                  </a:lnTo>
                  <a:lnTo>
                    <a:pt x="1994063" y="442735"/>
                  </a:lnTo>
                  <a:lnTo>
                    <a:pt x="2119154" y="659399"/>
                  </a:lnTo>
                  <a:lnTo>
                    <a:pt x="1961265" y="802053"/>
                  </a:lnTo>
                  <a:lnTo>
                    <a:pt x="1974042" y="833752"/>
                  </a:lnTo>
                  <a:lnTo>
                    <a:pt x="1999140" y="933073"/>
                  </a:lnTo>
                  <a:lnTo>
                    <a:pt x="2204265" y="977042"/>
                  </a:lnTo>
                  <a:lnTo>
                    <a:pt x="2204265" y="1227224"/>
                  </a:lnTo>
                  <a:lnTo>
                    <a:pt x="2012137" y="1268406"/>
                  </a:lnTo>
                  <a:lnTo>
                    <a:pt x="2004638" y="1317545"/>
                  </a:lnTo>
                  <a:cubicBezTo>
                    <a:pt x="1999269" y="1343782"/>
                    <a:pt x="1992785" y="1369612"/>
                    <a:pt x="1985237" y="1394985"/>
                  </a:cubicBezTo>
                  <a:lnTo>
                    <a:pt x="1977636" y="1417004"/>
                  </a:lnTo>
                  <a:lnTo>
                    <a:pt x="2119154" y="1544868"/>
                  </a:lnTo>
                  <a:lnTo>
                    <a:pt x="1994063" y="1761531"/>
                  </a:lnTo>
                  <a:lnTo>
                    <a:pt x="1820151" y="1705353"/>
                  </a:lnTo>
                  <a:lnTo>
                    <a:pt x="1798711" y="1734758"/>
                  </a:lnTo>
                  <a:cubicBezTo>
                    <a:pt x="1777597" y="1759133"/>
                    <a:pt x="1755225" y="1782388"/>
                    <a:pt x="1731696" y="1804423"/>
                  </a:cubicBezTo>
                  <a:lnTo>
                    <a:pt x="1706998" y="1825242"/>
                  </a:lnTo>
                  <a:lnTo>
                    <a:pt x="1761531" y="1994062"/>
                  </a:lnTo>
                  <a:lnTo>
                    <a:pt x="1544868" y="2119153"/>
                  </a:lnTo>
                  <a:lnTo>
                    <a:pt x="1429863" y="1991868"/>
                  </a:lnTo>
                  <a:lnTo>
                    <a:pt x="1400268" y="2003797"/>
                  </a:lnTo>
                  <a:lnTo>
                    <a:pt x="1262745" y="2038549"/>
                  </a:lnTo>
                  <a:lnTo>
                    <a:pt x="1227224" y="2204265"/>
                  </a:lnTo>
                  <a:lnTo>
                    <a:pt x="977042" y="2204265"/>
                  </a:lnTo>
                  <a:lnTo>
                    <a:pt x="941447" y="2038203"/>
                  </a:lnTo>
                  <a:lnTo>
                    <a:pt x="916475" y="2034392"/>
                  </a:lnTo>
                  <a:lnTo>
                    <a:pt x="774169" y="1992127"/>
                  </a:lnTo>
                  <a:lnTo>
                    <a:pt x="659399" y="2119153"/>
                  </a:lnTo>
                  <a:lnTo>
                    <a:pt x="442735" y="1994062"/>
                  </a:lnTo>
                  <a:lnTo>
                    <a:pt x="496981" y="1826130"/>
                  </a:lnTo>
                  <a:lnTo>
                    <a:pt x="391274" y="1717869"/>
                  </a:lnTo>
                  <a:lnTo>
                    <a:pt x="382878" y="1705753"/>
                  </a:lnTo>
                  <a:lnTo>
                    <a:pt x="210204" y="1761531"/>
                  </a:lnTo>
                  <a:lnTo>
                    <a:pt x="85113" y="1544868"/>
                  </a:lnTo>
                  <a:lnTo>
                    <a:pt x="226733" y="1416912"/>
                  </a:lnTo>
                  <a:lnTo>
                    <a:pt x="212821" y="1373126"/>
                  </a:lnTo>
                  <a:lnTo>
                    <a:pt x="191748" y="1268325"/>
                  </a:lnTo>
                  <a:lnTo>
                    <a:pt x="0" y="1227224"/>
                  </a:lnTo>
                  <a:lnTo>
                    <a:pt x="0" y="977042"/>
                  </a:lnTo>
                  <a:lnTo>
                    <a:pt x="203220" y="933481"/>
                  </a:lnTo>
                  <a:lnTo>
                    <a:pt x="212821" y="890649"/>
                  </a:lnTo>
                  <a:lnTo>
                    <a:pt x="243470" y="802476"/>
                  </a:lnTo>
                  <a:lnTo>
                    <a:pt x="85113" y="659399"/>
                  </a:lnTo>
                  <a:lnTo>
                    <a:pt x="210204" y="442735"/>
                  </a:lnTo>
                  <a:lnTo>
                    <a:pt x="423776" y="511723"/>
                  </a:lnTo>
                  <a:lnTo>
                    <a:pt x="470557" y="461243"/>
                  </a:lnTo>
                  <a:lnTo>
                    <a:pt x="512656" y="426662"/>
                  </a:lnTo>
                  <a:lnTo>
                    <a:pt x="442735" y="210203"/>
                  </a:lnTo>
                  <a:lnTo>
                    <a:pt x="659399" y="85113"/>
                  </a:lnTo>
                  <a:lnTo>
                    <a:pt x="815299" y="257661"/>
                  </a:lnTo>
                  <a:lnTo>
                    <a:pt x="916475" y="229382"/>
                  </a:lnTo>
                  <a:lnTo>
                    <a:pt x="928259" y="227584"/>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sp>
          <p:nvSpPr>
            <p:cNvPr id="8" name="椭圆 65"/>
            <p:cNvSpPr/>
            <p:nvPr/>
          </p:nvSpPr>
          <p:spPr>
            <a:xfrm>
              <a:off x="5305425" y="2638425"/>
              <a:ext cx="1581150" cy="1581150"/>
            </a:xfrm>
            <a:prstGeom prst="ellipse">
              <a:avLst/>
            </a:prstGeom>
            <a:grpFill/>
            <a:ln>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sp>
          <p:nvSpPr>
            <p:cNvPr id="9" name="椭圆 66"/>
            <p:cNvSpPr/>
            <p:nvPr/>
          </p:nvSpPr>
          <p:spPr>
            <a:xfrm>
              <a:off x="5370108" y="2708871"/>
              <a:ext cx="1451783" cy="1451783"/>
            </a:xfrm>
            <a:prstGeom prst="ellipse">
              <a:avLst/>
            </a:prstGeom>
            <a:grpFill/>
            <a:ln w="19050">
              <a:gradFill flip="none" rotWithShape="1">
                <a:gsLst>
                  <a:gs pos="100000">
                    <a:schemeClr val="bg1">
                      <a:lumMod val="85000"/>
                    </a:schemeClr>
                  </a:gs>
                  <a:gs pos="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grpSp>
      <p:grpSp>
        <p:nvGrpSpPr>
          <p:cNvPr id="10" name="组合 71"/>
          <p:cNvGrpSpPr/>
          <p:nvPr/>
        </p:nvGrpSpPr>
        <p:grpSpPr>
          <a:xfrm>
            <a:off x="3764433" y="2422482"/>
            <a:ext cx="1222347" cy="1216839"/>
            <a:chOff x="4993868" y="2326868"/>
            <a:chExt cx="2204265" cy="2204265"/>
          </a:xfrm>
          <a:solidFill>
            <a:srgbClr val="232323"/>
          </a:solidFill>
          <a:effectLst>
            <a:outerShdw blurRad="292100" dist="114300" dir="2700000" algn="tl" rotWithShape="0">
              <a:prstClr val="black">
                <a:alpha val="25000"/>
              </a:prstClr>
            </a:outerShdw>
          </a:effectLst>
        </p:grpSpPr>
        <p:sp>
          <p:nvSpPr>
            <p:cNvPr id="11" name="任意多边形 72"/>
            <p:cNvSpPr/>
            <p:nvPr/>
          </p:nvSpPr>
          <p:spPr>
            <a:xfrm>
              <a:off x="4993868" y="2326868"/>
              <a:ext cx="2204265" cy="2204265"/>
            </a:xfrm>
            <a:custGeom>
              <a:avLst/>
              <a:gdLst>
                <a:gd name="connsiteX0" fmla="*/ 1102132 w 2204265"/>
                <a:gd name="connsiteY0" fmla="*/ 321083 h 2204265"/>
                <a:gd name="connsiteX1" fmla="*/ 311557 w 2204265"/>
                <a:gd name="connsiteY1" fmla="*/ 1111658 h 2204265"/>
                <a:gd name="connsiteX2" fmla="*/ 1102132 w 2204265"/>
                <a:gd name="connsiteY2" fmla="*/ 1902233 h 2204265"/>
                <a:gd name="connsiteX3" fmla="*/ 1892707 w 2204265"/>
                <a:gd name="connsiteY3" fmla="*/ 1111658 h 2204265"/>
                <a:gd name="connsiteX4" fmla="*/ 1102132 w 2204265"/>
                <a:gd name="connsiteY4" fmla="*/ 321083 h 2204265"/>
                <a:gd name="connsiteX5" fmla="*/ 977042 w 2204265"/>
                <a:gd name="connsiteY5" fmla="*/ 0 h 2204265"/>
                <a:gd name="connsiteX6" fmla="*/ 1227224 w 2204265"/>
                <a:gd name="connsiteY6" fmla="*/ 0 h 2204265"/>
                <a:gd name="connsiteX7" fmla="*/ 1276006 w 2204265"/>
                <a:gd name="connsiteY7" fmla="*/ 227584 h 2204265"/>
                <a:gd name="connsiteX8" fmla="*/ 1287791 w 2204265"/>
                <a:gd name="connsiteY8" fmla="*/ 229382 h 2204265"/>
                <a:gd name="connsiteX9" fmla="*/ 1387705 w 2204265"/>
                <a:gd name="connsiteY9" fmla="*/ 259057 h 2204265"/>
                <a:gd name="connsiteX10" fmla="*/ 1544868 w 2204265"/>
                <a:gd name="connsiteY10" fmla="*/ 85113 h 2204265"/>
                <a:gd name="connsiteX11" fmla="*/ 1761531 w 2204265"/>
                <a:gd name="connsiteY11" fmla="*/ 210203 h 2204265"/>
                <a:gd name="connsiteX12" fmla="*/ 1691902 w 2204265"/>
                <a:gd name="connsiteY12" fmla="*/ 425756 h 2204265"/>
                <a:gd name="connsiteX13" fmla="*/ 1705003 w 2204265"/>
                <a:gd name="connsiteY13" fmla="*/ 435309 h 2204265"/>
                <a:gd name="connsiteX14" fmla="*/ 1774668 w 2204265"/>
                <a:gd name="connsiteY14" fmla="*/ 502325 h 2204265"/>
                <a:gd name="connsiteX15" fmla="*/ 1782142 w 2204265"/>
                <a:gd name="connsiteY15" fmla="*/ 511190 h 2204265"/>
                <a:gd name="connsiteX16" fmla="*/ 1994063 w 2204265"/>
                <a:gd name="connsiteY16" fmla="*/ 442735 h 2204265"/>
                <a:gd name="connsiteX17" fmla="*/ 2119154 w 2204265"/>
                <a:gd name="connsiteY17" fmla="*/ 659399 h 2204265"/>
                <a:gd name="connsiteX18" fmla="*/ 1961265 w 2204265"/>
                <a:gd name="connsiteY18" fmla="*/ 802053 h 2204265"/>
                <a:gd name="connsiteX19" fmla="*/ 1974042 w 2204265"/>
                <a:gd name="connsiteY19" fmla="*/ 833752 h 2204265"/>
                <a:gd name="connsiteX20" fmla="*/ 1999140 w 2204265"/>
                <a:gd name="connsiteY20" fmla="*/ 933073 h 2204265"/>
                <a:gd name="connsiteX21" fmla="*/ 2204265 w 2204265"/>
                <a:gd name="connsiteY21" fmla="*/ 977042 h 2204265"/>
                <a:gd name="connsiteX22" fmla="*/ 2204265 w 2204265"/>
                <a:gd name="connsiteY22" fmla="*/ 1227224 h 2204265"/>
                <a:gd name="connsiteX23" fmla="*/ 2012137 w 2204265"/>
                <a:gd name="connsiteY23" fmla="*/ 1268406 h 2204265"/>
                <a:gd name="connsiteX24" fmla="*/ 2004638 w 2204265"/>
                <a:gd name="connsiteY24" fmla="*/ 1317545 h 2204265"/>
                <a:gd name="connsiteX25" fmla="*/ 1985237 w 2204265"/>
                <a:gd name="connsiteY25" fmla="*/ 1394985 h 2204265"/>
                <a:gd name="connsiteX26" fmla="*/ 1977636 w 2204265"/>
                <a:gd name="connsiteY26" fmla="*/ 1417004 h 2204265"/>
                <a:gd name="connsiteX27" fmla="*/ 2119154 w 2204265"/>
                <a:gd name="connsiteY27" fmla="*/ 1544868 h 2204265"/>
                <a:gd name="connsiteX28" fmla="*/ 1994063 w 2204265"/>
                <a:gd name="connsiteY28" fmla="*/ 1761531 h 2204265"/>
                <a:gd name="connsiteX29" fmla="*/ 1820151 w 2204265"/>
                <a:gd name="connsiteY29" fmla="*/ 1705353 h 2204265"/>
                <a:gd name="connsiteX30" fmla="*/ 1798711 w 2204265"/>
                <a:gd name="connsiteY30" fmla="*/ 1734758 h 2204265"/>
                <a:gd name="connsiteX31" fmla="*/ 1731696 w 2204265"/>
                <a:gd name="connsiteY31" fmla="*/ 1804423 h 2204265"/>
                <a:gd name="connsiteX32" fmla="*/ 1706998 w 2204265"/>
                <a:gd name="connsiteY32" fmla="*/ 1825242 h 2204265"/>
                <a:gd name="connsiteX33" fmla="*/ 1761531 w 2204265"/>
                <a:gd name="connsiteY33" fmla="*/ 1994062 h 2204265"/>
                <a:gd name="connsiteX34" fmla="*/ 1544868 w 2204265"/>
                <a:gd name="connsiteY34" fmla="*/ 2119153 h 2204265"/>
                <a:gd name="connsiteX35" fmla="*/ 1429863 w 2204265"/>
                <a:gd name="connsiteY35" fmla="*/ 1991868 h 2204265"/>
                <a:gd name="connsiteX36" fmla="*/ 1400268 w 2204265"/>
                <a:gd name="connsiteY36" fmla="*/ 2003797 h 2204265"/>
                <a:gd name="connsiteX37" fmla="*/ 1262745 w 2204265"/>
                <a:gd name="connsiteY37" fmla="*/ 2038549 h 2204265"/>
                <a:gd name="connsiteX38" fmla="*/ 1227224 w 2204265"/>
                <a:gd name="connsiteY38" fmla="*/ 2204265 h 2204265"/>
                <a:gd name="connsiteX39" fmla="*/ 977042 w 2204265"/>
                <a:gd name="connsiteY39" fmla="*/ 2204265 h 2204265"/>
                <a:gd name="connsiteX40" fmla="*/ 941447 w 2204265"/>
                <a:gd name="connsiteY40" fmla="*/ 2038203 h 2204265"/>
                <a:gd name="connsiteX41" fmla="*/ 916475 w 2204265"/>
                <a:gd name="connsiteY41" fmla="*/ 2034392 h 2204265"/>
                <a:gd name="connsiteX42" fmla="*/ 774169 w 2204265"/>
                <a:gd name="connsiteY42" fmla="*/ 1992127 h 2204265"/>
                <a:gd name="connsiteX43" fmla="*/ 659399 w 2204265"/>
                <a:gd name="connsiteY43" fmla="*/ 2119153 h 2204265"/>
                <a:gd name="connsiteX44" fmla="*/ 442735 w 2204265"/>
                <a:gd name="connsiteY44" fmla="*/ 1994062 h 2204265"/>
                <a:gd name="connsiteX45" fmla="*/ 496981 w 2204265"/>
                <a:gd name="connsiteY45" fmla="*/ 1826130 h 2204265"/>
                <a:gd name="connsiteX46" fmla="*/ 391274 w 2204265"/>
                <a:gd name="connsiteY46" fmla="*/ 1717869 h 2204265"/>
                <a:gd name="connsiteX47" fmla="*/ 382878 w 2204265"/>
                <a:gd name="connsiteY47" fmla="*/ 1705753 h 2204265"/>
                <a:gd name="connsiteX48" fmla="*/ 210204 w 2204265"/>
                <a:gd name="connsiteY48" fmla="*/ 1761531 h 2204265"/>
                <a:gd name="connsiteX49" fmla="*/ 85113 w 2204265"/>
                <a:gd name="connsiteY49" fmla="*/ 1544868 h 2204265"/>
                <a:gd name="connsiteX50" fmla="*/ 226733 w 2204265"/>
                <a:gd name="connsiteY50" fmla="*/ 1416912 h 2204265"/>
                <a:gd name="connsiteX51" fmla="*/ 212821 w 2204265"/>
                <a:gd name="connsiteY51" fmla="*/ 1373126 h 2204265"/>
                <a:gd name="connsiteX52" fmla="*/ 191748 w 2204265"/>
                <a:gd name="connsiteY52" fmla="*/ 1268325 h 2204265"/>
                <a:gd name="connsiteX53" fmla="*/ 0 w 2204265"/>
                <a:gd name="connsiteY53" fmla="*/ 1227224 h 2204265"/>
                <a:gd name="connsiteX54" fmla="*/ 0 w 2204265"/>
                <a:gd name="connsiteY54" fmla="*/ 977042 h 2204265"/>
                <a:gd name="connsiteX55" fmla="*/ 203220 w 2204265"/>
                <a:gd name="connsiteY55" fmla="*/ 933481 h 2204265"/>
                <a:gd name="connsiteX56" fmla="*/ 212821 w 2204265"/>
                <a:gd name="connsiteY56" fmla="*/ 890649 h 2204265"/>
                <a:gd name="connsiteX57" fmla="*/ 243470 w 2204265"/>
                <a:gd name="connsiteY57" fmla="*/ 802476 h 2204265"/>
                <a:gd name="connsiteX58" fmla="*/ 85113 w 2204265"/>
                <a:gd name="connsiteY58" fmla="*/ 659399 h 2204265"/>
                <a:gd name="connsiteX59" fmla="*/ 210204 w 2204265"/>
                <a:gd name="connsiteY59" fmla="*/ 442735 h 2204265"/>
                <a:gd name="connsiteX60" fmla="*/ 423776 w 2204265"/>
                <a:gd name="connsiteY60" fmla="*/ 511723 h 2204265"/>
                <a:gd name="connsiteX61" fmla="*/ 470557 w 2204265"/>
                <a:gd name="connsiteY61" fmla="*/ 461243 h 2204265"/>
                <a:gd name="connsiteX62" fmla="*/ 512656 w 2204265"/>
                <a:gd name="connsiteY62" fmla="*/ 426662 h 2204265"/>
                <a:gd name="connsiteX63" fmla="*/ 442735 w 2204265"/>
                <a:gd name="connsiteY63" fmla="*/ 210203 h 2204265"/>
                <a:gd name="connsiteX64" fmla="*/ 659399 w 2204265"/>
                <a:gd name="connsiteY64" fmla="*/ 85113 h 2204265"/>
                <a:gd name="connsiteX65" fmla="*/ 815299 w 2204265"/>
                <a:gd name="connsiteY65" fmla="*/ 257661 h 2204265"/>
                <a:gd name="connsiteX66" fmla="*/ 916475 w 2204265"/>
                <a:gd name="connsiteY66" fmla="*/ 229382 h 2204265"/>
                <a:gd name="connsiteX67" fmla="*/ 928259 w 2204265"/>
                <a:gd name="connsiteY67" fmla="*/ 227584 h 2204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204265" h="2204265">
                  <a:moveTo>
                    <a:pt x="1102132" y="321083"/>
                  </a:moveTo>
                  <a:cubicBezTo>
                    <a:pt x="665509" y="321083"/>
                    <a:pt x="311557" y="675035"/>
                    <a:pt x="311557" y="1111658"/>
                  </a:cubicBezTo>
                  <a:cubicBezTo>
                    <a:pt x="311557" y="1548281"/>
                    <a:pt x="665509" y="1902233"/>
                    <a:pt x="1102132" y="1902233"/>
                  </a:cubicBezTo>
                  <a:cubicBezTo>
                    <a:pt x="1538755" y="1902233"/>
                    <a:pt x="1892707" y="1548281"/>
                    <a:pt x="1892707" y="1111658"/>
                  </a:cubicBezTo>
                  <a:cubicBezTo>
                    <a:pt x="1892707" y="675035"/>
                    <a:pt x="1538755" y="321083"/>
                    <a:pt x="1102132" y="321083"/>
                  </a:cubicBezTo>
                  <a:close/>
                  <a:moveTo>
                    <a:pt x="977042" y="0"/>
                  </a:moveTo>
                  <a:lnTo>
                    <a:pt x="1227224" y="0"/>
                  </a:lnTo>
                  <a:lnTo>
                    <a:pt x="1276006" y="227584"/>
                  </a:lnTo>
                  <a:lnTo>
                    <a:pt x="1287791" y="229382"/>
                  </a:lnTo>
                  <a:lnTo>
                    <a:pt x="1387705" y="259057"/>
                  </a:lnTo>
                  <a:lnTo>
                    <a:pt x="1544868" y="85113"/>
                  </a:lnTo>
                  <a:lnTo>
                    <a:pt x="1761531" y="210203"/>
                  </a:lnTo>
                  <a:lnTo>
                    <a:pt x="1691902" y="425756"/>
                  </a:lnTo>
                  <a:lnTo>
                    <a:pt x="1705003" y="435309"/>
                  </a:lnTo>
                  <a:cubicBezTo>
                    <a:pt x="1729378" y="456423"/>
                    <a:pt x="1752634" y="478795"/>
                    <a:pt x="1774668" y="502325"/>
                  </a:cubicBezTo>
                  <a:lnTo>
                    <a:pt x="1782142" y="511190"/>
                  </a:lnTo>
                  <a:lnTo>
                    <a:pt x="1994063" y="442735"/>
                  </a:lnTo>
                  <a:lnTo>
                    <a:pt x="2119154" y="659399"/>
                  </a:lnTo>
                  <a:lnTo>
                    <a:pt x="1961265" y="802053"/>
                  </a:lnTo>
                  <a:lnTo>
                    <a:pt x="1974042" y="833752"/>
                  </a:lnTo>
                  <a:lnTo>
                    <a:pt x="1999140" y="933073"/>
                  </a:lnTo>
                  <a:lnTo>
                    <a:pt x="2204265" y="977042"/>
                  </a:lnTo>
                  <a:lnTo>
                    <a:pt x="2204265" y="1227224"/>
                  </a:lnTo>
                  <a:lnTo>
                    <a:pt x="2012137" y="1268406"/>
                  </a:lnTo>
                  <a:lnTo>
                    <a:pt x="2004638" y="1317545"/>
                  </a:lnTo>
                  <a:cubicBezTo>
                    <a:pt x="1999269" y="1343782"/>
                    <a:pt x="1992785" y="1369612"/>
                    <a:pt x="1985237" y="1394985"/>
                  </a:cubicBezTo>
                  <a:lnTo>
                    <a:pt x="1977636" y="1417004"/>
                  </a:lnTo>
                  <a:lnTo>
                    <a:pt x="2119154" y="1544868"/>
                  </a:lnTo>
                  <a:lnTo>
                    <a:pt x="1994063" y="1761531"/>
                  </a:lnTo>
                  <a:lnTo>
                    <a:pt x="1820151" y="1705353"/>
                  </a:lnTo>
                  <a:lnTo>
                    <a:pt x="1798711" y="1734758"/>
                  </a:lnTo>
                  <a:cubicBezTo>
                    <a:pt x="1777597" y="1759133"/>
                    <a:pt x="1755225" y="1782388"/>
                    <a:pt x="1731696" y="1804423"/>
                  </a:cubicBezTo>
                  <a:lnTo>
                    <a:pt x="1706998" y="1825242"/>
                  </a:lnTo>
                  <a:lnTo>
                    <a:pt x="1761531" y="1994062"/>
                  </a:lnTo>
                  <a:lnTo>
                    <a:pt x="1544868" y="2119153"/>
                  </a:lnTo>
                  <a:lnTo>
                    <a:pt x="1429863" y="1991868"/>
                  </a:lnTo>
                  <a:lnTo>
                    <a:pt x="1400268" y="2003797"/>
                  </a:lnTo>
                  <a:lnTo>
                    <a:pt x="1262745" y="2038549"/>
                  </a:lnTo>
                  <a:lnTo>
                    <a:pt x="1227224" y="2204265"/>
                  </a:lnTo>
                  <a:lnTo>
                    <a:pt x="977042" y="2204265"/>
                  </a:lnTo>
                  <a:lnTo>
                    <a:pt x="941447" y="2038203"/>
                  </a:lnTo>
                  <a:lnTo>
                    <a:pt x="916475" y="2034392"/>
                  </a:lnTo>
                  <a:lnTo>
                    <a:pt x="774169" y="1992127"/>
                  </a:lnTo>
                  <a:lnTo>
                    <a:pt x="659399" y="2119153"/>
                  </a:lnTo>
                  <a:lnTo>
                    <a:pt x="442735" y="1994062"/>
                  </a:lnTo>
                  <a:lnTo>
                    <a:pt x="496981" y="1826130"/>
                  </a:lnTo>
                  <a:lnTo>
                    <a:pt x="391274" y="1717869"/>
                  </a:lnTo>
                  <a:lnTo>
                    <a:pt x="382878" y="1705753"/>
                  </a:lnTo>
                  <a:lnTo>
                    <a:pt x="210204" y="1761531"/>
                  </a:lnTo>
                  <a:lnTo>
                    <a:pt x="85113" y="1544868"/>
                  </a:lnTo>
                  <a:lnTo>
                    <a:pt x="226733" y="1416912"/>
                  </a:lnTo>
                  <a:lnTo>
                    <a:pt x="212821" y="1373126"/>
                  </a:lnTo>
                  <a:lnTo>
                    <a:pt x="191748" y="1268325"/>
                  </a:lnTo>
                  <a:lnTo>
                    <a:pt x="0" y="1227224"/>
                  </a:lnTo>
                  <a:lnTo>
                    <a:pt x="0" y="977042"/>
                  </a:lnTo>
                  <a:lnTo>
                    <a:pt x="203220" y="933481"/>
                  </a:lnTo>
                  <a:lnTo>
                    <a:pt x="212821" y="890649"/>
                  </a:lnTo>
                  <a:lnTo>
                    <a:pt x="243470" y="802476"/>
                  </a:lnTo>
                  <a:lnTo>
                    <a:pt x="85113" y="659399"/>
                  </a:lnTo>
                  <a:lnTo>
                    <a:pt x="210204" y="442735"/>
                  </a:lnTo>
                  <a:lnTo>
                    <a:pt x="423776" y="511723"/>
                  </a:lnTo>
                  <a:lnTo>
                    <a:pt x="470557" y="461243"/>
                  </a:lnTo>
                  <a:lnTo>
                    <a:pt x="512656" y="426662"/>
                  </a:lnTo>
                  <a:lnTo>
                    <a:pt x="442735" y="210203"/>
                  </a:lnTo>
                  <a:lnTo>
                    <a:pt x="659399" y="85113"/>
                  </a:lnTo>
                  <a:lnTo>
                    <a:pt x="815299" y="257661"/>
                  </a:lnTo>
                  <a:lnTo>
                    <a:pt x="916475" y="229382"/>
                  </a:lnTo>
                  <a:lnTo>
                    <a:pt x="928259" y="227584"/>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sp>
          <p:nvSpPr>
            <p:cNvPr id="12" name="椭圆 73"/>
            <p:cNvSpPr/>
            <p:nvPr/>
          </p:nvSpPr>
          <p:spPr>
            <a:xfrm>
              <a:off x="5305425" y="2638425"/>
              <a:ext cx="1581150" cy="1581150"/>
            </a:xfrm>
            <a:prstGeom prst="ellipse">
              <a:avLst/>
            </a:prstGeom>
            <a:grpFill/>
            <a:ln>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sp>
          <p:nvSpPr>
            <p:cNvPr id="13" name="椭圆 74"/>
            <p:cNvSpPr/>
            <p:nvPr/>
          </p:nvSpPr>
          <p:spPr>
            <a:xfrm>
              <a:off x="5370108" y="2708871"/>
              <a:ext cx="1451783" cy="1451783"/>
            </a:xfrm>
            <a:prstGeom prst="ellipse">
              <a:avLst/>
            </a:prstGeom>
            <a:grpFill/>
            <a:ln w="19050">
              <a:gradFill flip="none" rotWithShape="1">
                <a:gsLst>
                  <a:gs pos="100000">
                    <a:schemeClr val="bg1">
                      <a:lumMod val="85000"/>
                    </a:schemeClr>
                  </a:gs>
                  <a:gs pos="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grpSp>
      <p:grpSp>
        <p:nvGrpSpPr>
          <p:cNvPr id="14" name="组合 75"/>
          <p:cNvGrpSpPr/>
          <p:nvPr/>
        </p:nvGrpSpPr>
        <p:grpSpPr>
          <a:xfrm>
            <a:off x="4698110" y="1728068"/>
            <a:ext cx="1222347" cy="1216839"/>
            <a:chOff x="4993868" y="2326868"/>
            <a:chExt cx="2204265" cy="2204265"/>
          </a:xfrm>
          <a:solidFill>
            <a:srgbClr val="232323"/>
          </a:solidFill>
          <a:effectLst>
            <a:outerShdw blurRad="292100" dist="114300" dir="2700000" algn="tl" rotWithShape="0">
              <a:prstClr val="black">
                <a:alpha val="25000"/>
              </a:prstClr>
            </a:outerShdw>
          </a:effectLst>
        </p:grpSpPr>
        <p:sp>
          <p:nvSpPr>
            <p:cNvPr id="15" name="任意多边形 76"/>
            <p:cNvSpPr/>
            <p:nvPr/>
          </p:nvSpPr>
          <p:spPr>
            <a:xfrm>
              <a:off x="4993868" y="2326868"/>
              <a:ext cx="2204265" cy="2204265"/>
            </a:xfrm>
            <a:custGeom>
              <a:avLst/>
              <a:gdLst>
                <a:gd name="connsiteX0" fmla="*/ 1102132 w 2204265"/>
                <a:gd name="connsiteY0" fmla="*/ 321083 h 2204265"/>
                <a:gd name="connsiteX1" fmla="*/ 311557 w 2204265"/>
                <a:gd name="connsiteY1" fmla="*/ 1111658 h 2204265"/>
                <a:gd name="connsiteX2" fmla="*/ 1102132 w 2204265"/>
                <a:gd name="connsiteY2" fmla="*/ 1902233 h 2204265"/>
                <a:gd name="connsiteX3" fmla="*/ 1892707 w 2204265"/>
                <a:gd name="connsiteY3" fmla="*/ 1111658 h 2204265"/>
                <a:gd name="connsiteX4" fmla="*/ 1102132 w 2204265"/>
                <a:gd name="connsiteY4" fmla="*/ 321083 h 2204265"/>
                <a:gd name="connsiteX5" fmla="*/ 977042 w 2204265"/>
                <a:gd name="connsiteY5" fmla="*/ 0 h 2204265"/>
                <a:gd name="connsiteX6" fmla="*/ 1227224 w 2204265"/>
                <a:gd name="connsiteY6" fmla="*/ 0 h 2204265"/>
                <a:gd name="connsiteX7" fmla="*/ 1276006 w 2204265"/>
                <a:gd name="connsiteY7" fmla="*/ 227584 h 2204265"/>
                <a:gd name="connsiteX8" fmla="*/ 1287791 w 2204265"/>
                <a:gd name="connsiteY8" fmla="*/ 229382 h 2204265"/>
                <a:gd name="connsiteX9" fmla="*/ 1387705 w 2204265"/>
                <a:gd name="connsiteY9" fmla="*/ 259057 h 2204265"/>
                <a:gd name="connsiteX10" fmla="*/ 1544868 w 2204265"/>
                <a:gd name="connsiteY10" fmla="*/ 85113 h 2204265"/>
                <a:gd name="connsiteX11" fmla="*/ 1761531 w 2204265"/>
                <a:gd name="connsiteY11" fmla="*/ 210203 h 2204265"/>
                <a:gd name="connsiteX12" fmla="*/ 1691902 w 2204265"/>
                <a:gd name="connsiteY12" fmla="*/ 425756 h 2204265"/>
                <a:gd name="connsiteX13" fmla="*/ 1705003 w 2204265"/>
                <a:gd name="connsiteY13" fmla="*/ 435309 h 2204265"/>
                <a:gd name="connsiteX14" fmla="*/ 1774668 w 2204265"/>
                <a:gd name="connsiteY14" fmla="*/ 502325 h 2204265"/>
                <a:gd name="connsiteX15" fmla="*/ 1782142 w 2204265"/>
                <a:gd name="connsiteY15" fmla="*/ 511190 h 2204265"/>
                <a:gd name="connsiteX16" fmla="*/ 1994063 w 2204265"/>
                <a:gd name="connsiteY16" fmla="*/ 442735 h 2204265"/>
                <a:gd name="connsiteX17" fmla="*/ 2119154 w 2204265"/>
                <a:gd name="connsiteY17" fmla="*/ 659399 h 2204265"/>
                <a:gd name="connsiteX18" fmla="*/ 1961265 w 2204265"/>
                <a:gd name="connsiteY18" fmla="*/ 802053 h 2204265"/>
                <a:gd name="connsiteX19" fmla="*/ 1974042 w 2204265"/>
                <a:gd name="connsiteY19" fmla="*/ 833752 h 2204265"/>
                <a:gd name="connsiteX20" fmla="*/ 1999140 w 2204265"/>
                <a:gd name="connsiteY20" fmla="*/ 933073 h 2204265"/>
                <a:gd name="connsiteX21" fmla="*/ 2204265 w 2204265"/>
                <a:gd name="connsiteY21" fmla="*/ 977042 h 2204265"/>
                <a:gd name="connsiteX22" fmla="*/ 2204265 w 2204265"/>
                <a:gd name="connsiteY22" fmla="*/ 1227224 h 2204265"/>
                <a:gd name="connsiteX23" fmla="*/ 2012137 w 2204265"/>
                <a:gd name="connsiteY23" fmla="*/ 1268406 h 2204265"/>
                <a:gd name="connsiteX24" fmla="*/ 2004638 w 2204265"/>
                <a:gd name="connsiteY24" fmla="*/ 1317545 h 2204265"/>
                <a:gd name="connsiteX25" fmla="*/ 1985237 w 2204265"/>
                <a:gd name="connsiteY25" fmla="*/ 1394985 h 2204265"/>
                <a:gd name="connsiteX26" fmla="*/ 1977636 w 2204265"/>
                <a:gd name="connsiteY26" fmla="*/ 1417004 h 2204265"/>
                <a:gd name="connsiteX27" fmla="*/ 2119154 w 2204265"/>
                <a:gd name="connsiteY27" fmla="*/ 1544868 h 2204265"/>
                <a:gd name="connsiteX28" fmla="*/ 1994063 w 2204265"/>
                <a:gd name="connsiteY28" fmla="*/ 1761531 h 2204265"/>
                <a:gd name="connsiteX29" fmla="*/ 1820151 w 2204265"/>
                <a:gd name="connsiteY29" fmla="*/ 1705353 h 2204265"/>
                <a:gd name="connsiteX30" fmla="*/ 1798711 w 2204265"/>
                <a:gd name="connsiteY30" fmla="*/ 1734758 h 2204265"/>
                <a:gd name="connsiteX31" fmla="*/ 1731696 w 2204265"/>
                <a:gd name="connsiteY31" fmla="*/ 1804423 h 2204265"/>
                <a:gd name="connsiteX32" fmla="*/ 1706998 w 2204265"/>
                <a:gd name="connsiteY32" fmla="*/ 1825242 h 2204265"/>
                <a:gd name="connsiteX33" fmla="*/ 1761531 w 2204265"/>
                <a:gd name="connsiteY33" fmla="*/ 1994062 h 2204265"/>
                <a:gd name="connsiteX34" fmla="*/ 1544868 w 2204265"/>
                <a:gd name="connsiteY34" fmla="*/ 2119153 h 2204265"/>
                <a:gd name="connsiteX35" fmla="*/ 1429863 w 2204265"/>
                <a:gd name="connsiteY35" fmla="*/ 1991868 h 2204265"/>
                <a:gd name="connsiteX36" fmla="*/ 1400268 w 2204265"/>
                <a:gd name="connsiteY36" fmla="*/ 2003797 h 2204265"/>
                <a:gd name="connsiteX37" fmla="*/ 1262745 w 2204265"/>
                <a:gd name="connsiteY37" fmla="*/ 2038549 h 2204265"/>
                <a:gd name="connsiteX38" fmla="*/ 1227224 w 2204265"/>
                <a:gd name="connsiteY38" fmla="*/ 2204265 h 2204265"/>
                <a:gd name="connsiteX39" fmla="*/ 977042 w 2204265"/>
                <a:gd name="connsiteY39" fmla="*/ 2204265 h 2204265"/>
                <a:gd name="connsiteX40" fmla="*/ 941447 w 2204265"/>
                <a:gd name="connsiteY40" fmla="*/ 2038203 h 2204265"/>
                <a:gd name="connsiteX41" fmla="*/ 916475 w 2204265"/>
                <a:gd name="connsiteY41" fmla="*/ 2034392 h 2204265"/>
                <a:gd name="connsiteX42" fmla="*/ 774169 w 2204265"/>
                <a:gd name="connsiteY42" fmla="*/ 1992127 h 2204265"/>
                <a:gd name="connsiteX43" fmla="*/ 659399 w 2204265"/>
                <a:gd name="connsiteY43" fmla="*/ 2119153 h 2204265"/>
                <a:gd name="connsiteX44" fmla="*/ 442735 w 2204265"/>
                <a:gd name="connsiteY44" fmla="*/ 1994062 h 2204265"/>
                <a:gd name="connsiteX45" fmla="*/ 496981 w 2204265"/>
                <a:gd name="connsiteY45" fmla="*/ 1826130 h 2204265"/>
                <a:gd name="connsiteX46" fmla="*/ 391274 w 2204265"/>
                <a:gd name="connsiteY46" fmla="*/ 1717869 h 2204265"/>
                <a:gd name="connsiteX47" fmla="*/ 382878 w 2204265"/>
                <a:gd name="connsiteY47" fmla="*/ 1705753 h 2204265"/>
                <a:gd name="connsiteX48" fmla="*/ 210204 w 2204265"/>
                <a:gd name="connsiteY48" fmla="*/ 1761531 h 2204265"/>
                <a:gd name="connsiteX49" fmla="*/ 85113 w 2204265"/>
                <a:gd name="connsiteY49" fmla="*/ 1544868 h 2204265"/>
                <a:gd name="connsiteX50" fmla="*/ 226733 w 2204265"/>
                <a:gd name="connsiteY50" fmla="*/ 1416912 h 2204265"/>
                <a:gd name="connsiteX51" fmla="*/ 212821 w 2204265"/>
                <a:gd name="connsiteY51" fmla="*/ 1373126 h 2204265"/>
                <a:gd name="connsiteX52" fmla="*/ 191748 w 2204265"/>
                <a:gd name="connsiteY52" fmla="*/ 1268325 h 2204265"/>
                <a:gd name="connsiteX53" fmla="*/ 0 w 2204265"/>
                <a:gd name="connsiteY53" fmla="*/ 1227224 h 2204265"/>
                <a:gd name="connsiteX54" fmla="*/ 0 w 2204265"/>
                <a:gd name="connsiteY54" fmla="*/ 977042 h 2204265"/>
                <a:gd name="connsiteX55" fmla="*/ 203220 w 2204265"/>
                <a:gd name="connsiteY55" fmla="*/ 933481 h 2204265"/>
                <a:gd name="connsiteX56" fmla="*/ 212821 w 2204265"/>
                <a:gd name="connsiteY56" fmla="*/ 890649 h 2204265"/>
                <a:gd name="connsiteX57" fmla="*/ 243470 w 2204265"/>
                <a:gd name="connsiteY57" fmla="*/ 802476 h 2204265"/>
                <a:gd name="connsiteX58" fmla="*/ 85113 w 2204265"/>
                <a:gd name="connsiteY58" fmla="*/ 659399 h 2204265"/>
                <a:gd name="connsiteX59" fmla="*/ 210204 w 2204265"/>
                <a:gd name="connsiteY59" fmla="*/ 442735 h 2204265"/>
                <a:gd name="connsiteX60" fmla="*/ 423776 w 2204265"/>
                <a:gd name="connsiteY60" fmla="*/ 511723 h 2204265"/>
                <a:gd name="connsiteX61" fmla="*/ 470557 w 2204265"/>
                <a:gd name="connsiteY61" fmla="*/ 461243 h 2204265"/>
                <a:gd name="connsiteX62" fmla="*/ 512656 w 2204265"/>
                <a:gd name="connsiteY62" fmla="*/ 426662 h 2204265"/>
                <a:gd name="connsiteX63" fmla="*/ 442735 w 2204265"/>
                <a:gd name="connsiteY63" fmla="*/ 210203 h 2204265"/>
                <a:gd name="connsiteX64" fmla="*/ 659399 w 2204265"/>
                <a:gd name="connsiteY64" fmla="*/ 85113 h 2204265"/>
                <a:gd name="connsiteX65" fmla="*/ 815299 w 2204265"/>
                <a:gd name="connsiteY65" fmla="*/ 257661 h 2204265"/>
                <a:gd name="connsiteX66" fmla="*/ 916475 w 2204265"/>
                <a:gd name="connsiteY66" fmla="*/ 229382 h 2204265"/>
                <a:gd name="connsiteX67" fmla="*/ 928259 w 2204265"/>
                <a:gd name="connsiteY67" fmla="*/ 227584 h 2204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204265" h="2204265">
                  <a:moveTo>
                    <a:pt x="1102132" y="321083"/>
                  </a:moveTo>
                  <a:cubicBezTo>
                    <a:pt x="665509" y="321083"/>
                    <a:pt x="311557" y="675035"/>
                    <a:pt x="311557" y="1111658"/>
                  </a:cubicBezTo>
                  <a:cubicBezTo>
                    <a:pt x="311557" y="1548281"/>
                    <a:pt x="665509" y="1902233"/>
                    <a:pt x="1102132" y="1902233"/>
                  </a:cubicBezTo>
                  <a:cubicBezTo>
                    <a:pt x="1538755" y="1902233"/>
                    <a:pt x="1892707" y="1548281"/>
                    <a:pt x="1892707" y="1111658"/>
                  </a:cubicBezTo>
                  <a:cubicBezTo>
                    <a:pt x="1892707" y="675035"/>
                    <a:pt x="1538755" y="321083"/>
                    <a:pt x="1102132" y="321083"/>
                  </a:cubicBezTo>
                  <a:close/>
                  <a:moveTo>
                    <a:pt x="977042" y="0"/>
                  </a:moveTo>
                  <a:lnTo>
                    <a:pt x="1227224" y="0"/>
                  </a:lnTo>
                  <a:lnTo>
                    <a:pt x="1276006" y="227584"/>
                  </a:lnTo>
                  <a:lnTo>
                    <a:pt x="1287791" y="229382"/>
                  </a:lnTo>
                  <a:lnTo>
                    <a:pt x="1387705" y="259057"/>
                  </a:lnTo>
                  <a:lnTo>
                    <a:pt x="1544868" y="85113"/>
                  </a:lnTo>
                  <a:lnTo>
                    <a:pt x="1761531" y="210203"/>
                  </a:lnTo>
                  <a:lnTo>
                    <a:pt x="1691902" y="425756"/>
                  </a:lnTo>
                  <a:lnTo>
                    <a:pt x="1705003" y="435309"/>
                  </a:lnTo>
                  <a:cubicBezTo>
                    <a:pt x="1729378" y="456423"/>
                    <a:pt x="1752634" y="478795"/>
                    <a:pt x="1774668" y="502325"/>
                  </a:cubicBezTo>
                  <a:lnTo>
                    <a:pt x="1782142" y="511190"/>
                  </a:lnTo>
                  <a:lnTo>
                    <a:pt x="1994063" y="442735"/>
                  </a:lnTo>
                  <a:lnTo>
                    <a:pt x="2119154" y="659399"/>
                  </a:lnTo>
                  <a:lnTo>
                    <a:pt x="1961265" y="802053"/>
                  </a:lnTo>
                  <a:lnTo>
                    <a:pt x="1974042" y="833752"/>
                  </a:lnTo>
                  <a:lnTo>
                    <a:pt x="1999140" y="933073"/>
                  </a:lnTo>
                  <a:lnTo>
                    <a:pt x="2204265" y="977042"/>
                  </a:lnTo>
                  <a:lnTo>
                    <a:pt x="2204265" y="1227224"/>
                  </a:lnTo>
                  <a:lnTo>
                    <a:pt x="2012137" y="1268406"/>
                  </a:lnTo>
                  <a:lnTo>
                    <a:pt x="2004638" y="1317545"/>
                  </a:lnTo>
                  <a:cubicBezTo>
                    <a:pt x="1999269" y="1343782"/>
                    <a:pt x="1992785" y="1369612"/>
                    <a:pt x="1985237" y="1394985"/>
                  </a:cubicBezTo>
                  <a:lnTo>
                    <a:pt x="1977636" y="1417004"/>
                  </a:lnTo>
                  <a:lnTo>
                    <a:pt x="2119154" y="1544868"/>
                  </a:lnTo>
                  <a:lnTo>
                    <a:pt x="1994063" y="1761531"/>
                  </a:lnTo>
                  <a:lnTo>
                    <a:pt x="1820151" y="1705353"/>
                  </a:lnTo>
                  <a:lnTo>
                    <a:pt x="1798711" y="1734758"/>
                  </a:lnTo>
                  <a:cubicBezTo>
                    <a:pt x="1777597" y="1759133"/>
                    <a:pt x="1755225" y="1782388"/>
                    <a:pt x="1731696" y="1804423"/>
                  </a:cubicBezTo>
                  <a:lnTo>
                    <a:pt x="1706998" y="1825242"/>
                  </a:lnTo>
                  <a:lnTo>
                    <a:pt x="1761531" y="1994062"/>
                  </a:lnTo>
                  <a:lnTo>
                    <a:pt x="1544868" y="2119153"/>
                  </a:lnTo>
                  <a:lnTo>
                    <a:pt x="1429863" y="1991868"/>
                  </a:lnTo>
                  <a:lnTo>
                    <a:pt x="1400268" y="2003797"/>
                  </a:lnTo>
                  <a:lnTo>
                    <a:pt x="1262745" y="2038549"/>
                  </a:lnTo>
                  <a:lnTo>
                    <a:pt x="1227224" y="2204265"/>
                  </a:lnTo>
                  <a:lnTo>
                    <a:pt x="977042" y="2204265"/>
                  </a:lnTo>
                  <a:lnTo>
                    <a:pt x="941447" y="2038203"/>
                  </a:lnTo>
                  <a:lnTo>
                    <a:pt x="916475" y="2034392"/>
                  </a:lnTo>
                  <a:lnTo>
                    <a:pt x="774169" y="1992127"/>
                  </a:lnTo>
                  <a:lnTo>
                    <a:pt x="659399" y="2119153"/>
                  </a:lnTo>
                  <a:lnTo>
                    <a:pt x="442735" y="1994062"/>
                  </a:lnTo>
                  <a:lnTo>
                    <a:pt x="496981" y="1826130"/>
                  </a:lnTo>
                  <a:lnTo>
                    <a:pt x="391274" y="1717869"/>
                  </a:lnTo>
                  <a:lnTo>
                    <a:pt x="382878" y="1705753"/>
                  </a:lnTo>
                  <a:lnTo>
                    <a:pt x="210204" y="1761531"/>
                  </a:lnTo>
                  <a:lnTo>
                    <a:pt x="85113" y="1544868"/>
                  </a:lnTo>
                  <a:lnTo>
                    <a:pt x="226733" y="1416912"/>
                  </a:lnTo>
                  <a:lnTo>
                    <a:pt x="212821" y="1373126"/>
                  </a:lnTo>
                  <a:lnTo>
                    <a:pt x="191748" y="1268325"/>
                  </a:lnTo>
                  <a:lnTo>
                    <a:pt x="0" y="1227224"/>
                  </a:lnTo>
                  <a:lnTo>
                    <a:pt x="0" y="977042"/>
                  </a:lnTo>
                  <a:lnTo>
                    <a:pt x="203220" y="933481"/>
                  </a:lnTo>
                  <a:lnTo>
                    <a:pt x="212821" y="890649"/>
                  </a:lnTo>
                  <a:lnTo>
                    <a:pt x="243470" y="802476"/>
                  </a:lnTo>
                  <a:lnTo>
                    <a:pt x="85113" y="659399"/>
                  </a:lnTo>
                  <a:lnTo>
                    <a:pt x="210204" y="442735"/>
                  </a:lnTo>
                  <a:lnTo>
                    <a:pt x="423776" y="511723"/>
                  </a:lnTo>
                  <a:lnTo>
                    <a:pt x="470557" y="461243"/>
                  </a:lnTo>
                  <a:lnTo>
                    <a:pt x="512656" y="426662"/>
                  </a:lnTo>
                  <a:lnTo>
                    <a:pt x="442735" y="210203"/>
                  </a:lnTo>
                  <a:lnTo>
                    <a:pt x="659399" y="85113"/>
                  </a:lnTo>
                  <a:lnTo>
                    <a:pt x="815299" y="257661"/>
                  </a:lnTo>
                  <a:lnTo>
                    <a:pt x="916475" y="229382"/>
                  </a:lnTo>
                  <a:lnTo>
                    <a:pt x="928259" y="227584"/>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sp>
          <p:nvSpPr>
            <p:cNvPr id="16" name="椭圆 77"/>
            <p:cNvSpPr/>
            <p:nvPr/>
          </p:nvSpPr>
          <p:spPr>
            <a:xfrm>
              <a:off x="5305425" y="2638425"/>
              <a:ext cx="1581150" cy="1581150"/>
            </a:xfrm>
            <a:prstGeom prst="ellipse">
              <a:avLst/>
            </a:prstGeom>
            <a:grpFill/>
            <a:ln>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sp>
          <p:nvSpPr>
            <p:cNvPr id="17" name="椭圆 78"/>
            <p:cNvSpPr/>
            <p:nvPr/>
          </p:nvSpPr>
          <p:spPr>
            <a:xfrm>
              <a:off x="5370108" y="2708871"/>
              <a:ext cx="1451783" cy="1451783"/>
            </a:xfrm>
            <a:prstGeom prst="ellipse">
              <a:avLst/>
            </a:prstGeom>
            <a:grpFill/>
            <a:ln w="19050">
              <a:gradFill flip="none" rotWithShape="1">
                <a:gsLst>
                  <a:gs pos="100000">
                    <a:schemeClr val="bg1">
                      <a:lumMod val="85000"/>
                    </a:schemeClr>
                  </a:gs>
                  <a:gs pos="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grpSp>
      <p:grpSp>
        <p:nvGrpSpPr>
          <p:cNvPr id="18" name="组合 80"/>
          <p:cNvGrpSpPr/>
          <p:nvPr/>
        </p:nvGrpSpPr>
        <p:grpSpPr>
          <a:xfrm>
            <a:off x="5559447" y="1340025"/>
            <a:ext cx="2549282" cy="545553"/>
            <a:chOff x="5947699" y="908862"/>
            <a:chExt cx="3453896" cy="742489"/>
          </a:xfrm>
        </p:grpSpPr>
        <p:grpSp>
          <p:nvGrpSpPr>
            <p:cNvPr id="19" name="组合 81"/>
            <p:cNvGrpSpPr/>
            <p:nvPr/>
          </p:nvGrpSpPr>
          <p:grpSpPr>
            <a:xfrm flipV="1">
              <a:off x="5947699" y="1317986"/>
              <a:ext cx="2684915" cy="333365"/>
              <a:chOff x="5272248" y="4626108"/>
              <a:chExt cx="2684915" cy="333365"/>
            </a:xfrm>
          </p:grpSpPr>
          <p:sp>
            <p:nvSpPr>
              <p:cNvPr id="22" name="椭圆 84"/>
              <p:cNvSpPr/>
              <p:nvPr/>
            </p:nvSpPr>
            <p:spPr>
              <a:xfrm>
                <a:off x="5272248" y="4626108"/>
                <a:ext cx="81021" cy="81021"/>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1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任意多边形 85"/>
              <p:cNvSpPr/>
              <p:nvPr/>
            </p:nvSpPr>
            <p:spPr>
              <a:xfrm>
                <a:off x="5335428" y="4686869"/>
                <a:ext cx="2621735" cy="272604"/>
              </a:xfrm>
              <a:custGeom>
                <a:avLst/>
                <a:gdLst>
                  <a:gd name="connsiteX0" fmla="*/ 0 w 2815771"/>
                  <a:gd name="connsiteY0" fmla="*/ 0 h 638628"/>
                  <a:gd name="connsiteX1" fmla="*/ 725714 w 2815771"/>
                  <a:gd name="connsiteY1" fmla="*/ 638628 h 638628"/>
                  <a:gd name="connsiteX2" fmla="*/ 2815771 w 2815771"/>
                  <a:gd name="connsiteY2" fmla="*/ 638628 h 638628"/>
                  <a:gd name="connsiteX0" fmla="*/ 0 w 2815771"/>
                  <a:gd name="connsiteY0" fmla="*/ 0 h 649982"/>
                  <a:gd name="connsiteX1" fmla="*/ 254183 w 2815771"/>
                  <a:gd name="connsiteY1" fmla="*/ 649982 h 649982"/>
                  <a:gd name="connsiteX2" fmla="*/ 2815771 w 2815771"/>
                  <a:gd name="connsiteY2" fmla="*/ 638628 h 649982"/>
                </a:gdLst>
                <a:ahLst/>
                <a:cxnLst>
                  <a:cxn ang="0">
                    <a:pos x="connsiteX0" y="connsiteY0"/>
                  </a:cxn>
                  <a:cxn ang="0">
                    <a:pos x="connsiteX1" y="connsiteY1"/>
                  </a:cxn>
                  <a:cxn ang="0">
                    <a:pos x="connsiteX2" y="connsiteY2"/>
                  </a:cxn>
                </a:cxnLst>
                <a:rect l="l" t="t" r="r" b="b"/>
                <a:pathLst>
                  <a:path w="2815771" h="649982">
                    <a:moveTo>
                      <a:pt x="0" y="0"/>
                    </a:moveTo>
                    <a:lnTo>
                      <a:pt x="254183" y="649982"/>
                    </a:lnTo>
                    <a:lnTo>
                      <a:pt x="2815771" y="638628"/>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1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0" name="文本框 82"/>
            <p:cNvSpPr txBox="1"/>
            <p:nvPr/>
          </p:nvSpPr>
          <p:spPr>
            <a:xfrm>
              <a:off x="6852147" y="908862"/>
              <a:ext cx="2549448" cy="502655"/>
            </a:xfrm>
            <a:prstGeom prst="rect">
              <a:avLst/>
            </a:prstGeom>
            <a:noFill/>
          </p:spPr>
          <p:txBody>
            <a:bodyPr wrap="square" rtlCol="0">
              <a:spAutoFit/>
            </a:bodyPr>
            <a:lstStyle/>
            <a:p>
              <a:pPr>
                <a:defRPr/>
              </a:pPr>
              <a:r>
                <a:rPr lang="en-US" altLang="zh-CN" dirty="0">
                  <a:solidFill>
                    <a:schemeClr val="tx1">
                      <a:lumMod val="50000"/>
                      <a:lumOff val="50000"/>
                    </a:schemeClr>
                  </a:solidFill>
                  <a:latin typeface="微软雅黑" pitchFamily="34" charset="-122"/>
                  <a:ea typeface="微软雅黑" pitchFamily="34" charset="-122"/>
                </a:rPr>
                <a:t>1977-1978</a:t>
              </a:r>
              <a:r>
                <a:rPr lang="zh-CN" altLang="en-US" dirty="0">
                  <a:solidFill>
                    <a:schemeClr val="tx1">
                      <a:lumMod val="50000"/>
                      <a:lumOff val="50000"/>
                    </a:schemeClr>
                  </a:solidFill>
                  <a:latin typeface="微软雅黑" pitchFamily="34" charset="-122"/>
                  <a:ea typeface="微软雅黑" pitchFamily="34" charset="-122"/>
                </a:rPr>
                <a:t>年</a:t>
              </a:r>
              <a:endParaRPr lang="en-US" altLang="zh-CN" dirty="0">
                <a:solidFill>
                  <a:schemeClr val="tx1">
                    <a:lumMod val="50000"/>
                    <a:lumOff val="50000"/>
                  </a:schemeClr>
                </a:solidFill>
                <a:latin typeface="微软雅黑" pitchFamily="34" charset="-122"/>
                <a:ea typeface="微软雅黑" pitchFamily="34" charset="-122"/>
              </a:endParaRPr>
            </a:p>
          </p:txBody>
        </p:sp>
      </p:grpSp>
      <p:grpSp>
        <p:nvGrpSpPr>
          <p:cNvPr id="24" name="组合 86"/>
          <p:cNvGrpSpPr/>
          <p:nvPr/>
        </p:nvGrpSpPr>
        <p:grpSpPr>
          <a:xfrm flipV="1">
            <a:off x="4635323" y="3462602"/>
            <a:ext cx="2351449" cy="369332"/>
            <a:chOff x="5947699" y="1179697"/>
            <a:chExt cx="3185861" cy="502654"/>
          </a:xfrm>
        </p:grpSpPr>
        <p:grpSp>
          <p:nvGrpSpPr>
            <p:cNvPr id="25" name="组合 87"/>
            <p:cNvGrpSpPr/>
            <p:nvPr/>
          </p:nvGrpSpPr>
          <p:grpSpPr>
            <a:xfrm flipV="1">
              <a:off x="5947699" y="1317986"/>
              <a:ext cx="2684915" cy="333365"/>
              <a:chOff x="5272248" y="4626108"/>
              <a:chExt cx="2684915" cy="333365"/>
            </a:xfrm>
          </p:grpSpPr>
          <p:sp>
            <p:nvSpPr>
              <p:cNvPr id="28" name="椭圆 90"/>
              <p:cNvSpPr/>
              <p:nvPr/>
            </p:nvSpPr>
            <p:spPr>
              <a:xfrm>
                <a:off x="5272248" y="4626108"/>
                <a:ext cx="81021" cy="81021"/>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1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任意多边形 91"/>
              <p:cNvSpPr/>
              <p:nvPr/>
            </p:nvSpPr>
            <p:spPr>
              <a:xfrm>
                <a:off x="5335428" y="4686869"/>
                <a:ext cx="2621735" cy="272604"/>
              </a:xfrm>
              <a:custGeom>
                <a:avLst/>
                <a:gdLst>
                  <a:gd name="connsiteX0" fmla="*/ 0 w 2815771"/>
                  <a:gd name="connsiteY0" fmla="*/ 0 h 638628"/>
                  <a:gd name="connsiteX1" fmla="*/ 725714 w 2815771"/>
                  <a:gd name="connsiteY1" fmla="*/ 638628 h 638628"/>
                  <a:gd name="connsiteX2" fmla="*/ 2815771 w 2815771"/>
                  <a:gd name="connsiteY2" fmla="*/ 638628 h 638628"/>
                  <a:gd name="connsiteX0" fmla="*/ 0 w 2815771"/>
                  <a:gd name="connsiteY0" fmla="*/ 0 h 649982"/>
                  <a:gd name="connsiteX1" fmla="*/ 254183 w 2815771"/>
                  <a:gd name="connsiteY1" fmla="*/ 649982 h 649982"/>
                  <a:gd name="connsiteX2" fmla="*/ 2815771 w 2815771"/>
                  <a:gd name="connsiteY2" fmla="*/ 638628 h 649982"/>
                </a:gdLst>
                <a:ahLst/>
                <a:cxnLst>
                  <a:cxn ang="0">
                    <a:pos x="connsiteX0" y="connsiteY0"/>
                  </a:cxn>
                  <a:cxn ang="0">
                    <a:pos x="connsiteX1" y="connsiteY1"/>
                  </a:cxn>
                  <a:cxn ang="0">
                    <a:pos x="connsiteX2" y="connsiteY2"/>
                  </a:cxn>
                </a:cxnLst>
                <a:rect l="l" t="t" r="r" b="b"/>
                <a:pathLst>
                  <a:path w="2815771" h="649982">
                    <a:moveTo>
                      <a:pt x="0" y="0"/>
                    </a:moveTo>
                    <a:lnTo>
                      <a:pt x="254183" y="649982"/>
                    </a:lnTo>
                    <a:lnTo>
                      <a:pt x="2815771" y="638628"/>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1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6" name="文本框 88"/>
            <p:cNvSpPr txBox="1"/>
            <p:nvPr/>
          </p:nvSpPr>
          <p:spPr>
            <a:xfrm flipV="1">
              <a:off x="6852147" y="1179697"/>
              <a:ext cx="2281413" cy="502654"/>
            </a:xfrm>
            <a:prstGeom prst="rect">
              <a:avLst/>
            </a:prstGeom>
            <a:noFill/>
          </p:spPr>
          <p:txBody>
            <a:bodyPr wrap="square" rtlCol="0">
              <a:spAutoFit/>
            </a:bodyPr>
            <a:lstStyle/>
            <a:p>
              <a:pPr>
                <a:defRPr/>
              </a:pPr>
              <a:r>
                <a:rPr lang="en-US" altLang="zh-CN" dirty="0">
                  <a:solidFill>
                    <a:schemeClr val="tx1">
                      <a:lumMod val="50000"/>
                      <a:lumOff val="50000"/>
                    </a:schemeClr>
                  </a:solidFill>
                  <a:latin typeface="微软雅黑" pitchFamily="34" charset="-122"/>
                  <a:ea typeface="微软雅黑" pitchFamily="34" charset="-122"/>
                </a:rPr>
                <a:t>1966-1976</a:t>
              </a:r>
              <a:r>
                <a:rPr lang="zh-CN" altLang="en-US" dirty="0">
                  <a:solidFill>
                    <a:schemeClr val="tx1">
                      <a:lumMod val="50000"/>
                      <a:lumOff val="50000"/>
                    </a:schemeClr>
                  </a:solidFill>
                  <a:latin typeface="微软雅黑" pitchFamily="34" charset="-122"/>
                  <a:ea typeface="微软雅黑" pitchFamily="34" charset="-122"/>
                </a:rPr>
                <a:t>年</a:t>
              </a:r>
              <a:endParaRPr lang="en-US" altLang="zh-CN" dirty="0">
                <a:solidFill>
                  <a:schemeClr val="tx1">
                    <a:lumMod val="50000"/>
                    <a:lumOff val="50000"/>
                  </a:schemeClr>
                </a:solidFill>
                <a:latin typeface="微软雅黑" pitchFamily="34" charset="-122"/>
                <a:ea typeface="微软雅黑" pitchFamily="34" charset="-122"/>
              </a:endParaRPr>
            </a:p>
          </p:txBody>
        </p:sp>
      </p:grpSp>
      <p:grpSp>
        <p:nvGrpSpPr>
          <p:cNvPr id="30" name="组合 92"/>
          <p:cNvGrpSpPr/>
          <p:nvPr/>
        </p:nvGrpSpPr>
        <p:grpSpPr>
          <a:xfrm flipH="1">
            <a:off x="723678" y="1341351"/>
            <a:ext cx="2439553" cy="545553"/>
            <a:chOff x="5947699" y="908862"/>
            <a:chExt cx="3305228" cy="742489"/>
          </a:xfrm>
        </p:grpSpPr>
        <p:grpSp>
          <p:nvGrpSpPr>
            <p:cNvPr id="31" name="组合 93"/>
            <p:cNvGrpSpPr/>
            <p:nvPr/>
          </p:nvGrpSpPr>
          <p:grpSpPr>
            <a:xfrm flipV="1">
              <a:off x="5947699" y="1317986"/>
              <a:ext cx="2684915" cy="333365"/>
              <a:chOff x="5272248" y="4626108"/>
              <a:chExt cx="2684915" cy="333365"/>
            </a:xfrm>
          </p:grpSpPr>
          <p:sp>
            <p:nvSpPr>
              <p:cNvPr id="34" name="椭圆 96"/>
              <p:cNvSpPr/>
              <p:nvPr/>
            </p:nvSpPr>
            <p:spPr>
              <a:xfrm>
                <a:off x="5272248" y="4626108"/>
                <a:ext cx="81021" cy="81021"/>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1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任意多边形 97"/>
              <p:cNvSpPr/>
              <p:nvPr/>
            </p:nvSpPr>
            <p:spPr>
              <a:xfrm>
                <a:off x="5335428" y="4686869"/>
                <a:ext cx="2621735" cy="272604"/>
              </a:xfrm>
              <a:custGeom>
                <a:avLst/>
                <a:gdLst>
                  <a:gd name="connsiteX0" fmla="*/ 0 w 2815771"/>
                  <a:gd name="connsiteY0" fmla="*/ 0 h 638628"/>
                  <a:gd name="connsiteX1" fmla="*/ 725714 w 2815771"/>
                  <a:gd name="connsiteY1" fmla="*/ 638628 h 638628"/>
                  <a:gd name="connsiteX2" fmla="*/ 2815771 w 2815771"/>
                  <a:gd name="connsiteY2" fmla="*/ 638628 h 638628"/>
                  <a:gd name="connsiteX0" fmla="*/ 0 w 2815771"/>
                  <a:gd name="connsiteY0" fmla="*/ 0 h 649982"/>
                  <a:gd name="connsiteX1" fmla="*/ 254183 w 2815771"/>
                  <a:gd name="connsiteY1" fmla="*/ 649982 h 649982"/>
                  <a:gd name="connsiteX2" fmla="*/ 2815771 w 2815771"/>
                  <a:gd name="connsiteY2" fmla="*/ 638628 h 649982"/>
                </a:gdLst>
                <a:ahLst/>
                <a:cxnLst>
                  <a:cxn ang="0">
                    <a:pos x="connsiteX0" y="connsiteY0"/>
                  </a:cxn>
                  <a:cxn ang="0">
                    <a:pos x="connsiteX1" y="connsiteY1"/>
                  </a:cxn>
                  <a:cxn ang="0">
                    <a:pos x="connsiteX2" y="connsiteY2"/>
                  </a:cxn>
                </a:cxnLst>
                <a:rect l="l" t="t" r="r" b="b"/>
                <a:pathLst>
                  <a:path w="2815771" h="649982">
                    <a:moveTo>
                      <a:pt x="0" y="0"/>
                    </a:moveTo>
                    <a:lnTo>
                      <a:pt x="254183" y="649982"/>
                    </a:lnTo>
                    <a:lnTo>
                      <a:pt x="2815771" y="638628"/>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1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2" name="文本框 94"/>
            <p:cNvSpPr txBox="1"/>
            <p:nvPr/>
          </p:nvSpPr>
          <p:spPr>
            <a:xfrm>
              <a:off x="6852145" y="908862"/>
              <a:ext cx="2400782" cy="502655"/>
            </a:xfrm>
            <a:prstGeom prst="rect">
              <a:avLst/>
            </a:prstGeom>
            <a:noFill/>
          </p:spPr>
          <p:txBody>
            <a:bodyPr wrap="square" rtlCol="0">
              <a:spAutoFit/>
            </a:bodyPr>
            <a:lstStyle/>
            <a:p>
              <a:pPr algn="r">
                <a:defRPr/>
              </a:pPr>
              <a:r>
                <a:rPr lang="en-US" altLang="zh-CN" dirty="0">
                  <a:solidFill>
                    <a:schemeClr val="tx1">
                      <a:lumMod val="50000"/>
                      <a:lumOff val="50000"/>
                    </a:schemeClr>
                  </a:solidFill>
                  <a:latin typeface="微软雅黑" pitchFamily="34" charset="-122"/>
                  <a:ea typeface="微软雅黑" pitchFamily="34" charset="-122"/>
                </a:rPr>
                <a:t>1958-1965</a:t>
              </a:r>
              <a:r>
                <a:rPr lang="zh-CN" altLang="en-US" dirty="0">
                  <a:solidFill>
                    <a:schemeClr val="tx1">
                      <a:lumMod val="50000"/>
                      <a:lumOff val="50000"/>
                    </a:schemeClr>
                  </a:solidFill>
                  <a:latin typeface="微软雅黑" pitchFamily="34" charset="-122"/>
                  <a:ea typeface="微软雅黑" pitchFamily="34" charset="-122"/>
                </a:rPr>
                <a:t>年</a:t>
              </a:r>
              <a:endParaRPr lang="en-US" altLang="zh-CN" dirty="0">
                <a:solidFill>
                  <a:schemeClr val="tx1">
                    <a:lumMod val="50000"/>
                    <a:lumOff val="50000"/>
                  </a:schemeClr>
                </a:solidFill>
                <a:latin typeface="微软雅黑" pitchFamily="34" charset="-122"/>
                <a:ea typeface="微软雅黑" pitchFamily="34" charset="-122"/>
              </a:endParaRPr>
            </a:p>
          </p:txBody>
        </p:sp>
      </p:grpSp>
      <p:grpSp>
        <p:nvGrpSpPr>
          <p:cNvPr id="36" name="组合 104"/>
          <p:cNvGrpSpPr/>
          <p:nvPr/>
        </p:nvGrpSpPr>
        <p:grpSpPr>
          <a:xfrm flipH="1" flipV="1">
            <a:off x="-134376" y="3450936"/>
            <a:ext cx="2402139" cy="369332"/>
            <a:chOff x="5947699" y="1179698"/>
            <a:chExt cx="3254541" cy="502654"/>
          </a:xfrm>
        </p:grpSpPr>
        <p:grpSp>
          <p:nvGrpSpPr>
            <p:cNvPr id="37" name="组合 105"/>
            <p:cNvGrpSpPr/>
            <p:nvPr/>
          </p:nvGrpSpPr>
          <p:grpSpPr>
            <a:xfrm flipV="1">
              <a:off x="5947699" y="1317986"/>
              <a:ext cx="2684915" cy="333365"/>
              <a:chOff x="5272248" y="4626108"/>
              <a:chExt cx="2684915" cy="333365"/>
            </a:xfrm>
          </p:grpSpPr>
          <p:sp>
            <p:nvSpPr>
              <p:cNvPr id="40" name="椭圆 108"/>
              <p:cNvSpPr/>
              <p:nvPr/>
            </p:nvSpPr>
            <p:spPr>
              <a:xfrm>
                <a:off x="5272248" y="4626108"/>
                <a:ext cx="81021" cy="81021"/>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1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任意多边形 109"/>
              <p:cNvSpPr/>
              <p:nvPr/>
            </p:nvSpPr>
            <p:spPr>
              <a:xfrm>
                <a:off x="5335428" y="4686869"/>
                <a:ext cx="2621735" cy="272604"/>
              </a:xfrm>
              <a:custGeom>
                <a:avLst/>
                <a:gdLst>
                  <a:gd name="connsiteX0" fmla="*/ 0 w 2815771"/>
                  <a:gd name="connsiteY0" fmla="*/ 0 h 638628"/>
                  <a:gd name="connsiteX1" fmla="*/ 725714 w 2815771"/>
                  <a:gd name="connsiteY1" fmla="*/ 638628 h 638628"/>
                  <a:gd name="connsiteX2" fmla="*/ 2815771 w 2815771"/>
                  <a:gd name="connsiteY2" fmla="*/ 638628 h 638628"/>
                  <a:gd name="connsiteX0" fmla="*/ 0 w 2815771"/>
                  <a:gd name="connsiteY0" fmla="*/ 0 h 649982"/>
                  <a:gd name="connsiteX1" fmla="*/ 254183 w 2815771"/>
                  <a:gd name="connsiteY1" fmla="*/ 649982 h 649982"/>
                  <a:gd name="connsiteX2" fmla="*/ 2815771 w 2815771"/>
                  <a:gd name="connsiteY2" fmla="*/ 638628 h 649982"/>
                </a:gdLst>
                <a:ahLst/>
                <a:cxnLst>
                  <a:cxn ang="0">
                    <a:pos x="connsiteX0" y="connsiteY0"/>
                  </a:cxn>
                  <a:cxn ang="0">
                    <a:pos x="connsiteX1" y="connsiteY1"/>
                  </a:cxn>
                  <a:cxn ang="0">
                    <a:pos x="connsiteX2" y="connsiteY2"/>
                  </a:cxn>
                </a:cxnLst>
                <a:rect l="l" t="t" r="r" b="b"/>
                <a:pathLst>
                  <a:path w="2815771" h="649982">
                    <a:moveTo>
                      <a:pt x="0" y="0"/>
                    </a:moveTo>
                    <a:lnTo>
                      <a:pt x="254183" y="649982"/>
                    </a:lnTo>
                    <a:lnTo>
                      <a:pt x="2815771" y="638628"/>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1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8" name="文本框 106"/>
            <p:cNvSpPr txBox="1"/>
            <p:nvPr/>
          </p:nvSpPr>
          <p:spPr>
            <a:xfrm flipV="1">
              <a:off x="6852148" y="1179698"/>
              <a:ext cx="2350092" cy="502654"/>
            </a:xfrm>
            <a:prstGeom prst="rect">
              <a:avLst/>
            </a:prstGeom>
            <a:noFill/>
          </p:spPr>
          <p:txBody>
            <a:bodyPr wrap="square" rtlCol="0">
              <a:spAutoFit/>
            </a:bodyPr>
            <a:lstStyle/>
            <a:p>
              <a:pPr algn="r">
                <a:defRPr/>
              </a:pPr>
              <a:r>
                <a:rPr lang="en-US" altLang="zh-CN" dirty="0">
                  <a:solidFill>
                    <a:schemeClr val="tx1">
                      <a:lumMod val="50000"/>
                      <a:lumOff val="50000"/>
                    </a:schemeClr>
                  </a:solidFill>
                  <a:latin typeface="微软雅黑" pitchFamily="34" charset="-122"/>
                  <a:ea typeface="微软雅黑" pitchFamily="34" charset="-122"/>
                </a:rPr>
                <a:t>1953-1957</a:t>
              </a:r>
              <a:r>
                <a:rPr lang="zh-CN" altLang="en-US" dirty="0">
                  <a:solidFill>
                    <a:schemeClr val="tx1">
                      <a:lumMod val="50000"/>
                      <a:lumOff val="50000"/>
                    </a:schemeClr>
                  </a:solidFill>
                  <a:latin typeface="微软雅黑" pitchFamily="34" charset="-122"/>
                  <a:ea typeface="微软雅黑" pitchFamily="34" charset="-122"/>
                </a:rPr>
                <a:t>年</a:t>
              </a:r>
              <a:endParaRPr lang="en-US" altLang="zh-CN" dirty="0">
                <a:solidFill>
                  <a:schemeClr val="tx1">
                    <a:lumMod val="50000"/>
                    <a:lumOff val="50000"/>
                  </a:schemeClr>
                </a:solidFill>
                <a:latin typeface="微软雅黑" pitchFamily="34" charset="-122"/>
                <a:ea typeface="微软雅黑" pitchFamily="34" charset="-122"/>
              </a:endParaRPr>
            </a:p>
          </p:txBody>
        </p:sp>
      </p:grpSp>
      <p:grpSp>
        <p:nvGrpSpPr>
          <p:cNvPr id="42" name="Group 36"/>
          <p:cNvGrpSpPr>
            <a:grpSpLocks noChangeAspect="1"/>
          </p:cNvGrpSpPr>
          <p:nvPr/>
        </p:nvGrpSpPr>
        <p:grpSpPr bwMode="auto">
          <a:xfrm>
            <a:off x="2505996" y="1318804"/>
            <a:ext cx="321507" cy="276443"/>
            <a:chOff x="3321" y="1710"/>
            <a:chExt cx="1042" cy="900"/>
          </a:xfrm>
          <a:solidFill>
            <a:srgbClr val="232323"/>
          </a:solidFill>
        </p:grpSpPr>
        <p:sp>
          <p:nvSpPr>
            <p:cNvPr id="43" name="Freeform 37"/>
            <p:cNvSpPr>
              <a:spLocks noEditPoints="1"/>
            </p:cNvSpPr>
            <p:nvPr/>
          </p:nvSpPr>
          <p:spPr bwMode="auto">
            <a:xfrm>
              <a:off x="3321" y="1710"/>
              <a:ext cx="1042" cy="745"/>
            </a:xfrm>
            <a:custGeom>
              <a:avLst/>
              <a:gdLst>
                <a:gd name="T0" fmla="*/ 37 w 438"/>
                <a:gd name="T1" fmla="*/ 255 h 313"/>
                <a:gd name="T2" fmla="*/ 20 w 438"/>
                <a:gd name="T3" fmla="*/ 237 h 313"/>
                <a:gd name="T4" fmla="*/ 20 w 438"/>
                <a:gd name="T5" fmla="*/ 42 h 313"/>
                <a:gd name="T6" fmla="*/ 37 w 438"/>
                <a:gd name="T7" fmla="*/ 25 h 313"/>
                <a:gd name="T8" fmla="*/ 401 w 438"/>
                <a:gd name="T9" fmla="*/ 25 h 313"/>
                <a:gd name="T10" fmla="*/ 418 w 438"/>
                <a:gd name="T11" fmla="*/ 42 h 313"/>
                <a:gd name="T12" fmla="*/ 418 w 438"/>
                <a:gd name="T13" fmla="*/ 237 h 313"/>
                <a:gd name="T14" fmla="*/ 401 w 438"/>
                <a:gd name="T15" fmla="*/ 255 h 313"/>
                <a:gd name="T16" fmla="*/ 37 w 438"/>
                <a:gd name="T17" fmla="*/ 255 h 313"/>
                <a:gd name="T18" fmla="*/ 424 w 438"/>
                <a:gd name="T19" fmla="*/ 0 h 313"/>
                <a:gd name="T20" fmla="*/ 14 w 438"/>
                <a:gd name="T21" fmla="*/ 0 h 313"/>
                <a:gd name="T22" fmla="*/ 0 w 438"/>
                <a:gd name="T23" fmla="*/ 14 h 313"/>
                <a:gd name="T24" fmla="*/ 0 w 438"/>
                <a:gd name="T25" fmla="*/ 298 h 313"/>
                <a:gd name="T26" fmla="*/ 14 w 438"/>
                <a:gd name="T27" fmla="*/ 313 h 313"/>
                <a:gd name="T28" fmla="*/ 424 w 438"/>
                <a:gd name="T29" fmla="*/ 313 h 313"/>
                <a:gd name="T30" fmla="*/ 438 w 438"/>
                <a:gd name="T31" fmla="*/ 298 h 313"/>
                <a:gd name="T32" fmla="*/ 438 w 438"/>
                <a:gd name="T33" fmla="*/ 14 h 313"/>
                <a:gd name="T34" fmla="*/ 424 w 438"/>
                <a:gd name="T35"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8" h="313">
                  <a:moveTo>
                    <a:pt x="37" y="255"/>
                  </a:moveTo>
                  <a:cubicBezTo>
                    <a:pt x="28" y="255"/>
                    <a:pt x="20" y="247"/>
                    <a:pt x="20" y="237"/>
                  </a:cubicBezTo>
                  <a:cubicBezTo>
                    <a:pt x="20" y="42"/>
                    <a:pt x="20" y="42"/>
                    <a:pt x="20" y="42"/>
                  </a:cubicBezTo>
                  <a:cubicBezTo>
                    <a:pt x="20" y="33"/>
                    <a:pt x="28" y="25"/>
                    <a:pt x="37" y="25"/>
                  </a:cubicBezTo>
                  <a:cubicBezTo>
                    <a:pt x="401" y="25"/>
                    <a:pt x="401" y="25"/>
                    <a:pt x="401" y="25"/>
                  </a:cubicBezTo>
                  <a:cubicBezTo>
                    <a:pt x="410" y="25"/>
                    <a:pt x="418" y="33"/>
                    <a:pt x="418" y="42"/>
                  </a:cubicBezTo>
                  <a:cubicBezTo>
                    <a:pt x="418" y="237"/>
                    <a:pt x="418" y="237"/>
                    <a:pt x="418" y="237"/>
                  </a:cubicBezTo>
                  <a:cubicBezTo>
                    <a:pt x="418" y="247"/>
                    <a:pt x="410" y="255"/>
                    <a:pt x="401" y="255"/>
                  </a:cubicBezTo>
                  <a:cubicBezTo>
                    <a:pt x="37" y="255"/>
                    <a:pt x="37" y="255"/>
                    <a:pt x="37" y="255"/>
                  </a:cubicBezTo>
                  <a:moveTo>
                    <a:pt x="424" y="0"/>
                  </a:moveTo>
                  <a:cubicBezTo>
                    <a:pt x="14" y="0"/>
                    <a:pt x="14" y="0"/>
                    <a:pt x="14" y="0"/>
                  </a:cubicBezTo>
                  <a:cubicBezTo>
                    <a:pt x="6" y="0"/>
                    <a:pt x="0" y="6"/>
                    <a:pt x="0" y="14"/>
                  </a:cubicBezTo>
                  <a:cubicBezTo>
                    <a:pt x="0" y="298"/>
                    <a:pt x="0" y="298"/>
                    <a:pt x="0" y="298"/>
                  </a:cubicBezTo>
                  <a:cubicBezTo>
                    <a:pt x="0" y="306"/>
                    <a:pt x="6" y="313"/>
                    <a:pt x="14" y="313"/>
                  </a:cubicBezTo>
                  <a:cubicBezTo>
                    <a:pt x="424" y="313"/>
                    <a:pt x="424" y="313"/>
                    <a:pt x="424" y="313"/>
                  </a:cubicBezTo>
                  <a:cubicBezTo>
                    <a:pt x="432" y="313"/>
                    <a:pt x="438" y="306"/>
                    <a:pt x="438" y="298"/>
                  </a:cubicBezTo>
                  <a:cubicBezTo>
                    <a:pt x="438" y="14"/>
                    <a:pt x="438" y="14"/>
                    <a:pt x="438" y="14"/>
                  </a:cubicBezTo>
                  <a:cubicBezTo>
                    <a:pt x="438" y="6"/>
                    <a:pt x="432" y="0"/>
                    <a:pt x="42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8" tIns="60944" rIns="121888" bIns="60944" numCol="1" anchor="t" anchorCtr="0" compatLnSpc="1">
              <a:prstTxWarp prst="textNoShape">
                <a:avLst/>
              </a:prstTxWarp>
            </a:bodyPr>
            <a:lstStyle/>
            <a:p>
              <a:pPr>
                <a:defRPr/>
              </a:pPr>
              <a:endParaRPr lang="zh-CN" altLang="en-US" sz="2400" dirty="0">
                <a:solidFill>
                  <a:prstClr val="black"/>
                </a:solidFill>
                <a:latin typeface="Calibri"/>
                <a:ea typeface="宋体" panose="02010600030101010101" pitchFamily="2" charset="-122"/>
              </a:endParaRPr>
            </a:p>
          </p:txBody>
        </p:sp>
        <p:sp>
          <p:nvSpPr>
            <p:cNvPr id="44" name="Rectangle 38"/>
            <p:cNvSpPr>
              <a:spLocks noChangeArrowheads="1"/>
            </p:cNvSpPr>
            <p:nvPr/>
          </p:nvSpPr>
          <p:spPr bwMode="auto">
            <a:xfrm>
              <a:off x="3716" y="2465"/>
              <a:ext cx="252" cy="9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88" tIns="60944" rIns="121888" bIns="60944" numCol="1" anchor="t" anchorCtr="0" compatLnSpc="1">
              <a:prstTxWarp prst="textNoShape">
                <a:avLst/>
              </a:prstTxWarp>
            </a:bodyPr>
            <a:lstStyle/>
            <a:p>
              <a:pPr>
                <a:defRPr/>
              </a:pPr>
              <a:endParaRPr lang="zh-CN" altLang="en-US" sz="2400" dirty="0">
                <a:solidFill>
                  <a:prstClr val="black"/>
                </a:solidFill>
                <a:latin typeface="Calibri"/>
                <a:ea typeface="宋体" panose="02010600030101010101" pitchFamily="2" charset="-122"/>
              </a:endParaRPr>
            </a:p>
          </p:txBody>
        </p:sp>
        <p:sp>
          <p:nvSpPr>
            <p:cNvPr id="45" name="Rectangle 40"/>
            <p:cNvSpPr>
              <a:spLocks noChangeArrowheads="1"/>
            </p:cNvSpPr>
            <p:nvPr/>
          </p:nvSpPr>
          <p:spPr bwMode="auto">
            <a:xfrm>
              <a:off x="3595" y="2570"/>
              <a:ext cx="495" cy="4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88" tIns="60944" rIns="121888" bIns="60944" numCol="1" anchor="t" anchorCtr="0" compatLnSpc="1">
              <a:prstTxWarp prst="textNoShape">
                <a:avLst/>
              </a:prstTxWarp>
            </a:bodyPr>
            <a:lstStyle/>
            <a:p>
              <a:pPr>
                <a:defRPr/>
              </a:pPr>
              <a:endParaRPr lang="zh-CN" altLang="en-US" sz="2400" dirty="0">
                <a:solidFill>
                  <a:prstClr val="black"/>
                </a:solidFill>
                <a:latin typeface="Calibri"/>
                <a:ea typeface="宋体" panose="02010600030101010101" pitchFamily="2" charset="-122"/>
              </a:endParaRPr>
            </a:p>
          </p:txBody>
        </p:sp>
        <p:sp>
          <p:nvSpPr>
            <p:cNvPr id="46" name="Freeform 42"/>
            <p:cNvSpPr>
              <a:spLocks/>
            </p:cNvSpPr>
            <p:nvPr/>
          </p:nvSpPr>
          <p:spPr bwMode="auto">
            <a:xfrm>
              <a:off x="3433" y="1853"/>
              <a:ext cx="771" cy="400"/>
            </a:xfrm>
            <a:custGeom>
              <a:avLst/>
              <a:gdLst>
                <a:gd name="T0" fmla="*/ 761 w 771"/>
                <a:gd name="T1" fmla="*/ 0 h 400"/>
                <a:gd name="T2" fmla="*/ 657 w 771"/>
                <a:gd name="T3" fmla="*/ 9 h 400"/>
                <a:gd name="T4" fmla="*/ 697 w 771"/>
                <a:gd name="T5" fmla="*/ 43 h 400"/>
                <a:gd name="T6" fmla="*/ 557 w 771"/>
                <a:gd name="T7" fmla="*/ 212 h 400"/>
                <a:gd name="T8" fmla="*/ 419 w 771"/>
                <a:gd name="T9" fmla="*/ 105 h 400"/>
                <a:gd name="T10" fmla="*/ 286 w 771"/>
                <a:gd name="T11" fmla="*/ 278 h 400"/>
                <a:gd name="T12" fmla="*/ 152 w 771"/>
                <a:gd name="T13" fmla="*/ 190 h 400"/>
                <a:gd name="T14" fmla="*/ 0 w 771"/>
                <a:gd name="T15" fmla="*/ 369 h 400"/>
                <a:gd name="T16" fmla="*/ 36 w 771"/>
                <a:gd name="T17" fmla="*/ 400 h 400"/>
                <a:gd name="T18" fmla="*/ 162 w 771"/>
                <a:gd name="T19" fmla="*/ 252 h 400"/>
                <a:gd name="T20" fmla="*/ 298 w 771"/>
                <a:gd name="T21" fmla="*/ 343 h 400"/>
                <a:gd name="T22" fmla="*/ 428 w 771"/>
                <a:gd name="T23" fmla="*/ 171 h 400"/>
                <a:gd name="T24" fmla="*/ 564 w 771"/>
                <a:gd name="T25" fmla="*/ 278 h 400"/>
                <a:gd name="T26" fmla="*/ 733 w 771"/>
                <a:gd name="T27" fmla="*/ 71 h 400"/>
                <a:gd name="T28" fmla="*/ 771 w 771"/>
                <a:gd name="T29" fmla="*/ 105 h 400"/>
                <a:gd name="T30" fmla="*/ 761 w 771"/>
                <a:gd name="T31"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71" h="400">
                  <a:moveTo>
                    <a:pt x="761" y="0"/>
                  </a:moveTo>
                  <a:lnTo>
                    <a:pt x="657" y="9"/>
                  </a:lnTo>
                  <a:lnTo>
                    <a:pt x="697" y="43"/>
                  </a:lnTo>
                  <a:lnTo>
                    <a:pt x="557" y="212"/>
                  </a:lnTo>
                  <a:lnTo>
                    <a:pt x="419" y="105"/>
                  </a:lnTo>
                  <a:lnTo>
                    <a:pt x="286" y="278"/>
                  </a:lnTo>
                  <a:lnTo>
                    <a:pt x="152" y="190"/>
                  </a:lnTo>
                  <a:lnTo>
                    <a:pt x="0" y="369"/>
                  </a:lnTo>
                  <a:lnTo>
                    <a:pt x="36" y="400"/>
                  </a:lnTo>
                  <a:lnTo>
                    <a:pt x="162" y="252"/>
                  </a:lnTo>
                  <a:lnTo>
                    <a:pt x="298" y="343"/>
                  </a:lnTo>
                  <a:lnTo>
                    <a:pt x="428" y="171"/>
                  </a:lnTo>
                  <a:lnTo>
                    <a:pt x="564" y="278"/>
                  </a:lnTo>
                  <a:lnTo>
                    <a:pt x="733" y="71"/>
                  </a:lnTo>
                  <a:lnTo>
                    <a:pt x="771" y="105"/>
                  </a:lnTo>
                  <a:lnTo>
                    <a:pt x="76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8" tIns="60944" rIns="121888" bIns="60944" numCol="1" anchor="t" anchorCtr="0" compatLnSpc="1">
              <a:prstTxWarp prst="textNoShape">
                <a:avLst/>
              </a:prstTxWarp>
            </a:bodyPr>
            <a:lstStyle/>
            <a:p>
              <a:pPr>
                <a:defRPr/>
              </a:pPr>
              <a:endParaRPr lang="zh-CN" altLang="en-US" sz="2400" dirty="0">
                <a:solidFill>
                  <a:prstClr val="black"/>
                </a:solidFill>
                <a:latin typeface="Calibri"/>
                <a:ea typeface="宋体" panose="02010600030101010101" pitchFamily="2" charset="-122"/>
              </a:endParaRPr>
            </a:p>
          </p:txBody>
        </p:sp>
      </p:grpSp>
      <p:sp>
        <p:nvSpPr>
          <p:cNvPr id="47" name="Freeform 53"/>
          <p:cNvSpPr>
            <a:spLocks noEditPoints="1"/>
          </p:cNvSpPr>
          <p:nvPr/>
        </p:nvSpPr>
        <p:spPr bwMode="auto">
          <a:xfrm>
            <a:off x="1578936" y="3393744"/>
            <a:ext cx="299574" cy="298224"/>
          </a:xfrm>
          <a:custGeom>
            <a:avLst/>
            <a:gdLst>
              <a:gd name="T0" fmla="*/ 166 w 449"/>
              <a:gd name="T1" fmla="*/ 362 h 449"/>
              <a:gd name="T2" fmla="*/ 211 w 449"/>
              <a:gd name="T3" fmla="*/ 317 h 449"/>
              <a:gd name="T4" fmla="*/ 237 w 449"/>
              <a:gd name="T5" fmla="*/ 407 h 449"/>
              <a:gd name="T6" fmla="*/ 302 w 449"/>
              <a:gd name="T7" fmla="*/ 313 h 449"/>
              <a:gd name="T8" fmla="*/ 294 w 449"/>
              <a:gd name="T9" fmla="*/ 393 h 449"/>
              <a:gd name="T10" fmla="*/ 395 w 449"/>
              <a:gd name="T11" fmla="*/ 289 h 449"/>
              <a:gd name="T12" fmla="*/ 294 w 449"/>
              <a:gd name="T13" fmla="*/ 393 h 449"/>
              <a:gd name="T14" fmla="*/ 95 w 449"/>
              <a:gd name="T15" fmla="*/ 353 h 449"/>
              <a:gd name="T16" fmla="*/ 121 w 449"/>
              <a:gd name="T17" fmla="*/ 309 h 449"/>
              <a:gd name="T18" fmla="*/ 237 w 449"/>
              <a:gd name="T19" fmla="*/ 293 h 449"/>
              <a:gd name="T20" fmla="*/ 311 w 449"/>
              <a:gd name="T21" fmla="*/ 191 h 449"/>
              <a:gd name="T22" fmla="*/ 307 w 449"/>
              <a:gd name="T23" fmla="*/ 287 h 449"/>
              <a:gd name="T24" fmla="*/ 211 w 449"/>
              <a:gd name="T25" fmla="*/ 293 h 449"/>
              <a:gd name="T26" fmla="*/ 137 w 449"/>
              <a:gd name="T27" fmla="*/ 226 h 449"/>
              <a:gd name="T28" fmla="*/ 211 w 449"/>
              <a:gd name="T29" fmla="*/ 196 h 449"/>
              <a:gd name="T30" fmla="*/ 333 w 449"/>
              <a:gd name="T31" fmla="*/ 282 h 449"/>
              <a:gd name="T32" fmla="*/ 335 w 449"/>
              <a:gd name="T33" fmla="*/ 188 h 449"/>
              <a:gd name="T34" fmla="*/ 407 w 449"/>
              <a:gd name="T35" fmla="*/ 224 h 449"/>
              <a:gd name="T36" fmla="*/ 116 w 449"/>
              <a:gd name="T37" fmla="*/ 281 h 449"/>
              <a:gd name="T38" fmla="*/ 41 w 449"/>
              <a:gd name="T39" fmla="*/ 224 h 449"/>
              <a:gd name="T40" fmla="*/ 114 w 449"/>
              <a:gd name="T41" fmla="*/ 188 h 449"/>
              <a:gd name="T42" fmla="*/ 116 w 449"/>
              <a:gd name="T43" fmla="*/ 281 h 449"/>
              <a:gd name="T44" fmla="*/ 59 w 449"/>
              <a:gd name="T45" fmla="*/ 146 h 449"/>
              <a:gd name="T46" fmla="*/ 158 w 449"/>
              <a:gd name="T47" fmla="*/ 55 h 449"/>
              <a:gd name="T48" fmla="*/ 331 w 449"/>
              <a:gd name="T49" fmla="*/ 164 h 449"/>
              <a:gd name="T50" fmla="*/ 390 w 449"/>
              <a:gd name="T51" fmla="*/ 147 h 449"/>
              <a:gd name="T52" fmla="*/ 211 w 449"/>
              <a:gd name="T53" fmla="*/ 171 h 449"/>
              <a:gd name="T54" fmla="*/ 210 w 449"/>
              <a:gd name="T55" fmla="*/ 43 h 449"/>
              <a:gd name="T56" fmla="*/ 211 w 449"/>
              <a:gd name="T57" fmla="*/ 171 h 449"/>
              <a:gd name="T58" fmla="*/ 237 w 449"/>
              <a:gd name="T59" fmla="*/ 43 h 449"/>
              <a:gd name="T60" fmla="*/ 308 w 449"/>
              <a:gd name="T61" fmla="*/ 167 h 449"/>
              <a:gd name="T62" fmla="*/ 225 w 449"/>
              <a:gd name="T63" fmla="*/ 0 h 449"/>
              <a:gd name="T64" fmla="*/ 225 w 449"/>
              <a:gd name="T65" fmla="*/ 449 h 449"/>
              <a:gd name="T66" fmla="*/ 225 w 449"/>
              <a:gd name="T67" fmla="*/ 0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9" h="449">
                <a:moveTo>
                  <a:pt x="211" y="407"/>
                </a:moveTo>
                <a:cubicBezTo>
                  <a:pt x="192" y="407"/>
                  <a:pt x="176" y="387"/>
                  <a:pt x="166" y="362"/>
                </a:cubicBezTo>
                <a:cubicBezTo>
                  <a:pt x="158" y="347"/>
                  <a:pt x="151" y="331"/>
                  <a:pt x="147" y="313"/>
                </a:cubicBezTo>
                <a:cubicBezTo>
                  <a:pt x="168" y="315"/>
                  <a:pt x="189" y="317"/>
                  <a:pt x="211" y="317"/>
                </a:cubicBezTo>
                <a:cubicBezTo>
                  <a:pt x="211" y="407"/>
                  <a:pt x="211" y="407"/>
                  <a:pt x="211" y="407"/>
                </a:cubicBezTo>
                <a:moveTo>
                  <a:pt x="237" y="407"/>
                </a:moveTo>
                <a:cubicBezTo>
                  <a:pt x="237" y="317"/>
                  <a:pt x="237" y="317"/>
                  <a:pt x="237" y="317"/>
                </a:cubicBezTo>
                <a:cubicBezTo>
                  <a:pt x="259" y="317"/>
                  <a:pt x="280" y="315"/>
                  <a:pt x="302" y="313"/>
                </a:cubicBezTo>
                <a:cubicBezTo>
                  <a:pt x="293" y="344"/>
                  <a:pt x="273" y="407"/>
                  <a:pt x="237" y="407"/>
                </a:cubicBezTo>
                <a:moveTo>
                  <a:pt x="294" y="393"/>
                </a:moveTo>
                <a:cubicBezTo>
                  <a:pt x="311" y="370"/>
                  <a:pt x="320" y="343"/>
                  <a:pt x="328" y="310"/>
                </a:cubicBezTo>
                <a:cubicBezTo>
                  <a:pt x="354" y="304"/>
                  <a:pt x="377" y="297"/>
                  <a:pt x="395" y="289"/>
                </a:cubicBezTo>
                <a:cubicBezTo>
                  <a:pt x="386" y="313"/>
                  <a:pt x="373" y="335"/>
                  <a:pt x="354" y="353"/>
                </a:cubicBezTo>
                <a:cubicBezTo>
                  <a:pt x="337" y="371"/>
                  <a:pt x="315" y="384"/>
                  <a:pt x="294" y="393"/>
                </a:cubicBezTo>
                <a:moveTo>
                  <a:pt x="154" y="393"/>
                </a:moveTo>
                <a:cubicBezTo>
                  <a:pt x="133" y="384"/>
                  <a:pt x="112" y="371"/>
                  <a:pt x="95" y="353"/>
                </a:cubicBezTo>
                <a:cubicBezTo>
                  <a:pt x="75" y="335"/>
                  <a:pt x="62" y="312"/>
                  <a:pt x="52" y="286"/>
                </a:cubicBezTo>
                <a:cubicBezTo>
                  <a:pt x="68" y="295"/>
                  <a:pt x="93" y="303"/>
                  <a:pt x="121" y="309"/>
                </a:cubicBezTo>
                <a:cubicBezTo>
                  <a:pt x="128" y="342"/>
                  <a:pt x="138" y="371"/>
                  <a:pt x="154" y="393"/>
                </a:cubicBezTo>
                <a:moveTo>
                  <a:pt x="237" y="293"/>
                </a:moveTo>
                <a:cubicBezTo>
                  <a:pt x="237" y="196"/>
                  <a:pt x="237" y="196"/>
                  <a:pt x="237" y="196"/>
                </a:cubicBezTo>
                <a:cubicBezTo>
                  <a:pt x="263" y="195"/>
                  <a:pt x="287" y="193"/>
                  <a:pt x="311" y="191"/>
                </a:cubicBezTo>
                <a:cubicBezTo>
                  <a:pt x="311" y="203"/>
                  <a:pt x="311" y="214"/>
                  <a:pt x="311" y="226"/>
                </a:cubicBezTo>
                <a:cubicBezTo>
                  <a:pt x="311" y="247"/>
                  <a:pt x="311" y="268"/>
                  <a:pt x="307" y="287"/>
                </a:cubicBezTo>
                <a:cubicBezTo>
                  <a:pt x="284" y="290"/>
                  <a:pt x="261" y="292"/>
                  <a:pt x="237" y="293"/>
                </a:cubicBezTo>
                <a:moveTo>
                  <a:pt x="211" y="293"/>
                </a:moveTo>
                <a:cubicBezTo>
                  <a:pt x="187" y="292"/>
                  <a:pt x="165" y="290"/>
                  <a:pt x="141" y="286"/>
                </a:cubicBezTo>
                <a:cubicBezTo>
                  <a:pt x="138" y="268"/>
                  <a:pt x="137" y="246"/>
                  <a:pt x="137" y="226"/>
                </a:cubicBezTo>
                <a:cubicBezTo>
                  <a:pt x="137" y="214"/>
                  <a:pt x="138" y="203"/>
                  <a:pt x="138" y="191"/>
                </a:cubicBezTo>
                <a:cubicBezTo>
                  <a:pt x="161" y="193"/>
                  <a:pt x="186" y="195"/>
                  <a:pt x="211" y="196"/>
                </a:cubicBezTo>
                <a:cubicBezTo>
                  <a:pt x="211" y="293"/>
                  <a:pt x="211" y="293"/>
                  <a:pt x="211" y="293"/>
                </a:cubicBezTo>
                <a:moveTo>
                  <a:pt x="333" y="282"/>
                </a:moveTo>
                <a:cubicBezTo>
                  <a:pt x="335" y="265"/>
                  <a:pt x="336" y="245"/>
                  <a:pt x="336" y="226"/>
                </a:cubicBezTo>
                <a:cubicBezTo>
                  <a:pt x="336" y="212"/>
                  <a:pt x="336" y="201"/>
                  <a:pt x="335" y="188"/>
                </a:cubicBezTo>
                <a:cubicBezTo>
                  <a:pt x="363" y="185"/>
                  <a:pt x="386" y="177"/>
                  <a:pt x="399" y="171"/>
                </a:cubicBezTo>
                <a:cubicBezTo>
                  <a:pt x="405" y="188"/>
                  <a:pt x="407" y="207"/>
                  <a:pt x="407" y="224"/>
                </a:cubicBezTo>
                <a:cubicBezTo>
                  <a:pt x="407" y="254"/>
                  <a:pt x="405" y="270"/>
                  <a:pt x="333" y="282"/>
                </a:cubicBezTo>
                <a:moveTo>
                  <a:pt x="116" y="281"/>
                </a:moveTo>
                <a:cubicBezTo>
                  <a:pt x="75" y="274"/>
                  <a:pt x="52" y="260"/>
                  <a:pt x="43" y="250"/>
                </a:cubicBezTo>
                <a:cubicBezTo>
                  <a:pt x="41" y="242"/>
                  <a:pt x="41" y="233"/>
                  <a:pt x="41" y="224"/>
                </a:cubicBezTo>
                <a:cubicBezTo>
                  <a:pt x="41" y="206"/>
                  <a:pt x="44" y="187"/>
                  <a:pt x="49" y="171"/>
                </a:cubicBezTo>
                <a:cubicBezTo>
                  <a:pt x="64" y="177"/>
                  <a:pt x="82" y="182"/>
                  <a:pt x="114" y="188"/>
                </a:cubicBezTo>
                <a:cubicBezTo>
                  <a:pt x="113" y="201"/>
                  <a:pt x="112" y="212"/>
                  <a:pt x="112" y="226"/>
                </a:cubicBezTo>
                <a:cubicBezTo>
                  <a:pt x="112" y="245"/>
                  <a:pt x="113" y="264"/>
                  <a:pt x="116" y="281"/>
                </a:cubicBezTo>
                <a:moveTo>
                  <a:pt x="117" y="164"/>
                </a:moveTo>
                <a:cubicBezTo>
                  <a:pt x="76" y="153"/>
                  <a:pt x="65" y="152"/>
                  <a:pt x="59" y="146"/>
                </a:cubicBezTo>
                <a:cubicBezTo>
                  <a:pt x="68" y="128"/>
                  <a:pt x="79" y="110"/>
                  <a:pt x="95" y="96"/>
                </a:cubicBezTo>
                <a:cubicBezTo>
                  <a:pt x="114" y="76"/>
                  <a:pt x="135" y="66"/>
                  <a:pt x="158" y="55"/>
                </a:cubicBezTo>
                <a:cubicBezTo>
                  <a:pt x="138" y="83"/>
                  <a:pt x="124" y="119"/>
                  <a:pt x="117" y="164"/>
                </a:cubicBezTo>
                <a:moveTo>
                  <a:pt x="331" y="164"/>
                </a:moveTo>
                <a:cubicBezTo>
                  <a:pt x="324" y="119"/>
                  <a:pt x="311" y="81"/>
                  <a:pt x="291" y="54"/>
                </a:cubicBezTo>
                <a:cubicBezTo>
                  <a:pt x="333" y="69"/>
                  <a:pt x="370" y="104"/>
                  <a:pt x="390" y="147"/>
                </a:cubicBezTo>
                <a:cubicBezTo>
                  <a:pt x="384" y="151"/>
                  <a:pt x="369" y="157"/>
                  <a:pt x="331" y="164"/>
                </a:cubicBezTo>
                <a:moveTo>
                  <a:pt x="211" y="171"/>
                </a:moveTo>
                <a:cubicBezTo>
                  <a:pt x="187" y="171"/>
                  <a:pt x="164" y="169"/>
                  <a:pt x="141" y="167"/>
                </a:cubicBezTo>
                <a:cubicBezTo>
                  <a:pt x="152" y="104"/>
                  <a:pt x="178" y="55"/>
                  <a:pt x="210" y="43"/>
                </a:cubicBezTo>
                <a:cubicBezTo>
                  <a:pt x="210" y="43"/>
                  <a:pt x="211" y="43"/>
                  <a:pt x="211" y="43"/>
                </a:cubicBezTo>
                <a:cubicBezTo>
                  <a:pt x="211" y="171"/>
                  <a:pt x="211" y="171"/>
                  <a:pt x="211" y="171"/>
                </a:cubicBezTo>
                <a:moveTo>
                  <a:pt x="237" y="171"/>
                </a:moveTo>
                <a:cubicBezTo>
                  <a:pt x="237" y="43"/>
                  <a:pt x="237" y="43"/>
                  <a:pt x="237" y="43"/>
                </a:cubicBezTo>
                <a:cubicBezTo>
                  <a:pt x="242" y="43"/>
                  <a:pt x="249" y="48"/>
                  <a:pt x="255" y="52"/>
                </a:cubicBezTo>
                <a:cubicBezTo>
                  <a:pt x="279" y="74"/>
                  <a:pt x="299" y="117"/>
                  <a:pt x="308" y="167"/>
                </a:cubicBezTo>
                <a:cubicBezTo>
                  <a:pt x="284" y="169"/>
                  <a:pt x="261" y="171"/>
                  <a:pt x="237" y="171"/>
                </a:cubicBezTo>
                <a:moveTo>
                  <a:pt x="225" y="0"/>
                </a:moveTo>
                <a:cubicBezTo>
                  <a:pt x="100" y="0"/>
                  <a:pt x="0" y="100"/>
                  <a:pt x="0" y="224"/>
                </a:cubicBezTo>
                <a:cubicBezTo>
                  <a:pt x="0" y="349"/>
                  <a:pt x="100" y="449"/>
                  <a:pt x="225" y="449"/>
                </a:cubicBezTo>
                <a:cubicBezTo>
                  <a:pt x="350" y="449"/>
                  <a:pt x="449" y="349"/>
                  <a:pt x="449" y="224"/>
                </a:cubicBezTo>
                <a:cubicBezTo>
                  <a:pt x="449" y="100"/>
                  <a:pt x="350" y="0"/>
                  <a:pt x="225" y="0"/>
                </a:cubicBezTo>
              </a:path>
            </a:pathLst>
          </a:custGeom>
          <a:solidFill>
            <a:srgbClr val="232323"/>
          </a:solidFill>
          <a:ln>
            <a:noFill/>
          </a:ln>
        </p:spPr>
        <p:txBody>
          <a:bodyPr vert="horz" wrap="square" lIns="67374" tIns="33687" rIns="67374" bIns="33687" numCol="1" anchor="t" anchorCtr="0" compatLnSpc="1">
            <a:prstTxWarp prst="textNoShape">
              <a:avLst/>
            </a:prstTxWarp>
          </a:bodyPr>
          <a:lstStyle/>
          <a:p>
            <a:pPr>
              <a:defRPr/>
            </a:pPr>
            <a:endParaRPr lang="zh-CN" altLang="en-US" sz="2400" dirty="0">
              <a:solidFill>
                <a:prstClr val="black"/>
              </a:solidFill>
              <a:latin typeface="Calibri"/>
              <a:ea typeface="宋体" panose="02010600030101010101" pitchFamily="2" charset="-122"/>
            </a:endParaRPr>
          </a:p>
        </p:txBody>
      </p:sp>
      <p:grpSp>
        <p:nvGrpSpPr>
          <p:cNvPr id="48" name="Group 46"/>
          <p:cNvGrpSpPr>
            <a:grpSpLocks noChangeAspect="1"/>
          </p:cNvGrpSpPr>
          <p:nvPr/>
        </p:nvGrpSpPr>
        <p:grpSpPr bwMode="auto">
          <a:xfrm>
            <a:off x="5825346" y="1349305"/>
            <a:ext cx="378930" cy="233542"/>
            <a:chOff x="3098" y="1701"/>
            <a:chExt cx="1486" cy="920"/>
          </a:xfrm>
          <a:solidFill>
            <a:srgbClr val="232323"/>
          </a:solidFill>
        </p:grpSpPr>
        <p:sp>
          <p:nvSpPr>
            <p:cNvPr id="49" name="Freeform 47"/>
            <p:cNvSpPr>
              <a:spLocks/>
            </p:cNvSpPr>
            <p:nvPr/>
          </p:nvSpPr>
          <p:spPr bwMode="auto">
            <a:xfrm>
              <a:off x="3468" y="1701"/>
              <a:ext cx="746" cy="920"/>
            </a:xfrm>
            <a:custGeom>
              <a:avLst/>
              <a:gdLst>
                <a:gd name="T0" fmla="*/ 157 w 314"/>
                <a:gd name="T1" fmla="*/ 0 h 386"/>
                <a:gd name="T2" fmla="*/ 68 w 314"/>
                <a:gd name="T3" fmla="*/ 89 h 386"/>
                <a:gd name="T4" fmla="*/ 127 w 314"/>
                <a:gd name="T5" fmla="*/ 172 h 386"/>
                <a:gd name="T6" fmla="*/ 103 w 314"/>
                <a:gd name="T7" fmla="*/ 172 h 386"/>
                <a:gd name="T8" fmla="*/ 16 w 314"/>
                <a:gd name="T9" fmla="*/ 320 h 386"/>
                <a:gd name="T10" fmla="*/ 28 w 314"/>
                <a:gd name="T11" fmla="*/ 386 h 386"/>
                <a:gd name="T12" fmla="*/ 132 w 314"/>
                <a:gd name="T13" fmla="*/ 386 h 386"/>
                <a:gd name="T14" fmla="*/ 154 w 314"/>
                <a:gd name="T15" fmla="*/ 203 h 386"/>
                <a:gd name="T16" fmla="*/ 132 w 314"/>
                <a:gd name="T17" fmla="*/ 180 h 386"/>
                <a:gd name="T18" fmla="*/ 182 w 314"/>
                <a:gd name="T19" fmla="*/ 180 h 386"/>
                <a:gd name="T20" fmla="*/ 160 w 314"/>
                <a:gd name="T21" fmla="*/ 203 h 386"/>
                <a:gd name="T22" fmla="*/ 182 w 314"/>
                <a:gd name="T23" fmla="*/ 386 h 386"/>
                <a:gd name="T24" fmla="*/ 286 w 314"/>
                <a:gd name="T25" fmla="*/ 386 h 386"/>
                <a:gd name="T26" fmla="*/ 298 w 314"/>
                <a:gd name="T27" fmla="*/ 320 h 386"/>
                <a:gd name="T28" fmla="*/ 211 w 314"/>
                <a:gd name="T29" fmla="*/ 172 h 386"/>
                <a:gd name="T30" fmla="*/ 187 w 314"/>
                <a:gd name="T31" fmla="*/ 172 h 386"/>
                <a:gd name="T32" fmla="*/ 246 w 314"/>
                <a:gd name="T33" fmla="*/ 89 h 386"/>
                <a:gd name="T34" fmla="*/ 157 w 314"/>
                <a:gd name="T35"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4" h="386">
                  <a:moveTo>
                    <a:pt x="157" y="0"/>
                  </a:moveTo>
                  <a:cubicBezTo>
                    <a:pt x="108" y="0"/>
                    <a:pt x="68" y="40"/>
                    <a:pt x="68" y="89"/>
                  </a:cubicBezTo>
                  <a:cubicBezTo>
                    <a:pt x="68" y="127"/>
                    <a:pt x="93" y="160"/>
                    <a:pt x="127" y="172"/>
                  </a:cubicBezTo>
                  <a:cubicBezTo>
                    <a:pt x="103" y="172"/>
                    <a:pt x="103" y="172"/>
                    <a:pt x="103" y="172"/>
                  </a:cubicBezTo>
                  <a:cubicBezTo>
                    <a:pt x="55" y="172"/>
                    <a:pt x="26" y="291"/>
                    <a:pt x="16" y="320"/>
                  </a:cubicBezTo>
                  <a:cubicBezTo>
                    <a:pt x="0" y="363"/>
                    <a:pt x="28" y="386"/>
                    <a:pt x="28" y="386"/>
                  </a:cubicBezTo>
                  <a:cubicBezTo>
                    <a:pt x="132" y="386"/>
                    <a:pt x="132" y="386"/>
                    <a:pt x="132" y="386"/>
                  </a:cubicBezTo>
                  <a:cubicBezTo>
                    <a:pt x="154" y="203"/>
                    <a:pt x="154" y="203"/>
                    <a:pt x="154" y="203"/>
                  </a:cubicBezTo>
                  <a:cubicBezTo>
                    <a:pt x="132" y="180"/>
                    <a:pt x="132" y="180"/>
                    <a:pt x="132" y="180"/>
                  </a:cubicBezTo>
                  <a:cubicBezTo>
                    <a:pt x="182" y="180"/>
                    <a:pt x="182" y="180"/>
                    <a:pt x="182" y="180"/>
                  </a:cubicBezTo>
                  <a:cubicBezTo>
                    <a:pt x="160" y="203"/>
                    <a:pt x="160" y="203"/>
                    <a:pt x="160" y="203"/>
                  </a:cubicBezTo>
                  <a:cubicBezTo>
                    <a:pt x="182" y="386"/>
                    <a:pt x="182" y="386"/>
                    <a:pt x="182" y="386"/>
                  </a:cubicBezTo>
                  <a:cubicBezTo>
                    <a:pt x="286" y="386"/>
                    <a:pt x="286" y="386"/>
                    <a:pt x="286" y="386"/>
                  </a:cubicBezTo>
                  <a:cubicBezTo>
                    <a:pt x="286" y="386"/>
                    <a:pt x="314" y="363"/>
                    <a:pt x="298" y="320"/>
                  </a:cubicBezTo>
                  <a:cubicBezTo>
                    <a:pt x="288" y="291"/>
                    <a:pt x="259" y="172"/>
                    <a:pt x="211" y="172"/>
                  </a:cubicBezTo>
                  <a:cubicBezTo>
                    <a:pt x="187" y="172"/>
                    <a:pt x="187" y="172"/>
                    <a:pt x="187" y="172"/>
                  </a:cubicBezTo>
                  <a:cubicBezTo>
                    <a:pt x="221" y="160"/>
                    <a:pt x="246" y="127"/>
                    <a:pt x="246" y="89"/>
                  </a:cubicBezTo>
                  <a:cubicBezTo>
                    <a:pt x="246" y="40"/>
                    <a:pt x="206" y="0"/>
                    <a:pt x="15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8" tIns="60944" rIns="121888" bIns="60944" numCol="1" anchor="t" anchorCtr="0" compatLnSpc="1">
              <a:prstTxWarp prst="textNoShape">
                <a:avLst/>
              </a:prstTxWarp>
            </a:bodyPr>
            <a:lstStyle/>
            <a:p>
              <a:pPr>
                <a:defRPr/>
              </a:pPr>
              <a:endParaRPr lang="zh-CN" altLang="en-US" sz="2400" dirty="0">
                <a:solidFill>
                  <a:prstClr val="black"/>
                </a:solidFill>
                <a:latin typeface="Calibri"/>
                <a:ea typeface="宋体" panose="02010600030101010101" pitchFamily="2" charset="-122"/>
              </a:endParaRPr>
            </a:p>
          </p:txBody>
        </p:sp>
        <p:sp>
          <p:nvSpPr>
            <p:cNvPr id="50" name="Freeform 48"/>
            <p:cNvSpPr>
              <a:spLocks/>
            </p:cNvSpPr>
            <p:nvPr/>
          </p:nvSpPr>
          <p:spPr bwMode="auto">
            <a:xfrm>
              <a:off x="3098" y="1871"/>
              <a:ext cx="475" cy="750"/>
            </a:xfrm>
            <a:custGeom>
              <a:avLst/>
              <a:gdLst>
                <a:gd name="T0" fmla="*/ 128 w 200"/>
                <a:gd name="T1" fmla="*/ 0 h 315"/>
                <a:gd name="T2" fmla="*/ 55 w 200"/>
                <a:gd name="T3" fmla="*/ 73 h 315"/>
                <a:gd name="T4" fmla="*/ 103 w 200"/>
                <a:gd name="T5" fmla="*/ 141 h 315"/>
                <a:gd name="T6" fmla="*/ 84 w 200"/>
                <a:gd name="T7" fmla="*/ 141 h 315"/>
                <a:gd name="T8" fmla="*/ 13 w 200"/>
                <a:gd name="T9" fmla="*/ 261 h 315"/>
                <a:gd name="T10" fmla="*/ 23 w 200"/>
                <a:gd name="T11" fmla="*/ 315 h 315"/>
                <a:gd name="T12" fmla="*/ 108 w 200"/>
                <a:gd name="T13" fmla="*/ 315 h 315"/>
                <a:gd name="T14" fmla="*/ 126 w 200"/>
                <a:gd name="T15" fmla="*/ 166 h 315"/>
                <a:gd name="T16" fmla="*/ 107 w 200"/>
                <a:gd name="T17" fmla="*/ 147 h 315"/>
                <a:gd name="T18" fmla="*/ 149 w 200"/>
                <a:gd name="T19" fmla="*/ 147 h 315"/>
                <a:gd name="T20" fmla="*/ 130 w 200"/>
                <a:gd name="T21" fmla="*/ 166 h 315"/>
                <a:gd name="T22" fmla="*/ 148 w 200"/>
                <a:gd name="T23" fmla="*/ 315 h 315"/>
                <a:gd name="T24" fmla="*/ 168 w 200"/>
                <a:gd name="T25" fmla="*/ 315 h 315"/>
                <a:gd name="T26" fmla="*/ 161 w 200"/>
                <a:gd name="T27" fmla="*/ 245 h 315"/>
                <a:gd name="T28" fmla="*/ 166 w 200"/>
                <a:gd name="T29" fmla="*/ 228 h 315"/>
                <a:gd name="T30" fmla="*/ 194 w 200"/>
                <a:gd name="T31" fmla="*/ 152 h 315"/>
                <a:gd name="T32" fmla="*/ 172 w 200"/>
                <a:gd name="T33" fmla="*/ 141 h 315"/>
                <a:gd name="T34" fmla="*/ 152 w 200"/>
                <a:gd name="T35" fmla="*/ 141 h 315"/>
                <a:gd name="T36" fmla="*/ 200 w 200"/>
                <a:gd name="T37" fmla="*/ 73 h 315"/>
                <a:gd name="T38" fmla="*/ 128 w 200"/>
                <a:gd name="T39"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0" h="315">
                  <a:moveTo>
                    <a:pt x="128" y="0"/>
                  </a:moveTo>
                  <a:cubicBezTo>
                    <a:pt x="88" y="0"/>
                    <a:pt x="55" y="33"/>
                    <a:pt x="55" y="73"/>
                  </a:cubicBezTo>
                  <a:cubicBezTo>
                    <a:pt x="55" y="104"/>
                    <a:pt x="76" y="131"/>
                    <a:pt x="103" y="141"/>
                  </a:cubicBezTo>
                  <a:cubicBezTo>
                    <a:pt x="84" y="141"/>
                    <a:pt x="84" y="141"/>
                    <a:pt x="84" y="141"/>
                  </a:cubicBezTo>
                  <a:cubicBezTo>
                    <a:pt x="45" y="141"/>
                    <a:pt x="21" y="238"/>
                    <a:pt x="13" y="261"/>
                  </a:cubicBezTo>
                  <a:cubicBezTo>
                    <a:pt x="0" y="296"/>
                    <a:pt x="23" y="315"/>
                    <a:pt x="23" y="315"/>
                  </a:cubicBezTo>
                  <a:cubicBezTo>
                    <a:pt x="108" y="315"/>
                    <a:pt x="108" y="315"/>
                    <a:pt x="108" y="315"/>
                  </a:cubicBezTo>
                  <a:cubicBezTo>
                    <a:pt x="126" y="166"/>
                    <a:pt x="126" y="166"/>
                    <a:pt x="126" y="166"/>
                  </a:cubicBezTo>
                  <a:cubicBezTo>
                    <a:pt x="107" y="147"/>
                    <a:pt x="107" y="147"/>
                    <a:pt x="107" y="147"/>
                  </a:cubicBezTo>
                  <a:cubicBezTo>
                    <a:pt x="149" y="147"/>
                    <a:pt x="149" y="147"/>
                    <a:pt x="149" y="147"/>
                  </a:cubicBezTo>
                  <a:cubicBezTo>
                    <a:pt x="130" y="166"/>
                    <a:pt x="130" y="166"/>
                    <a:pt x="130" y="166"/>
                  </a:cubicBezTo>
                  <a:cubicBezTo>
                    <a:pt x="148" y="315"/>
                    <a:pt x="148" y="315"/>
                    <a:pt x="148" y="315"/>
                  </a:cubicBezTo>
                  <a:cubicBezTo>
                    <a:pt x="168" y="315"/>
                    <a:pt x="168" y="315"/>
                    <a:pt x="168" y="315"/>
                  </a:cubicBezTo>
                  <a:cubicBezTo>
                    <a:pt x="160" y="303"/>
                    <a:pt x="149" y="279"/>
                    <a:pt x="161" y="245"/>
                  </a:cubicBezTo>
                  <a:cubicBezTo>
                    <a:pt x="162" y="241"/>
                    <a:pt x="164" y="235"/>
                    <a:pt x="166" y="228"/>
                  </a:cubicBezTo>
                  <a:cubicBezTo>
                    <a:pt x="173" y="207"/>
                    <a:pt x="182" y="178"/>
                    <a:pt x="194" y="152"/>
                  </a:cubicBezTo>
                  <a:cubicBezTo>
                    <a:pt x="188" y="145"/>
                    <a:pt x="180" y="141"/>
                    <a:pt x="172" y="141"/>
                  </a:cubicBezTo>
                  <a:cubicBezTo>
                    <a:pt x="152" y="141"/>
                    <a:pt x="152" y="141"/>
                    <a:pt x="152" y="141"/>
                  </a:cubicBezTo>
                  <a:cubicBezTo>
                    <a:pt x="180" y="131"/>
                    <a:pt x="200" y="104"/>
                    <a:pt x="200" y="73"/>
                  </a:cubicBezTo>
                  <a:cubicBezTo>
                    <a:pt x="200" y="33"/>
                    <a:pt x="168" y="0"/>
                    <a:pt x="1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8" tIns="60944" rIns="121888" bIns="60944" numCol="1" anchor="t" anchorCtr="0" compatLnSpc="1">
              <a:prstTxWarp prst="textNoShape">
                <a:avLst/>
              </a:prstTxWarp>
            </a:bodyPr>
            <a:lstStyle/>
            <a:p>
              <a:pPr>
                <a:defRPr/>
              </a:pPr>
              <a:endParaRPr lang="zh-CN" altLang="en-US" sz="2400" dirty="0">
                <a:solidFill>
                  <a:prstClr val="black"/>
                </a:solidFill>
                <a:latin typeface="Calibri"/>
                <a:ea typeface="宋体" panose="02010600030101010101" pitchFamily="2" charset="-122"/>
              </a:endParaRPr>
            </a:p>
          </p:txBody>
        </p:sp>
        <p:sp>
          <p:nvSpPr>
            <p:cNvPr id="51" name="Freeform 49"/>
            <p:cNvSpPr>
              <a:spLocks/>
            </p:cNvSpPr>
            <p:nvPr/>
          </p:nvSpPr>
          <p:spPr bwMode="auto">
            <a:xfrm>
              <a:off x="4110" y="1871"/>
              <a:ext cx="474" cy="750"/>
            </a:xfrm>
            <a:custGeom>
              <a:avLst/>
              <a:gdLst>
                <a:gd name="T0" fmla="*/ 72 w 200"/>
                <a:gd name="T1" fmla="*/ 0 h 315"/>
                <a:gd name="T2" fmla="*/ 0 w 200"/>
                <a:gd name="T3" fmla="*/ 73 h 315"/>
                <a:gd name="T4" fmla="*/ 48 w 200"/>
                <a:gd name="T5" fmla="*/ 141 h 315"/>
                <a:gd name="T6" fmla="*/ 28 w 200"/>
                <a:gd name="T7" fmla="*/ 141 h 315"/>
                <a:gd name="T8" fmla="*/ 6 w 200"/>
                <a:gd name="T9" fmla="*/ 152 h 315"/>
                <a:gd name="T10" fmla="*/ 34 w 200"/>
                <a:gd name="T11" fmla="*/ 228 h 315"/>
                <a:gd name="T12" fmla="*/ 39 w 200"/>
                <a:gd name="T13" fmla="*/ 245 h 315"/>
                <a:gd name="T14" fmla="*/ 32 w 200"/>
                <a:gd name="T15" fmla="*/ 315 h 315"/>
                <a:gd name="T16" fmla="*/ 52 w 200"/>
                <a:gd name="T17" fmla="*/ 315 h 315"/>
                <a:gd name="T18" fmla="*/ 70 w 200"/>
                <a:gd name="T19" fmla="*/ 166 h 315"/>
                <a:gd name="T20" fmla="*/ 52 w 200"/>
                <a:gd name="T21" fmla="*/ 147 h 315"/>
                <a:gd name="T22" fmla="*/ 93 w 200"/>
                <a:gd name="T23" fmla="*/ 147 h 315"/>
                <a:gd name="T24" fmla="*/ 74 w 200"/>
                <a:gd name="T25" fmla="*/ 166 h 315"/>
                <a:gd name="T26" fmla="*/ 92 w 200"/>
                <a:gd name="T27" fmla="*/ 315 h 315"/>
                <a:gd name="T28" fmla="*/ 178 w 200"/>
                <a:gd name="T29" fmla="*/ 315 h 315"/>
                <a:gd name="T30" fmla="*/ 187 w 200"/>
                <a:gd name="T31" fmla="*/ 261 h 315"/>
                <a:gd name="T32" fmla="*/ 116 w 200"/>
                <a:gd name="T33" fmla="*/ 141 h 315"/>
                <a:gd name="T34" fmla="*/ 97 w 200"/>
                <a:gd name="T35" fmla="*/ 141 h 315"/>
                <a:gd name="T36" fmla="*/ 145 w 200"/>
                <a:gd name="T37" fmla="*/ 73 h 315"/>
                <a:gd name="T38" fmla="*/ 72 w 200"/>
                <a:gd name="T39"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0" h="315">
                  <a:moveTo>
                    <a:pt x="72" y="0"/>
                  </a:moveTo>
                  <a:cubicBezTo>
                    <a:pt x="32" y="0"/>
                    <a:pt x="0" y="33"/>
                    <a:pt x="0" y="73"/>
                  </a:cubicBezTo>
                  <a:cubicBezTo>
                    <a:pt x="0" y="104"/>
                    <a:pt x="20" y="131"/>
                    <a:pt x="48" y="141"/>
                  </a:cubicBezTo>
                  <a:cubicBezTo>
                    <a:pt x="28" y="141"/>
                    <a:pt x="28" y="141"/>
                    <a:pt x="28" y="141"/>
                  </a:cubicBezTo>
                  <a:cubicBezTo>
                    <a:pt x="20" y="141"/>
                    <a:pt x="13" y="145"/>
                    <a:pt x="6" y="152"/>
                  </a:cubicBezTo>
                  <a:cubicBezTo>
                    <a:pt x="18" y="178"/>
                    <a:pt x="27" y="207"/>
                    <a:pt x="34" y="228"/>
                  </a:cubicBezTo>
                  <a:cubicBezTo>
                    <a:pt x="36" y="235"/>
                    <a:pt x="38" y="241"/>
                    <a:pt x="39" y="245"/>
                  </a:cubicBezTo>
                  <a:cubicBezTo>
                    <a:pt x="52" y="279"/>
                    <a:pt x="40" y="303"/>
                    <a:pt x="32" y="315"/>
                  </a:cubicBezTo>
                  <a:cubicBezTo>
                    <a:pt x="52" y="315"/>
                    <a:pt x="52" y="315"/>
                    <a:pt x="52" y="315"/>
                  </a:cubicBezTo>
                  <a:cubicBezTo>
                    <a:pt x="70" y="166"/>
                    <a:pt x="70" y="166"/>
                    <a:pt x="70" y="166"/>
                  </a:cubicBezTo>
                  <a:cubicBezTo>
                    <a:pt x="52" y="147"/>
                    <a:pt x="52" y="147"/>
                    <a:pt x="52" y="147"/>
                  </a:cubicBezTo>
                  <a:cubicBezTo>
                    <a:pt x="93" y="147"/>
                    <a:pt x="93" y="147"/>
                    <a:pt x="93" y="147"/>
                  </a:cubicBezTo>
                  <a:cubicBezTo>
                    <a:pt x="74" y="166"/>
                    <a:pt x="74" y="166"/>
                    <a:pt x="74" y="166"/>
                  </a:cubicBezTo>
                  <a:cubicBezTo>
                    <a:pt x="92" y="315"/>
                    <a:pt x="92" y="315"/>
                    <a:pt x="92" y="315"/>
                  </a:cubicBezTo>
                  <a:cubicBezTo>
                    <a:pt x="178" y="315"/>
                    <a:pt x="178" y="315"/>
                    <a:pt x="178" y="315"/>
                  </a:cubicBezTo>
                  <a:cubicBezTo>
                    <a:pt x="178" y="315"/>
                    <a:pt x="200" y="296"/>
                    <a:pt x="187" y="261"/>
                  </a:cubicBezTo>
                  <a:cubicBezTo>
                    <a:pt x="179" y="238"/>
                    <a:pt x="156" y="141"/>
                    <a:pt x="116" y="141"/>
                  </a:cubicBezTo>
                  <a:cubicBezTo>
                    <a:pt x="97" y="141"/>
                    <a:pt x="97" y="141"/>
                    <a:pt x="97" y="141"/>
                  </a:cubicBezTo>
                  <a:cubicBezTo>
                    <a:pt x="125" y="131"/>
                    <a:pt x="145" y="104"/>
                    <a:pt x="145" y="73"/>
                  </a:cubicBezTo>
                  <a:cubicBezTo>
                    <a:pt x="145" y="33"/>
                    <a:pt x="112" y="0"/>
                    <a:pt x="7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8" tIns="60944" rIns="121888" bIns="60944" numCol="1" anchor="t" anchorCtr="0" compatLnSpc="1">
              <a:prstTxWarp prst="textNoShape">
                <a:avLst/>
              </a:prstTxWarp>
            </a:bodyPr>
            <a:lstStyle/>
            <a:p>
              <a:pPr>
                <a:defRPr/>
              </a:pPr>
              <a:endParaRPr lang="zh-CN" altLang="en-US" sz="2400" dirty="0">
                <a:solidFill>
                  <a:prstClr val="black"/>
                </a:solidFill>
                <a:latin typeface="Calibri"/>
                <a:ea typeface="宋体" panose="02010600030101010101" pitchFamily="2" charset="-122"/>
              </a:endParaRPr>
            </a:p>
          </p:txBody>
        </p:sp>
      </p:grpSp>
      <p:sp>
        <p:nvSpPr>
          <p:cNvPr id="52" name="Freeform 57"/>
          <p:cNvSpPr>
            <a:spLocks noEditPoints="1"/>
          </p:cNvSpPr>
          <p:nvPr/>
        </p:nvSpPr>
        <p:spPr bwMode="auto">
          <a:xfrm>
            <a:off x="5008769" y="3441343"/>
            <a:ext cx="264689" cy="264004"/>
          </a:xfrm>
          <a:custGeom>
            <a:avLst/>
            <a:gdLst>
              <a:gd name="T0" fmla="*/ 145 w 437"/>
              <a:gd name="T1" fmla="*/ 119 h 437"/>
              <a:gd name="T2" fmla="*/ 126 w 437"/>
              <a:gd name="T3" fmla="*/ 159 h 437"/>
              <a:gd name="T4" fmla="*/ 197 w 437"/>
              <a:gd name="T5" fmla="*/ 237 h 437"/>
              <a:gd name="T6" fmla="*/ 214 w 437"/>
              <a:gd name="T7" fmla="*/ 245 h 437"/>
              <a:gd name="T8" fmla="*/ 276 w 437"/>
              <a:gd name="T9" fmla="*/ 245 h 437"/>
              <a:gd name="T10" fmla="*/ 276 w 437"/>
              <a:gd name="T11" fmla="*/ 196 h 437"/>
              <a:gd name="T12" fmla="*/ 225 w 437"/>
              <a:gd name="T13" fmla="*/ 196 h 437"/>
              <a:gd name="T14" fmla="*/ 161 w 437"/>
              <a:gd name="T15" fmla="*/ 126 h 437"/>
              <a:gd name="T16" fmla="*/ 145 w 437"/>
              <a:gd name="T17" fmla="*/ 119 h 437"/>
              <a:gd name="T18" fmla="*/ 219 w 437"/>
              <a:gd name="T19" fmla="*/ 388 h 437"/>
              <a:gd name="T20" fmla="*/ 48 w 437"/>
              <a:gd name="T21" fmla="*/ 218 h 437"/>
              <a:gd name="T22" fmla="*/ 219 w 437"/>
              <a:gd name="T23" fmla="*/ 48 h 437"/>
              <a:gd name="T24" fmla="*/ 388 w 437"/>
              <a:gd name="T25" fmla="*/ 218 h 437"/>
              <a:gd name="T26" fmla="*/ 219 w 437"/>
              <a:gd name="T27" fmla="*/ 388 h 437"/>
              <a:gd name="T28" fmla="*/ 219 w 437"/>
              <a:gd name="T29" fmla="*/ 0 h 437"/>
              <a:gd name="T30" fmla="*/ 0 w 437"/>
              <a:gd name="T31" fmla="*/ 218 h 437"/>
              <a:gd name="T32" fmla="*/ 219 w 437"/>
              <a:gd name="T33" fmla="*/ 437 h 437"/>
              <a:gd name="T34" fmla="*/ 437 w 437"/>
              <a:gd name="T35" fmla="*/ 218 h 437"/>
              <a:gd name="T36" fmla="*/ 219 w 437"/>
              <a:gd name="T37"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7" h="437">
                <a:moveTo>
                  <a:pt x="145" y="119"/>
                </a:moveTo>
                <a:cubicBezTo>
                  <a:pt x="127" y="119"/>
                  <a:pt x="110" y="142"/>
                  <a:pt x="126" y="159"/>
                </a:cubicBezTo>
                <a:cubicBezTo>
                  <a:pt x="197" y="237"/>
                  <a:pt x="197" y="237"/>
                  <a:pt x="197" y="237"/>
                </a:cubicBezTo>
                <a:cubicBezTo>
                  <a:pt x="201" y="242"/>
                  <a:pt x="207" y="245"/>
                  <a:pt x="214" y="245"/>
                </a:cubicBezTo>
                <a:cubicBezTo>
                  <a:pt x="276" y="245"/>
                  <a:pt x="276" y="245"/>
                  <a:pt x="276" y="245"/>
                </a:cubicBezTo>
                <a:cubicBezTo>
                  <a:pt x="306" y="245"/>
                  <a:pt x="309" y="196"/>
                  <a:pt x="276" y="196"/>
                </a:cubicBezTo>
                <a:cubicBezTo>
                  <a:pt x="225" y="196"/>
                  <a:pt x="225" y="196"/>
                  <a:pt x="225" y="196"/>
                </a:cubicBezTo>
                <a:cubicBezTo>
                  <a:pt x="161" y="126"/>
                  <a:pt x="161" y="126"/>
                  <a:pt x="161" y="126"/>
                </a:cubicBezTo>
                <a:cubicBezTo>
                  <a:pt x="156" y="121"/>
                  <a:pt x="151" y="119"/>
                  <a:pt x="145" y="119"/>
                </a:cubicBezTo>
                <a:moveTo>
                  <a:pt x="219" y="388"/>
                </a:moveTo>
                <a:cubicBezTo>
                  <a:pt x="124" y="388"/>
                  <a:pt x="48" y="312"/>
                  <a:pt x="48" y="218"/>
                </a:cubicBezTo>
                <a:cubicBezTo>
                  <a:pt x="48" y="124"/>
                  <a:pt x="124" y="48"/>
                  <a:pt x="219" y="48"/>
                </a:cubicBezTo>
                <a:cubicBezTo>
                  <a:pt x="313" y="48"/>
                  <a:pt x="388" y="124"/>
                  <a:pt x="388" y="218"/>
                </a:cubicBezTo>
                <a:cubicBezTo>
                  <a:pt x="388" y="312"/>
                  <a:pt x="313" y="388"/>
                  <a:pt x="219" y="388"/>
                </a:cubicBezTo>
                <a:moveTo>
                  <a:pt x="219" y="0"/>
                </a:moveTo>
                <a:cubicBezTo>
                  <a:pt x="98" y="0"/>
                  <a:pt x="0" y="97"/>
                  <a:pt x="0" y="218"/>
                </a:cubicBezTo>
                <a:cubicBezTo>
                  <a:pt x="0" y="339"/>
                  <a:pt x="98" y="437"/>
                  <a:pt x="219" y="437"/>
                </a:cubicBezTo>
                <a:cubicBezTo>
                  <a:pt x="339" y="437"/>
                  <a:pt x="437" y="339"/>
                  <a:pt x="437" y="218"/>
                </a:cubicBezTo>
                <a:cubicBezTo>
                  <a:pt x="437" y="97"/>
                  <a:pt x="339" y="0"/>
                  <a:pt x="219" y="0"/>
                </a:cubicBezTo>
              </a:path>
            </a:pathLst>
          </a:custGeom>
          <a:solidFill>
            <a:srgbClr val="232323"/>
          </a:solidFill>
          <a:ln>
            <a:noFill/>
          </a:ln>
        </p:spPr>
        <p:txBody>
          <a:bodyPr vert="horz" wrap="square" lIns="67374" tIns="33687" rIns="67374" bIns="33687" numCol="1" anchor="t" anchorCtr="0" compatLnSpc="1">
            <a:prstTxWarp prst="textNoShape">
              <a:avLst/>
            </a:prstTxWarp>
          </a:bodyPr>
          <a:lstStyle/>
          <a:p>
            <a:pPr>
              <a:defRPr/>
            </a:pPr>
            <a:endParaRPr lang="zh-CN" altLang="en-US" sz="2400" dirty="0">
              <a:solidFill>
                <a:prstClr val="black"/>
              </a:solidFill>
              <a:latin typeface="Calibri"/>
              <a:ea typeface="宋体" panose="02010600030101010101" pitchFamily="2" charset="-122"/>
            </a:endParaRPr>
          </a:p>
        </p:txBody>
      </p:sp>
      <p:sp>
        <p:nvSpPr>
          <p:cNvPr id="53" name="文本框 122"/>
          <p:cNvSpPr txBox="1"/>
          <p:nvPr/>
        </p:nvSpPr>
        <p:spPr>
          <a:xfrm>
            <a:off x="2126490" y="2776212"/>
            <a:ext cx="738176" cy="520169"/>
          </a:xfrm>
          <a:prstGeom prst="rect">
            <a:avLst/>
          </a:prstGeom>
          <a:noFill/>
        </p:spPr>
        <p:txBody>
          <a:bodyPr wrap="square" lIns="67391" tIns="33696" rIns="67391" bIns="33696" rtlCol="0">
            <a:spAutoFit/>
          </a:bodyPr>
          <a:lstStyle/>
          <a:p>
            <a:pPr algn="ctr">
              <a:defRPr/>
            </a:pPr>
            <a:r>
              <a:rPr lang="en-US" altLang="zh-CN" sz="2900" dirty="0">
                <a:solidFill>
                  <a:schemeClr val="bg1"/>
                </a:solidFill>
                <a:latin typeface="Impact" panose="020B0806030902050204" pitchFamily="34" charset="0"/>
                <a:ea typeface="宋体" panose="02010600030101010101" pitchFamily="2" charset="-122"/>
              </a:rPr>
              <a:t>01</a:t>
            </a:r>
            <a:endParaRPr lang="zh-CN" altLang="en-US" sz="2900" dirty="0">
              <a:solidFill>
                <a:schemeClr val="bg1"/>
              </a:solidFill>
              <a:latin typeface="Impact" panose="020B0806030902050204" pitchFamily="34" charset="0"/>
              <a:ea typeface="宋体" panose="02010600030101010101" pitchFamily="2" charset="-122"/>
            </a:endParaRPr>
          </a:p>
        </p:txBody>
      </p:sp>
      <p:sp>
        <p:nvSpPr>
          <p:cNvPr id="54" name="文本框 125"/>
          <p:cNvSpPr txBox="1"/>
          <p:nvPr/>
        </p:nvSpPr>
        <p:spPr>
          <a:xfrm>
            <a:off x="3049137" y="2060667"/>
            <a:ext cx="738176" cy="520169"/>
          </a:xfrm>
          <a:prstGeom prst="rect">
            <a:avLst/>
          </a:prstGeom>
          <a:noFill/>
        </p:spPr>
        <p:txBody>
          <a:bodyPr wrap="square" lIns="67391" tIns="33696" rIns="67391" bIns="33696" rtlCol="0">
            <a:spAutoFit/>
          </a:bodyPr>
          <a:lstStyle/>
          <a:p>
            <a:pPr algn="ctr">
              <a:defRPr/>
            </a:pPr>
            <a:r>
              <a:rPr lang="en-US" altLang="zh-CN" sz="2900" dirty="0">
                <a:solidFill>
                  <a:schemeClr val="bg1"/>
                </a:solidFill>
                <a:latin typeface="Impact" panose="020B0806030902050204" pitchFamily="34" charset="0"/>
                <a:ea typeface="宋体" panose="02010600030101010101" pitchFamily="2" charset="-122"/>
              </a:rPr>
              <a:t>02</a:t>
            </a:r>
            <a:endParaRPr lang="zh-CN" altLang="en-US" sz="2900" dirty="0">
              <a:solidFill>
                <a:schemeClr val="bg1"/>
              </a:solidFill>
              <a:latin typeface="Impact" panose="020B0806030902050204" pitchFamily="34" charset="0"/>
              <a:ea typeface="宋体" panose="02010600030101010101" pitchFamily="2" charset="-122"/>
            </a:endParaRPr>
          </a:p>
        </p:txBody>
      </p:sp>
      <p:sp>
        <p:nvSpPr>
          <p:cNvPr id="55" name="文本框 128"/>
          <p:cNvSpPr txBox="1"/>
          <p:nvPr/>
        </p:nvSpPr>
        <p:spPr>
          <a:xfrm>
            <a:off x="4947902" y="2104346"/>
            <a:ext cx="738176" cy="520169"/>
          </a:xfrm>
          <a:prstGeom prst="rect">
            <a:avLst/>
          </a:prstGeom>
          <a:noFill/>
        </p:spPr>
        <p:txBody>
          <a:bodyPr wrap="square" lIns="67391" tIns="33696" rIns="67391" bIns="33696" rtlCol="0">
            <a:spAutoFit/>
          </a:bodyPr>
          <a:lstStyle/>
          <a:p>
            <a:pPr algn="ctr">
              <a:defRPr/>
            </a:pPr>
            <a:r>
              <a:rPr lang="en-US" altLang="zh-CN" sz="2900" dirty="0">
                <a:solidFill>
                  <a:schemeClr val="bg1"/>
                </a:solidFill>
                <a:latin typeface="Impact" panose="020B0806030902050204" pitchFamily="34" charset="0"/>
                <a:ea typeface="宋体" panose="02010600030101010101" pitchFamily="2" charset="-122"/>
              </a:rPr>
              <a:t>04</a:t>
            </a:r>
            <a:endParaRPr lang="zh-CN" altLang="en-US" sz="2900" dirty="0">
              <a:solidFill>
                <a:schemeClr val="bg1"/>
              </a:solidFill>
              <a:latin typeface="Impact" panose="020B0806030902050204" pitchFamily="34" charset="0"/>
              <a:ea typeface="宋体" panose="02010600030101010101" pitchFamily="2" charset="-122"/>
            </a:endParaRPr>
          </a:p>
        </p:txBody>
      </p:sp>
      <p:sp>
        <p:nvSpPr>
          <p:cNvPr id="56" name="文本框 131"/>
          <p:cNvSpPr txBox="1"/>
          <p:nvPr/>
        </p:nvSpPr>
        <p:spPr>
          <a:xfrm>
            <a:off x="4006518" y="2752800"/>
            <a:ext cx="738176" cy="520169"/>
          </a:xfrm>
          <a:prstGeom prst="rect">
            <a:avLst/>
          </a:prstGeom>
          <a:noFill/>
        </p:spPr>
        <p:txBody>
          <a:bodyPr wrap="square" lIns="67391" tIns="33696" rIns="67391" bIns="33696" rtlCol="0">
            <a:spAutoFit/>
          </a:bodyPr>
          <a:lstStyle/>
          <a:p>
            <a:pPr algn="ctr">
              <a:defRPr/>
            </a:pPr>
            <a:r>
              <a:rPr lang="en-US" altLang="zh-CN" sz="2900" dirty="0">
                <a:solidFill>
                  <a:schemeClr val="bg1"/>
                </a:solidFill>
                <a:latin typeface="Impact" panose="020B0806030902050204" pitchFamily="34" charset="0"/>
                <a:ea typeface="宋体" panose="02010600030101010101" pitchFamily="2" charset="-122"/>
              </a:rPr>
              <a:t>03</a:t>
            </a:r>
            <a:endParaRPr lang="zh-CN" altLang="en-US" sz="2900" dirty="0">
              <a:solidFill>
                <a:schemeClr val="bg1"/>
              </a:solidFill>
              <a:latin typeface="Impact" panose="020B0806030902050204" pitchFamily="34" charset="0"/>
              <a:ea typeface="宋体" panose="02010600030101010101" pitchFamily="2" charset="-122"/>
            </a:endParaRPr>
          </a:p>
        </p:txBody>
      </p:sp>
      <p:sp>
        <p:nvSpPr>
          <p:cNvPr id="57" name="矩形 56"/>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58" name="矩形 57"/>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59"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60"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grpSp>
        <p:nvGrpSpPr>
          <p:cNvPr id="61" name="组合 71">
            <a:extLst>
              <a:ext uri="{FF2B5EF4-FFF2-40B4-BE49-F238E27FC236}">
                <a16:creationId xmlns:a16="http://schemas.microsoft.com/office/drawing/2014/main" id="{9C2CA4BB-A090-448C-A70F-CCE4F036E597}"/>
              </a:ext>
            </a:extLst>
          </p:cNvPr>
          <p:cNvGrpSpPr/>
          <p:nvPr/>
        </p:nvGrpSpPr>
        <p:grpSpPr>
          <a:xfrm>
            <a:off x="5782572" y="2163804"/>
            <a:ext cx="1222347" cy="1216839"/>
            <a:chOff x="4993868" y="2326868"/>
            <a:chExt cx="2204265" cy="2204265"/>
          </a:xfrm>
          <a:solidFill>
            <a:srgbClr val="232323"/>
          </a:solidFill>
          <a:effectLst>
            <a:outerShdw blurRad="292100" dist="114300" dir="2700000" algn="tl" rotWithShape="0">
              <a:prstClr val="black">
                <a:alpha val="25000"/>
              </a:prstClr>
            </a:outerShdw>
          </a:effectLst>
        </p:grpSpPr>
        <p:sp>
          <p:nvSpPr>
            <p:cNvPr id="62" name="任意多边形 72">
              <a:extLst>
                <a:ext uri="{FF2B5EF4-FFF2-40B4-BE49-F238E27FC236}">
                  <a16:creationId xmlns:a16="http://schemas.microsoft.com/office/drawing/2014/main" id="{9177CBF3-73B2-451C-A4E6-EDE57FD3F3E1}"/>
                </a:ext>
              </a:extLst>
            </p:cNvPr>
            <p:cNvSpPr/>
            <p:nvPr/>
          </p:nvSpPr>
          <p:spPr>
            <a:xfrm>
              <a:off x="4993868" y="2326868"/>
              <a:ext cx="2204265" cy="2204265"/>
            </a:xfrm>
            <a:custGeom>
              <a:avLst/>
              <a:gdLst>
                <a:gd name="connsiteX0" fmla="*/ 1102132 w 2204265"/>
                <a:gd name="connsiteY0" fmla="*/ 321083 h 2204265"/>
                <a:gd name="connsiteX1" fmla="*/ 311557 w 2204265"/>
                <a:gd name="connsiteY1" fmla="*/ 1111658 h 2204265"/>
                <a:gd name="connsiteX2" fmla="*/ 1102132 w 2204265"/>
                <a:gd name="connsiteY2" fmla="*/ 1902233 h 2204265"/>
                <a:gd name="connsiteX3" fmla="*/ 1892707 w 2204265"/>
                <a:gd name="connsiteY3" fmla="*/ 1111658 h 2204265"/>
                <a:gd name="connsiteX4" fmla="*/ 1102132 w 2204265"/>
                <a:gd name="connsiteY4" fmla="*/ 321083 h 2204265"/>
                <a:gd name="connsiteX5" fmla="*/ 977042 w 2204265"/>
                <a:gd name="connsiteY5" fmla="*/ 0 h 2204265"/>
                <a:gd name="connsiteX6" fmla="*/ 1227224 w 2204265"/>
                <a:gd name="connsiteY6" fmla="*/ 0 h 2204265"/>
                <a:gd name="connsiteX7" fmla="*/ 1276006 w 2204265"/>
                <a:gd name="connsiteY7" fmla="*/ 227584 h 2204265"/>
                <a:gd name="connsiteX8" fmla="*/ 1287791 w 2204265"/>
                <a:gd name="connsiteY8" fmla="*/ 229382 h 2204265"/>
                <a:gd name="connsiteX9" fmla="*/ 1387705 w 2204265"/>
                <a:gd name="connsiteY9" fmla="*/ 259057 h 2204265"/>
                <a:gd name="connsiteX10" fmla="*/ 1544868 w 2204265"/>
                <a:gd name="connsiteY10" fmla="*/ 85113 h 2204265"/>
                <a:gd name="connsiteX11" fmla="*/ 1761531 w 2204265"/>
                <a:gd name="connsiteY11" fmla="*/ 210203 h 2204265"/>
                <a:gd name="connsiteX12" fmla="*/ 1691902 w 2204265"/>
                <a:gd name="connsiteY12" fmla="*/ 425756 h 2204265"/>
                <a:gd name="connsiteX13" fmla="*/ 1705003 w 2204265"/>
                <a:gd name="connsiteY13" fmla="*/ 435309 h 2204265"/>
                <a:gd name="connsiteX14" fmla="*/ 1774668 w 2204265"/>
                <a:gd name="connsiteY14" fmla="*/ 502325 h 2204265"/>
                <a:gd name="connsiteX15" fmla="*/ 1782142 w 2204265"/>
                <a:gd name="connsiteY15" fmla="*/ 511190 h 2204265"/>
                <a:gd name="connsiteX16" fmla="*/ 1994063 w 2204265"/>
                <a:gd name="connsiteY16" fmla="*/ 442735 h 2204265"/>
                <a:gd name="connsiteX17" fmla="*/ 2119154 w 2204265"/>
                <a:gd name="connsiteY17" fmla="*/ 659399 h 2204265"/>
                <a:gd name="connsiteX18" fmla="*/ 1961265 w 2204265"/>
                <a:gd name="connsiteY18" fmla="*/ 802053 h 2204265"/>
                <a:gd name="connsiteX19" fmla="*/ 1974042 w 2204265"/>
                <a:gd name="connsiteY19" fmla="*/ 833752 h 2204265"/>
                <a:gd name="connsiteX20" fmla="*/ 1999140 w 2204265"/>
                <a:gd name="connsiteY20" fmla="*/ 933073 h 2204265"/>
                <a:gd name="connsiteX21" fmla="*/ 2204265 w 2204265"/>
                <a:gd name="connsiteY21" fmla="*/ 977042 h 2204265"/>
                <a:gd name="connsiteX22" fmla="*/ 2204265 w 2204265"/>
                <a:gd name="connsiteY22" fmla="*/ 1227224 h 2204265"/>
                <a:gd name="connsiteX23" fmla="*/ 2012137 w 2204265"/>
                <a:gd name="connsiteY23" fmla="*/ 1268406 h 2204265"/>
                <a:gd name="connsiteX24" fmla="*/ 2004638 w 2204265"/>
                <a:gd name="connsiteY24" fmla="*/ 1317545 h 2204265"/>
                <a:gd name="connsiteX25" fmla="*/ 1985237 w 2204265"/>
                <a:gd name="connsiteY25" fmla="*/ 1394985 h 2204265"/>
                <a:gd name="connsiteX26" fmla="*/ 1977636 w 2204265"/>
                <a:gd name="connsiteY26" fmla="*/ 1417004 h 2204265"/>
                <a:gd name="connsiteX27" fmla="*/ 2119154 w 2204265"/>
                <a:gd name="connsiteY27" fmla="*/ 1544868 h 2204265"/>
                <a:gd name="connsiteX28" fmla="*/ 1994063 w 2204265"/>
                <a:gd name="connsiteY28" fmla="*/ 1761531 h 2204265"/>
                <a:gd name="connsiteX29" fmla="*/ 1820151 w 2204265"/>
                <a:gd name="connsiteY29" fmla="*/ 1705353 h 2204265"/>
                <a:gd name="connsiteX30" fmla="*/ 1798711 w 2204265"/>
                <a:gd name="connsiteY30" fmla="*/ 1734758 h 2204265"/>
                <a:gd name="connsiteX31" fmla="*/ 1731696 w 2204265"/>
                <a:gd name="connsiteY31" fmla="*/ 1804423 h 2204265"/>
                <a:gd name="connsiteX32" fmla="*/ 1706998 w 2204265"/>
                <a:gd name="connsiteY32" fmla="*/ 1825242 h 2204265"/>
                <a:gd name="connsiteX33" fmla="*/ 1761531 w 2204265"/>
                <a:gd name="connsiteY33" fmla="*/ 1994062 h 2204265"/>
                <a:gd name="connsiteX34" fmla="*/ 1544868 w 2204265"/>
                <a:gd name="connsiteY34" fmla="*/ 2119153 h 2204265"/>
                <a:gd name="connsiteX35" fmla="*/ 1429863 w 2204265"/>
                <a:gd name="connsiteY35" fmla="*/ 1991868 h 2204265"/>
                <a:gd name="connsiteX36" fmla="*/ 1400268 w 2204265"/>
                <a:gd name="connsiteY36" fmla="*/ 2003797 h 2204265"/>
                <a:gd name="connsiteX37" fmla="*/ 1262745 w 2204265"/>
                <a:gd name="connsiteY37" fmla="*/ 2038549 h 2204265"/>
                <a:gd name="connsiteX38" fmla="*/ 1227224 w 2204265"/>
                <a:gd name="connsiteY38" fmla="*/ 2204265 h 2204265"/>
                <a:gd name="connsiteX39" fmla="*/ 977042 w 2204265"/>
                <a:gd name="connsiteY39" fmla="*/ 2204265 h 2204265"/>
                <a:gd name="connsiteX40" fmla="*/ 941447 w 2204265"/>
                <a:gd name="connsiteY40" fmla="*/ 2038203 h 2204265"/>
                <a:gd name="connsiteX41" fmla="*/ 916475 w 2204265"/>
                <a:gd name="connsiteY41" fmla="*/ 2034392 h 2204265"/>
                <a:gd name="connsiteX42" fmla="*/ 774169 w 2204265"/>
                <a:gd name="connsiteY42" fmla="*/ 1992127 h 2204265"/>
                <a:gd name="connsiteX43" fmla="*/ 659399 w 2204265"/>
                <a:gd name="connsiteY43" fmla="*/ 2119153 h 2204265"/>
                <a:gd name="connsiteX44" fmla="*/ 442735 w 2204265"/>
                <a:gd name="connsiteY44" fmla="*/ 1994062 h 2204265"/>
                <a:gd name="connsiteX45" fmla="*/ 496981 w 2204265"/>
                <a:gd name="connsiteY45" fmla="*/ 1826130 h 2204265"/>
                <a:gd name="connsiteX46" fmla="*/ 391274 w 2204265"/>
                <a:gd name="connsiteY46" fmla="*/ 1717869 h 2204265"/>
                <a:gd name="connsiteX47" fmla="*/ 382878 w 2204265"/>
                <a:gd name="connsiteY47" fmla="*/ 1705753 h 2204265"/>
                <a:gd name="connsiteX48" fmla="*/ 210204 w 2204265"/>
                <a:gd name="connsiteY48" fmla="*/ 1761531 h 2204265"/>
                <a:gd name="connsiteX49" fmla="*/ 85113 w 2204265"/>
                <a:gd name="connsiteY49" fmla="*/ 1544868 h 2204265"/>
                <a:gd name="connsiteX50" fmla="*/ 226733 w 2204265"/>
                <a:gd name="connsiteY50" fmla="*/ 1416912 h 2204265"/>
                <a:gd name="connsiteX51" fmla="*/ 212821 w 2204265"/>
                <a:gd name="connsiteY51" fmla="*/ 1373126 h 2204265"/>
                <a:gd name="connsiteX52" fmla="*/ 191748 w 2204265"/>
                <a:gd name="connsiteY52" fmla="*/ 1268325 h 2204265"/>
                <a:gd name="connsiteX53" fmla="*/ 0 w 2204265"/>
                <a:gd name="connsiteY53" fmla="*/ 1227224 h 2204265"/>
                <a:gd name="connsiteX54" fmla="*/ 0 w 2204265"/>
                <a:gd name="connsiteY54" fmla="*/ 977042 h 2204265"/>
                <a:gd name="connsiteX55" fmla="*/ 203220 w 2204265"/>
                <a:gd name="connsiteY55" fmla="*/ 933481 h 2204265"/>
                <a:gd name="connsiteX56" fmla="*/ 212821 w 2204265"/>
                <a:gd name="connsiteY56" fmla="*/ 890649 h 2204265"/>
                <a:gd name="connsiteX57" fmla="*/ 243470 w 2204265"/>
                <a:gd name="connsiteY57" fmla="*/ 802476 h 2204265"/>
                <a:gd name="connsiteX58" fmla="*/ 85113 w 2204265"/>
                <a:gd name="connsiteY58" fmla="*/ 659399 h 2204265"/>
                <a:gd name="connsiteX59" fmla="*/ 210204 w 2204265"/>
                <a:gd name="connsiteY59" fmla="*/ 442735 h 2204265"/>
                <a:gd name="connsiteX60" fmla="*/ 423776 w 2204265"/>
                <a:gd name="connsiteY60" fmla="*/ 511723 h 2204265"/>
                <a:gd name="connsiteX61" fmla="*/ 470557 w 2204265"/>
                <a:gd name="connsiteY61" fmla="*/ 461243 h 2204265"/>
                <a:gd name="connsiteX62" fmla="*/ 512656 w 2204265"/>
                <a:gd name="connsiteY62" fmla="*/ 426662 h 2204265"/>
                <a:gd name="connsiteX63" fmla="*/ 442735 w 2204265"/>
                <a:gd name="connsiteY63" fmla="*/ 210203 h 2204265"/>
                <a:gd name="connsiteX64" fmla="*/ 659399 w 2204265"/>
                <a:gd name="connsiteY64" fmla="*/ 85113 h 2204265"/>
                <a:gd name="connsiteX65" fmla="*/ 815299 w 2204265"/>
                <a:gd name="connsiteY65" fmla="*/ 257661 h 2204265"/>
                <a:gd name="connsiteX66" fmla="*/ 916475 w 2204265"/>
                <a:gd name="connsiteY66" fmla="*/ 229382 h 2204265"/>
                <a:gd name="connsiteX67" fmla="*/ 928259 w 2204265"/>
                <a:gd name="connsiteY67" fmla="*/ 227584 h 2204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204265" h="2204265">
                  <a:moveTo>
                    <a:pt x="1102132" y="321083"/>
                  </a:moveTo>
                  <a:cubicBezTo>
                    <a:pt x="665509" y="321083"/>
                    <a:pt x="311557" y="675035"/>
                    <a:pt x="311557" y="1111658"/>
                  </a:cubicBezTo>
                  <a:cubicBezTo>
                    <a:pt x="311557" y="1548281"/>
                    <a:pt x="665509" y="1902233"/>
                    <a:pt x="1102132" y="1902233"/>
                  </a:cubicBezTo>
                  <a:cubicBezTo>
                    <a:pt x="1538755" y="1902233"/>
                    <a:pt x="1892707" y="1548281"/>
                    <a:pt x="1892707" y="1111658"/>
                  </a:cubicBezTo>
                  <a:cubicBezTo>
                    <a:pt x="1892707" y="675035"/>
                    <a:pt x="1538755" y="321083"/>
                    <a:pt x="1102132" y="321083"/>
                  </a:cubicBezTo>
                  <a:close/>
                  <a:moveTo>
                    <a:pt x="977042" y="0"/>
                  </a:moveTo>
                  <a:lnTo>
                    <a:pt x="1227224" y="0"/>
                  </a:lnTo>
                  <a:lnTo>
                    <a:pt x="1276006" y="227584"/>
                  </a:lnTo>
                  <a:lnTo>
                    <a:pt x="1287791" y="229382"/>
                  </a:lnTo>
                  <a:lnTo>
                    <a:pt x="1387705" y="259057"/>
                  </a:lnTo>
                  <a:lnTo>
                    <a:pt x="1544868" y="85113"/>
                  </a:lnTo>
                  <a:lnTo>
                    <a:pt x="1761531" y="210203"/>
                  </a:lnTo>
                  <a:lnTo>
                    <a:pt x="1691902" y="425756"/>
                  </a:lnTo>
                  <a:lnTo>
                    <a:pt x="1705003" y="435309"/>
                  </a:lnTo>
                  <a:cubicBezTo>
                    <a:pt x="1729378" y="456423"/>
                    <a:pt x="1752634" y="478795"/>
                    <a:pt x="1774668" y="502325"/>
                  </a:cubicBezTo>
                  <a:lnTo>
                    <a:pt x="1782142" y="511190"/>
                  </a:lnTo>
                  <a:lnTo>
                    <a:pt x="1994063" y="442735"/>
                  </a:lnTo>
                  <a:lnTo>
                    <a:pt x="2119154" y="659399"/>
                  </a:lnTo>
                  <a:lnTo>
                    <a:pt x="1961265" y="802053"/>
                  </a:lnTo>
                  <a:lnTo>
                    <a:pt x="1974042" y="833752"/>
                  </a:lnTo>
                  <a:lnTo>
                    <a:pt x="1999140" y="933073"/>
                  </a:lnTo>
                  <a:lnTo>
                    <a:pt x="2204265" y="977042"/>
                  </a:lnTo>
                  <a:lnTo>
                    <a:pt x="2204265" y="1227224"/>
                  </a:lnTo>
                  <a:lnTo>
                    <a:pt x="2012137" y="1268406"/>
                  </a:lnTo>
                  <a:lnTo>
                    <a:pt x="2004638" y="1317545"/>
                  </a:lnTo>
                  <a:cubicBezTo>
                    <a:pt x="1999269" y="1343782"/>
                    <a:pt x="1992785" y="1369612"/>
                    <a:pt x="1985237" y="1394985"/>
                  </a:cubicBezTo>
                  <a:lnTo>
                    <a:pt x="1977636" y="1417004"/>
                  </a:lnTo>
                  <a:lnTo>
                    <a:pt x="2119154" y="1544868"/>
                  </a:lnTo>
                  <a:lnTo>
                    <a:pt x="1994063" y="1761531"/>
                  </a:lnTo>
                  <a:lnTo>
                    <a:pt x="1820151" y="1705353"/>
                  </a:lnTo>
                  <a:lnTo>
                    <a:pt x="1798711" y="1734758"/>
                  </a:lnTo>
                  <a:cubicBezTo>
                    <a:pt x="1777597" y="1759133"/>
                    <a:pt x="1755225" y="1782388"/>
                    <a:pt x="1731696" y="1804423"/>
                  </a:cubicBezTo>
                  <a:lnTo>
                    <a:pt x="1706998" y="1825242"/>
                  </a:lnTo>
                  <a:lnTo>
                    <a:pt x="1761531" y="1994062"/>
                  </a:lnTo>
                  <a:lnTo>
                    <a:pt x="1544868" y="2119153"/>
                  </a:lnTo>
                  <a:lnTo>
                    <a:pt x="1429863" y="1991868"/>
                  </a:lnTo>
                  <a:lnTo>
                    <a:pt x="1400268" y="2003797"/>
                  </a:lnTo>
                  <a:lnTo>
                    <a:pt x="1262745" y="2038549"/>
                  </a:lnTo>
                  <a:lnTo>
                    <a:pt x="1227224" y="2204265"/>
                  </a:lnTo>
                  <a:lnTo>
                    <a:pt x="977042" y="2204265"/>
                  </a:lnTo>
                  <a:lnTo>
                    <a:pt x="941447" y="2038203"/>
                  </a:lnTo>
                  <a:lnTo>
                    <a:pt x="916475" y="2034392"/>
                  </a:lnTo>
                  <a:lnTo>
                    <a:pt x="774169" y="1992127"/>
                  </a:lnTo>
                  <a:lnTo>
                    <a:pt x="659399" y="2119153"/>
                  </a:lnTo>
                  <a:lnTo>
                    <a:pt x="442735" y="1994062"/>
                  </a:lnTo>
                  <a:lnTo>
                    <a:pt x="496981" y="1826130"/>
                  </a:lnTo>
                  <a:lnTo>
                    <a:pt x="391274" y="1717869"/>
                  </a:lnTo>
                  <a:lnTo>
                    <a:pt x="382878" y="1705753"/>
                  </a:lnTo>
                  <a:lnTo>
                    <a:pt x="210204" y="1761531"/>
                  </a:lnTo>
                  <a:lnTo>
                    <a:pt x="85113" y="1544868"/>
                  </a:lnTo>
                  <a:lnTo>
                    <a:pt x="226733" y="1416912"/>
                  </a:lnTo>
                  <a:lnTo>
                    <a:pt x="212821" y="1373126"/>
                  </a:lnTo>
                  <a:lnTo>
                    <a:pt x="191748" y="1268325"/>
                  </a:lnTo>
                  <a:lnTo>
                    <a:pt x="0" y="1227224"/>
                  </a:lnTo>
                  <a:lnTo>
                    <a:pt x="0" y="977042"/>
                  </a:lnTo>
                  <a:lnTo>
                    <a:pt x="203220" y="933481"/>
                  </a:lnTo>
                  <a:lnTo>
                    <a:pt x="212821" y="890649"/>
                  </a:lnTo>
                  <a:lnTo>
                    <a:pt x="243470" y="802476"/>
                  </a:lnTo>
                  <a:lnTo>
                    <a:pt x="85113" y="659399"/>
                  </a:lnTo>
                  <a:lnTo>
                    <a:pt x="210204" y="442735"/>
                  </a:lnTo>
                  <a:lnTo>
                    <a:pt x="423776" y="511723"/>
                  </a:lnTo>
                  <a:lnTo>
                    <a:pt x="470557" y="461243"/>
                  </a:lnTo>
                  <a:lnTo>
                    <a:pt x="512656" y="426662"/>
                  </a:lnTo>
                  <a:lnTo>
                    <a:pt x="442735" y="210203"/>
                  </a:lnTo>
                  <a:lnTo>
                    <a:pt x="659399" y="85113"/>
                  </a:lnTo>
                  <a:lnTo>
                    <a:pt x="815299" y="257661"/>
                  </a:lnTo>
                  <a:lnTo>
                    <a:pt x="916475" y="229382"/>
                  </a:lnTo>
                  <a:lnTo>
                    <a:pt x="928259" y="227584"/>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sp>
          <p:nvSpPr>
            <p:cNvPr id="63" name="椭圆 73">
              <a:extLst>
                <a:ext uri="{FF2B5EF4-FFF2-40B4-BE49-F238E27FC236}">
                  <a16:creationId xmlns:a16="http://schemas.microsoft.com/office/drawing/2014/main" id="{2E5D57BD-8CD1-483B-960C-38692DB04CF6}"/>
                </a:ext>
              </a:extLst>
            </p:cNvPr>
            <p:cNvSpPr/>
            <p:nvPr/>
          </p:nvSpPr>
          <p:spPr>
            <a:xfrm>
              <a:off x="5305425" y="2638425"/>
              <a:ext cx="1581150" cy="1581150"/>
            </a:xfrm>
            <a:prstGeom prst="ellipse">
              <a:avLst/>
            </a:prstGeom>
            <a:grpFill/>
            <a:ln>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sp>
          <p:nvSpPr>
            <p:cNvPr id="64" name="椭圆 74">
              <a:extLst>
                <a:ext uri="{FF2B5EF4-FFF2-40B4-BE49-F238E27FC236}">
                  <a16:creationId xmlns:a16="http://schemas.microsoft.com/office/drawing/2014/main" id="{4D2427E1-6C21-4CDE-ACD4-9DA4915C4206}"/>
                </a:ext>
              </a:extLst>
            </p:cNvPr>
            <p:cNvSpPr/>
            <p:nvPr/>
          </p:nvSpPr>
          <p:spPr>
            <a:xfrm>
              <a:off x="5370108" y="2708871"/>
              <a:ext cx="1451783" cy="1451783"/>
            </a:xfrm>
            <a:prstGeom prst="ellipse">
              <a:avLst/>
            </a:prstGeom>
            <a:grpFill/>
            <a:ln w="19050">
              <a:gradFill flip="none" rotWithShape="1">
                <a:gsLst>
                  <a:gs pos="100000">
                    <a:schemeClr val="bg1">
                      <a:lumMod val="85000"/>
                    </a:schemeClr>
                  </a:gs>
                  <a:gs pos="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Calibri"/>
                <a:ea typeface="宋体" panose="02010600030101010101" pitchFamily="2" charset="-122"/>
              </a:endParaRPr>
            </a:p>
          </p:txBody>
        </p:sp>
      </p:grpSp>
      <p:grpSp>
        <p:nvGrpSpPr>
          <p:cNvPr id="65" name="组合 86">
            <a:extLst>
              <a:ext uri="{FF2B5EF4-FFF2-40B4-BE49-F238E27FC236}">
                <a16:creationId xmlns:a16="http://schemas.microsoft.com/office/drawing/2014/main" id="{62CFB7AD-9DCB-41EF-BC48-B1415E406F50}"/>
              </a:ext>
            </a:extLst>
          </p:cNvPr>
          <p:cNvGrpSpPr/>
          <p:nvPr/>
        </p:nvGrpSpPr>
        <p:grpSpPr>
          <a:xfrm flipV="1">
            <a:off x="6653461" y="3203924"/>
            <a:ext cx="2322683" cy="369332"/>
            <a:chOff x="5947699" y="1179697"/>
            <a:chExt cx="3146888" cy="502654"/>
          </a:xfrm>
        </p:grpSpPr>
        <p:grpSp>
          <p:nvGrpSpPr>
            <p:cNvPr id="66" name="组合 87">
              <a:extLst>
                <a:ext uri="{FF2B5EF4-FFF2-40B4-BE49-F238E27FC236}">
                  <a16:creationId xmlns:a16="http://schemas.microsoft.com/office/drawing/2014/main" id="{CC432D8F-1B5A-44CD-8C25-9BBB23A7822C}"/>
                </a:ext>
              </a:extLst>
            </p:cNvPr>
            <p:cNvGrpSpPr/>
            <p:nvPr/>
          </p:nvGrpSpPr>
          <p:grpSpPr>
            <a:xfrm flipV="1">
              <a:off x="5947699" y="1317986"/>
              <a:ext cx="2684915" cy="333365"/>
              <a:chOff x="5272248" y="4626108"/>
              <a:chExt cx="2684915" cy="333365"/>
            </a:xfrm>
          </p:grpSpPr>
          <p:sp>
            <p:nvSpPr>
              <p:cNvPr id="69" name="椭圆 90">
                <a:extLst>
                  <a:ext uri="{FF2B5EF4-FFF2-40B4-BE49-F238E27FC236}">
                    <a16:creationId xmlns:a16="http://schemas.microsoft.com/office/drawing/2014/main" id="{E951A8EA-A325-4B4D-8C68-90F364EB97E7}"/>
                  </a:ext>
                </a:extLst>
              </p:cNvPr>
              <p:cNvSpPr/>
              <p:nvPr/>
            </p:nvSpPr>
            <p:spPr>
              <a:xfrm>
                <a:off x="5272248" y="4626108"/>
                <a:ext cx="81021" cy="81021"/>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1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0" name="任意多边形 91">
                <a:extLst>
                  <a:ext uri="{FF2B5EF4-FFF2-40B4-BE49-F238E27FC236}">
                    <a16:creationId xmlns:a16="http://schemas.microsoft.com/office/drawing/2014/main" id="{228AAD14-2BB4-49CA-ACB6-A30B6219B142}"/>
                  </a:ext>
                </a:extLst>
              </p:cNvPr>
              <p:cNvSpPr/>
              <p:nvPr/>
            </p:nvSpPr>
            <p:spPr>
              <a:xfrm>
                <a:off x="5335428" y="4686869"/>
                <a:ext cx="2621735" cy="272604"/>
              </a:xfrm>
              <a:custGeom>
                <a:avLst/>
                <a:gdLst>
                  <a:gd name="connsiteX0" fmla="*/ 0 w 2815771"/>
                  <a:gd name="connsiteY0" fmla="*/ 0 h 638628"/>
                  <a:gd name="connsiteX1" fmla="*/ 725714 w 2815771"/>
                  <a:gd name="connsiteY1" fmla="*/ 638628 h 638628"/>
                  <a:gd name="connsiteX2" fmla="*/ 2815771 w 2815771"/>
                  <a:gd name="connsiteY2" fmla="*/ 638628 h 638628"/>
                  <a:gd name="connsiteX0" fmla="*/ 0 w 2815771"/>
                  <a:gd name="connsiteY0" fmla="*/ 0 h 649982"/>
                  <a:gd name="connsiteX1" fmla="*/ 254183 w 2815771"/>
                  <a:gd name="connsiteY1" fmla="*/ 649982 h 649982"/>
                  <a:gd name="connsiteX2" fmla="*/ 2815771 w 2815771"/>
                  <a:gd name="connsiteY2" fmla="*/ 638628 h 649982"/>
                </a:gdLst>
                <a:ahLst/>
                <a:cxnLst>
                  <a:cxn ang="0">
                    <a:pos x="connsiteX0" y="connsiteY0"/>
                  </a:cxn>
                  <a:cxn ang="0">
                    <a:pos x="connsiteX1" y="connsiteY1"/>
                  </a:cxn>
                  <a:cxn ang="0">
                    <a:pos x="connsiteX2" y="connsiteY2"/>
                  </a:cxn>
                </a:cxnLst>
                <a:rect l="l" t="t" r="r" b="b"/>
                <a:pathLst>
                  <a:path w="2815771" h="649982">
                    <a:moveTo>
                      <a:pt x="0" y="0"/>
                    </a:moveTo>
                    <a:lnTo>
                      <a:pt x="254183" y="649982"/>
                    </a:lnTo>
                    <a:lnTo>
                      <a:pt x="2815771" y="638628"/>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1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7" name="文本框 88">
              <a:extLst>
                <a:ext uri="{FF2B5EF4-FFF2-40B4-BE49-F238E27FC236}">
                  <a16:creationId xmlns:a16="http://schemas.microsoft.com/office/drawing/2014/main" id="{4D260BBA-6549-4CC3-A65A-2E95A8076242}"/>
                </a:ext>
              </a:extLst>
            </p:cNvPr>
            <p:cNvSpPr txBox="1"/>
            <p:nvPr/>
          </p:nvSpPr>
          <p:spPr>
            <a:xfrm flipV="1">
              <a:off x="6852147" y="1179697"/>
              <a:ext cx="2242440" cy="502654"/>
            </a:xfrm>
            <a:prstGeom prst="rect">
              <a:avLst/>
            </a:prstGeom>
            <a:noFill/>
          </p:spPr>
          <p:txBody>
            <a:bodyPr wrap="square" rtlCol="0">
              <a:spAutoFit/>
            </a:bodyPr>
            <a:lstStyle/>
            <a:p>
              <a:pPr>
                <a:defRPr/>
              </a:pPr>
              <a:r>
                <a:rPr lang="en-US" altLang="zh-CN" dirty="0">
                  <a:solidFill>
                    <a:schemeClr val="tx1">
                      <a:lumMod val="50000"/>
                      <a:lumOff val="50000"/>
                    </a:schemeClr>
                  </a:solidFill>
                  <a:latin typeface="微软雅黑" pitchFamily="34" charset="-122"/>
                  <a:ea typeface="微软雅黑" pitchFamily="34" charset="-122"/>
                </a:rPr>
                <a:t>1979-1983</a:t>
              </a:r>
              <a:r>
                <a:rPr lang="zh-CN" altLang="en-US" dirty="0">
                  <a:solidFill>
                    <a:schemeClr val="tx1">
                      <a:lumMod val="50000"/>
                      <a:lumOff val="50000"/>
                    </a:schemeClr>
                  </a:solidFill>
                  <a:latin typeface="微软雅黑" pitchFamily="34" charset="-122"/>
                  <a:ea typeface="微软雅黑" pitchFamily="34" charset="-122"/>
                </a:rPr>
                <a:t>年</a:t>
              </a:r>
              <a:endParaRPr lang="en-US" altLang="zh-CN" dirty="0">
                <a:solidFill>
                  <a:schemeClr val="tx1">
                    <a:lumMod val="50000"/>
                    <a:lumOff val="50000"/>
                  </a:schemeClr>
                </a:solidFill>
                <a:latin typeface="微软雅黑" pitchFamily="34" charset="-122"/>
                <a:ea typeface="微软雅黑" pitchFamily="34" charset="-122"/>
              </a:endParaRPr>
            </a:p>
          </p:txBody>
        </p:sp>
      </p:grpSp>
      <p:sp>
        <p:nvSpPr>
          <p:cNvPr id="72" name="文本框 131">
            <a:extLst>
              <a:ext uri="{FF2B5EF4-FFF2-40B4-BE49-F238E27FC236}">
                <a16:creationId xmlns:a16="http://schemas.microsoft.com/office/drawing/2014/main" id="{D5DE9CE5-42DA-48F5-948A-7A101FADF646}"/>
              </a:ext>
            </a:extLst>
          </p:cNvPr>
          <p:cNvSpPr txBox="1"/>
          <p:nvPr/>
        </p:nvSpPr>
        <p:spPr>
          <a:xfrm>
            <a:off x="6024657" y="2494122"/>
            <a:ext cx="738176" cy="520169"/>
          </a:xfrm>
          <a:prstGeom prst="rect">
            <a:avLst/>
          </a:prstGeom>
          <a:noFill/>
        </p:spPr>
        <p:txBody>
          <a:bodyPr wrap="square" lIns="67391" tIns="33696" rIns="67391" bIns="33696" rtlCol="0">
            <a:spAutoFit/>
          </a:bodyPr>
          <a:lstStyle/>
          <a:p>
            <a:pPr algn="ctr">
              <a:defRPr/>
            </a:pPr>
            <a:r>
              <a:rPr lang="en-US" altLang="zh-CN" sz="2900" dirty="0">
                <a:solidFill>
                  <a:schemeClr val="bg1"/>
                </a:solidFill>
                <a:latin typeface="Impact" panose="020B0806030902050204" pitchFamily="34" charset="0"/>
                <a:ea typeface="宋体" panose="02010600030101010101" pitchFamily="2" charset="-122"/>
              </a:rPr>
              <a:t>05</a:t>
            </a:r>
            <a:endParaRPr lang="zh-CN" altLang="en-US" sz="2900" dirty="0">
              <a:solidFill>
                <a:schemeClr val="bg1"/>
              </a:solidFill>
              <a:latin typeface="Impact" panose="020B0806030902050204" pitchFamily="34" charset="0"/>
              <a:ea typeface="宋体" panose="02010600030101010101" pitchFamily="2" charset="-122"/>
            </a:endParaRPr>
          </a:p>
        </p:txBody>
      </p:sp>
      <p:sp>
        <p:nvSpPr>
          <p:cNvPr id="73" name="Freeform 12">
            <a:extLst>
              <a:ext uri="{FF2B5EF4-FFF2-40B4-BE49-F238E27FC236}">
                <a16:creationId xmlns:a16="http://schemas.microsoft.com/office/drawing/2014/main" id="{AFB9441A-132E-4EC7-8817-9B56D3DC15C8}"/>
              </a:ext>
            </a:extLst>
          </p:cNvPr>
          <p:cNvSpPr>
            <a:spLocks noEditPoints="1"/>
          </p:cNvSpPr>
          <p:nvPr/>
        </p:nvSpPr>
        <p:spPr bwMode="auto">
          <a:xfrm>
            <a:off x="7102013" y="3199380"/>
            <a:ext cx="279610" cy="232530"/>
          </a:xfrm>
          <a:custGeom>
            <a:avLst/>
            <a:gdLst>
              <a:gd name="T0" fmla="*/ 451 w 771"/>
              <a:gd name="T1" fmla="*/ 411 h 602"/>
              <a:gd name="T2" fmla="*/ 457 w 771"/>
              <a:gd name="T3" fmla="*/ 396 h 602"/>
              <a:gd name="T4" fmla="*/ 459 w 771"/>
              <a:gd name="T5" fmla="*/ 388 h 602"/>
              <a:gd name="T6" fmla="*/ 463 w 771"/>
              <a:gd name="T7" fmla="*/ 372 h 602"/>
              <a:gd name="T8" fmla="*/ 464 w 771"/>
              <a:gd name="T9" fmla="*/ 365 h 602"/>
              <a:gd name="T10" fmla="*/ 466 w 771"/>
              <a:gd name="T11" fmla="*/ 341 h 602"/>
              <a:gd name="T12" fmla="*/ 233 w 771"/>
              <a:gd name="T13" fmla="*/ 139 h 602"/>
              <a:gd name="T14" fmla="*/ 201 w 771"/>
              <a:gd name="T15" fmla="*/ 141 h 602"/>
              <a:gd name="T16" fmla="*/ 201 w 771"/>
              <a:gd name="T17" fmla="*/ 141 h 602"/>
              <a:gd name="T18" fmla="*/ 0 w 771"/>
              <a:gd name="T19" fmla="*/ 341 h 602"/>
              <a:gd name="T20" fmla="*/ 61 w 771"/>
              <a:gd name="T21" fmla="*/ 477 h 602"/>
              <a:gd name="T22" fmla="*/ 37 w 771"/>
              <a:gd name="T23" fmla="*/ 602 h 602"/>
              <a:gd name="T24" fmla="*/ 129 w 771"/>
              <a:gd name="T25" fmla="*/ 522 h 602"/>
              <a:gd name="T26" fmla="*/ 233 w 771"/>
              <a:gd name="T27" fmla="*/ 544 h 602"/>
              <a:gd name="T28" fmla="*/ 363 w 771"/>
              <a:gd name="T29" fmla="*/ 509 h 602"/>
              <a:gd name="T30" fmla="*/ 363 w 771"/>
              <a:gd name="T31" fmla="*/ 509 h 602"/>
              <a:gd name="T32" fmla="*/ 383 w 771"/>
              <a:gd name="T33" fmla="*/ 496 h 602"/>
              <a:gd name="T34" fmla="*/ 389 w 771"/>
              <a:gd name="T35" fmla="*/ 491 h 602"/>
              <a:gd name="T36" fmla="*/ 402 w 771"/>
              <a:gd name="T37" fmla="*/ 480 h 602"/>
              <a:gd name="T38" fmla="*/ 408 w 771"/>
              <a:gd name="T39" fmla="*/ 474 h 602"/>
              <a:gd name="T40" fmla="*/ 419 w 771"/>
              <a:gd name="T41" fmla="*/ 462 h 602"/>
              <a:gd name="T42" fmla="*/ 424 w 771"/>
              <a:gd name="T43" fmla="*/ 457 h 602"/>
              <a:gd name="T44" fmla="*/ 448 w 771"/>
              <a:gd name="T45" fmla="*/ 417 h 602"/>
              <a:gd name="T46" fmla="*/ 451 w 771"/>
              <a:gd name="T47" fmla="*/ 411 h 602"/>
              <a:gd name="T48" fmla="*/ 771 w 771"/>
              <a:gd name="T49" fmla="*/ 263 h 602"/>
              <a:gd name="T50" fmla="*/ 771 w 771"/>
              <a:gd name="T51" fmla="*/ 263 h 602"/>
              <a:gd name="T52" fmla="*/ 469 w 771"/>
              <a:gd name="T53" fmla="*/ 0 h 602"/>
              <a:gd name="T54" fmla="*/ 243 w 771"/>
              <a:gd name="T55" fmla="*/ 89 h 602"/>
              <a:gd name="T56" fmla="*/ 508 w 771"/>
              <a:gd name="T57" fmla="*/ 341 h 602"/>
              <a:gd name="T58" fmla="*/ 424 w 771"/>
              <a:gd name="T59" fmla="*/ 523 h 602"/>
              <a:gd name="T60" fmla="*/ 469 w 771"/>
              <a:gd name="T61" fmla="*/ 526 h 602"/>
              <a:gd name="T62" fmla="*/ 603 w 771"/>
              <a:gd name="T63" fmla="*/ 498 h 602"/>
              <a:gd name="T64" fmla="*/ 722 w 771"/>
              <a:gd name="T65" fmla="*/ 602 h 602"/>
              <a:gd name="T66" fmla="*/ 692 w 771"/>
              <a:gd name="T67" fmla="*/ 440 h 602"/>
              <a:gd name="T68" fmla="*/ 771 w 771"/>
              <a:gd name="T69" fmla="*/ 26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71" h="602">
                <a:moveTo>
                  <a:pt x="451" y="411"/>
                </a:moveTo>
                <a:cubicBezTo>
                  <a:pt x="453" y="406"/>
                  <a:pt x="455" y="401"/>
                  <a:pt x="457" y="396"/>
                </a:cubicBezTo>
                <a:cubicBezTo>
                  <a:pt x="458" y="393"/>
                  <a:pt x="458" y="391"/>
                  <a:pt x="459" y="388"/>
                </a:cubicBezTo>
                <a:cubicBezTo>
                  <a:pt x="460" y="383"/>
                  <a:pt x="462" y="377"/>
                  <a:pt x="463" y="372"/>
                </a:cubicBezTo>
                <a:cubicBezTo>
                  <a:pt x="463" y="370"/>
                  <a:pt x="464" y="367"/>
                  <a:pt x="464" y="365"/>
                </a:cubicBezTo>
                <a:cubicBezTo>
                  <a:pt x="465" y="357"/>
                  <a:pt x="466" y="349"/>
                  <a:pt x="466" y="341"/>
                </a:cubicBezTo>
                <a:cubicBezTo>
                  <a:pt x="466" y="230"/>
                  <a:pt x="361" y="139"/>
                  <a:pt x="233" y="139"/>
                </a:cubicBezTo>
                <a:cubicBezTo>
                  <a:pt x="222" y="139"/>
                  <a:pt x="212" y="140"/>
                  <a:pt x="201" y="141"/>
                </a:cubicBezTo>
                <a:lnTo>
                  <a:pt x="201" y="141"/>
                </a:lnTo>
                <a:cubicBezTo>
                  <a:pt x="88" y="154"/>
                  <a:pt x="0" y="239"/>
                  <a:pt x="0" y="341"/>
                </a:cubicBezTo>
                <a:cubicBezTo>
                  <a:pt x="0" y="394"/>
                  <a:pt x="23" y="441"/>
                  <a:pt x="61" y="477"/>
                </a:cubicBezTo>
                <a:lnTo>
                  <a:pt x="37" y="602"/>
                </a:lnTo>
                <a:lnTo>
                  <a:pt x="129" y="522"/>
                </a:lnTo>
                <a:cubicBezTo>
                  <a:pt x="161" y="536"/>
                  <a:pt x="196" y="544"/>
                  <a:pt x="233" y="544"/>
                </a:cubicBezTo>
                <a:cubicBezTo>
                  <a:pt x="281" y="544"/>
                  <a:pt x="325" y="531"/>
                  <a:pt x="363" y="509"/>
                </a:cubicBezTo>
                <a:cubicBezTo>
                  <a:pt x="363" y="509"/>
                  <a:pt x="363" y="509"/>
                  <a:pt x="363" y="509"/>
                </a:cubicBezTo>
                <a:cubicBezTo>
                  <a:pt x="370" y="505"/>
                  <a:pt x="376" y="500"/>
                  <a:pt x="383" y="496"/>
                </a:cubicBezTo>
                <a:cubicBezTo>
                  <a:pt x="385" y="494"/>
                  <a:pt x="387" y="493"/>
                  <a:pt x="389" y="491"/>
                </a:cubicBezTo>
                <a:cubicBezTo>
                  <a:pt x="393" y="487"/>
                  <a:pt x="398" y="484"/>
                  <a:pt x="402" y="480"/>
                </a:cubicBezTo>
                <a:cubicBezTo>
                  <a:pt x="404" y="478"/>
                  <a:pt x="406" y="476"/>
                  <a:pt x="408" y="474"/>
                </a:cubicBezTo>
                <a:cubicBezTo>
                  <a:pt x="412" y="470"/>
                  <a:pt x="415" y="466"/>
                  <a:pt x="419" y="462"/>
                </a:cubicBezTo>
                <a:cubicBezTo>
                  <a:pt x="421" y="460"/>
                  <a:pt x="422" y="458"/>
                  <a:pt x="424" y="457"/>
                </a:cubicBezTo>
                <a:cubicBezTo>
                  <a:pt x="433" y="445"/>
                  <a:pt x="442" y="431"/>
                  <a:pt x="448" y="417"/>
                </a:cubicBezTo>
                <a:cubicBezTo>
                  <a:pt x="449" y="415"/>
                  <a:pt x="450" y="413"/>
                  <a:pt x="451" y="411"/>
                </a:cubicBezTo>
                <a:close/>
                <a:moveTo>
                  <a:pt x="771" y="263"/>
                </a:moveTo>
                <a:lnTo>
                  <a:pt x="771" y="263"/>
                </a:lnTo>
                <a:cubicBezTo>
                  <a:pt x="771" y="118"/>
                  <a:pt x="635" y="0"/>
                  <a:pt x="469" y="0"/>
                </a:cubicBezTo>
                <a:cubicBezTo>
                  <a:pt x="379" y="0"/>
                  <a:pt x="299" y="35"/>
                  <a:pt x="243" y="89"/>
                </a:cubicBezTo>
                <a:cubicBezTo>
                  <a:pt x="390" y="94"/>
                  <a:pt x="508" y="205"/>
                  <a:pt x="508" y="341"/>
                </a:cubicBezTo>
                <a:cubicBezTo>
                  <a:pt x="508" y="413"/>
                  <a:pt x="476" y="477"/>
                  <a:pt x="424" y="523"/>
                </a:cubicBezTo>
                <a:cubicBezTo>
                  <a:pt x="439" y="525"/>
                  <a:pt x="453" y="526"/>
                  <a:pt x="469" y="526"/>
                </a:cubicBezTo>
                <a:cubicBezTo>
                  <a:pt x="517" y="526"/>
                  <a:pt x="563" y="516"/>
                  <a:pt x="603" y="498"/>
                </a:cubicBezTo>
                <a:lnTo>
                  <a:pt x="722" y="602"/>
                </a:lnTo>
                <a:lnTo>
                  <a:pt x="692" y="440"/>
                </a:lnTo>
                <a:cubicBezTo>
                  <a:pt x="741" y="393"/>
                  <a:pt x="771" y="331"/>
                  <a:pt x="771" y="263"/>
                </a:cubicBezTo>
                <a:close/>
              </a:path>
            </a:pathLst>
          </a:custGeom>
          <a:solidFill>
            <a:srgbClr val="232323"/>
          </a:solidFill>
          <a:ln>
            <a:noFill/>
          </a:ln>
        </p:spPr>
        <p:txBody>
          <a:bodyPr vert="horz" wrap="square" lIns="67356" tIns="33678" rIns="67356" bIns="33678" numCol="1" anchor="t" anchorCtr="0" compatLnSpc="1"/>
          <a:lstStyle/>
          <a:p>
            <a:endParaRPr lang="zh-CN" altLang="en-US" dirty="0">
              <a:ea typeface="微软雅黑" panose="020B0503020204020204" pitchFamily="34" charset="-122"/>
            </a:endParaRPr>
          </a:p>
        </p:txBody>
      </p:sp>
      <p:sp>
        <p:nvSpPr>
          <p:cNvPr id="74" name="文本框 107">
            <a:extLst>
              <a:ext uri="{FF2B5EF4-FFF2-40B4-BE49-F238E27FC236}">
                <a16:creationId xmlns:a16="http://schemas.microsoft.com/office/drawing/2014/main" id="{164AE521-82BE-438A-902E-90860302FDDA}"/>
              </a:ext>
            </a:extLst>
          </p:cNvPr>
          <p:cNvSpPr txBox="1"/>
          <p:nvPr/>
        </p:nvSpPr>
        <p:spPr>
          <a:xfrm flipH="1">
            <a:off x="19680" y="3689031"/>
            <a:ext cx="1858830" cy="351763"/>
          </a:xfrm>
          <a:prstGeom prst="rect">
            <a:avLst/>
          </a:prstGeom>
          <a:noFill/>
        </p:spPr>
        <p:txBody>
          <a:bodyPr wrap="square" rtlCol="0">
            <a:spAutoFit/>
          </a:bodyPr>
          <a:lstStyle/>
          <a:p>
            <a:pPr algn="r">
              <a:lnSpc>
                <a:spcPct val="114000"/>
              </a:lnSpc>
            </a:pPr>
            <a:r>
              <a:rPr lang="zh-CN" altLang="en-US" sz="1600" dirty="0">
                <a:solidFill>
                  <a:schemeClr val="tx1">
                    <a:lumMod val="50000"/>
                    <a:lumOff val="50000"/>
                  </a:schemeClr>
                </a:solidFill>
                <a:latin typeface="微软雅黑" pitchFamily="34" charset="-122"/>
                <a:ea typeface="微软雅黑" pitchFamily="34" charset="-122"/>
              </a:rPr>
              <a:t>敏感元件专业空白</a:t>
            </a:r>
          </a:p>
        </p:txBody>
      </p:sp>
      <p:sp>
        <p:nvSpPr>
          <p:cNvPr id="75" name="文本框 107">
            <a:extLst>
              <a:ext uri="{FF2B5EF4-FFF2-40B4-BE49-F238E27FC236}">
                <a16:creationId xmlns:a16="http://schemas.microsoft.com/office/drawing/2014/main" id="{CC19DBEB-FF76-4F13-ADB3-3AF323EA84F5}"/>
              </a:ext>
            </a:extLst>
          </p:cNvPr>
          <p:cNvSpPr txBox="1"/>
          <p:nvPr/>
        </p:nvSpPr>
        <p:spPr>
          <a:xfrm flipH="1">
            <a:off x="909245" y="1645761"/>
            <a:ext cx="1858830" cy="632481"/>
          </a:xfrm>
          <a:prstGeom prst="rect">
            <a:avLst/>
          </a:prstGeom>
          <a:noFill/>
        </p:spPr>
        <p:txBody>
          <a:bodyPr wrap="square" rtlCol="0">
            <a:spAutoFit/>
          </a:bodyPr>
          <a:lstStyle/>
          <a:p>
            <a:pPr>
              <a:lnSpc>
                <a:spcPct val="114000"/>
              </a:lnSpc>
            </a:pPr>
            <a:r>
              <a:rPr lang="zh-CN" altLang="en-US" sz="1600" dirty="0">
                <a:solidFill>
                  <a:schemeClr val="tx1">
                    <a:lumMod val="50000"/>
                    <a:lumOff val="50000"/>
                  </a:schemeClr>
                </a:solidFill>
                <a:latin typeface="微软雅黑" pitchFamily="34" charset="-122"/>
                <a:ea typeface="微软雅黑" pitchFamily="34" charset="-122"/>
              </a:rPr>
              <a:t>三敏商品问世骨干厂点形成</a:t>
            </a:r>
          </a:p>
        </p:txBody>
      </p:sp>
      <p:sp>
        <p:nvSpPr>
          <p:cNvPr id="76" name="文本框 107">
            <a:extLst>
              <a:ext uri="{FF2B5EF4-FFF2-40B4-BE49-F238E27FC236}">
                <a16:creationId xmlns:a16="http://schemas.microsoft.com/office/drawing/2014/main" id="{A50A75C1-E2A5-4E38-8544-82DC19692E6C}"/>
              </a:ext>
            </a:extLst>
          </p:cNvPr>
          <p:cNvSpPr txBox="1"/>
          <p:nvPr/>
        </p:nvSpPr>
        <p:spPr>
          <a:xfrm flipH="1">
            <a:off x="6057356" y="1597392"/>
            <a:ext cx="2118201" cy="351763"/>
          </a:xfrm>
          <a:prstGeom prst="rect">
            <a:avLst/>
          </a:prstGeom>
          <a:noFill/>
        </p:spPr>
        <p:txBody>
          <a:bodyPr wrap="square" rtlCol="0">
            <a:spAutoFit/>
          </a:bodyPr>
          <a:lstStyle/>
          <a:p>
            <a:pPr>
              <a:lnSpc>
                <a:spcPct val="114000"/>
              </a:lnSpc>
            </a:pPr>
            <a:r>
              <a:rPr lang="zh-CN" altLang="en-US" sz="1600" dirty="0">
                <a:solidFill>
                  <a:schemeClr val="tx1">
                    <a:lumMod val="50000"/>
                    <a:lumOff val="50000"/>
                  </a:schemeClr>
                </a:solidFill>
                <a:latin typeface="微软雅黑" pitchFamily="34" charset="-122"/>
                <a:ea typeface="微软雅黑" pitchFamily="34" charset="-122"/>
              </a:rPr>
              <a:t>改进提高、整顿恢复</a:t>
            </a:r>
          </a:p>
        </p:txBody>
      </p:sp>
      <p:sp>
        <p:nvSpPr>
          <p:cNvPr id="77" name="文本框 107">
            <a:extLst>
              <a:ext uri="{FF2B5EF4-FFF2-40B4-BE49-F238E27FC236}">
                <a16:creationId xmlns:a16="http://schemas.microsoft.com/office/drawing/2014/main" id="{5A86B802-77C1-4E11-8ACA-36DB9271F797}"/>
              </a:ext>
            </a:extLst>
          </p:cNvPr>
          <p:cNvSpPr txBox="1"/>
          <p:nvPr/>
        </p:nvSpPr>
        <p:spPr>
          <a:xfrm flipH="1">
            <a:off x="4975636" y="3707232"/>
            <a:ext cx="1858830" cy="632481"/>
          </a:xfrm>
          <a:prstGeom prst="rect">
            <a:avLst/>
          </a:prstGeom>
          <a:noFill/>
        </p:spPr>
        <p:txBody>
          <a:bodyPr wrap="square" rtlCol="0">
            <a:spAutoFit/>
          </a:bodyPr>
          <a:lstStyle/>
          <a:p>
            <a:pPr>
              <a:lnSpc>
                <a:spcPct val="114000"/>
              </a:lnSpc>
            </a:pPr>
            <a:r>
              <a:rPr lang="zh-CN" altLang="en-US" sz="1600" dirty="0">
                <a:solidFill>
                  <a:schemeClr val="tx1">
                    <a:lumMod val="50000"/>
                    <a:lumOff val="50000"/>
                  </a:schemeClr>
                </a:solidFill>
                <a:latin typeface="微软雅黑" pitchFamily="34" charset="-122"/>
                <a:ea typeface="微软雅黑" pitchFamily="34" charset="-122"/>
              </a:rPr>
              <a:t>下马危机到向深度和广度进军</a:t>
            </a:r>
          </a:p>
        </p:txBody>
      </p:sp>
      <p:sp>
        <p:nvSpPr>
          <p:cNvPr id="78" name="文本框 107">
            <a:extLst>
              <a:ext uri="{FF2B5EF4-FFF2-40B4-BE49-F238E27FC236}">
                <a16:creationId xmlns:a16="http://schemas.microsoft.com/office/drawing/2014/main" id="{2C12E00D-98AD-49D1-8C49-10CD17BE5333}"/>
              </a:ext>
            </a:extLst>
          </p:cNvPr>
          <p:cNvSpPr txBox="1"/>
          <p:nvPr/>
        </p:nvSpPr>
        <p:spPr>
          <a:xfrm flipH="1">
            <a:off x="7033404" y="3475121"/>
            <a:ext cx="1858830" cy="632481"/>
          </a:xfrm>
          <a:prstGeom prst="rect">
            <a:avLst/>
          </a:prstGeom>
          <a:noFill/>
        </p:spPr>
        <p:txBody>
          <a:bodyPr wrap="square" rtlCol="0">
            <a:spAutoFit/>
          </a:bodyPr>
          <a:lstStyle/>
          <a:p>
            <a:pPr>
              <a:lnSpc>
                <a:spcPct val="114000"/>
              </a:lnSpc>
            </a:pPr>
            <a:r>
              <a:rPr lang="zh-CN" altLang="en-US" sz="1600" dirty="0">
                <a:solidFill>
                  <a:schemeClr val="tx1">
                    <a:lumMod val="50000"/>
                    <a:lumOff val="50000"/>
                  </a:schemeClr>
                </a:solidFill>
                <a:latin typeface="微软雅黑" pitchFamily="34" charset="-122"/>
                <a:ea typeface="微软雅黑" pitchFamily="34" charset="-122"/>
              </a:rPr>
              <a:t>频繁活动、注意应用</a:t>
            </a:r>
          </a:p>
        </p:txBody>
      </p:sp>
    </p:spTree>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5626"/>
    </mc:Choice>
    <mc:Fallback xmlns="">
      <p:transition spd="slow" advTm="56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49" presetClass="entr" presetSubtype="0" decel="10000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 calcmode="lin" valueType="num">
                                      <p:cBhvr>
                                        <p:cTn id="16" dur="500" fill="hold"/>
                                        <p:tgtEl>
                                          <p:spTgt spid="6"/>
                                        </p:tgtEl>
                                        <p:attrNameLst>
                                          <p:attrName>style.rotation</p:attrName>
                                        </p:attrNameLst>
                                      </p:cBhvr>
                                      <p:tavLst>
                                        <p:tav tm="0">
                                          <p:val>
                                            <p:fltVal val="360"/>
                                          </p:val>
                                        </p:tav>
                                        <p:tav tm="100000">
                                          <p:val>
                                            <p:fltVal val="0"/>
                                          </p:val>
                                        </p:tav>
                                      </p:tavLst>
                                    </p:anim>
                                    <p:animEffect transition="in" filter="fade">
                                      <p:cBhvr>
                                        <p:cTn id="17" dur="500"/>
                                        <p:tgtEl>
                                          <p:spTgt spid="6"/>
                                        </p:tgtEl>
                                      </p:cBhvr>
                                    </p:animEffect>
                                  </p:childTnLst>
                                </p:cTn>
                              </p:par>
                            </p:childTnLst>
                          </p:cTn>
                        </p:par>
                        <p:par>
                          <p:cTn id="18" fill="hold">
                            <p:stCondLst>
                              <p:cond delay="1000"/>
                            </p:stCondLst>
                            <p:childTnLst>
                              <p:par>
                                <p:cTn id="19" presetID="49" presetClass="entr" presetSubtype="0" decel="100000"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p:cTn id="21" dur="500" fill="hold"/>
                                        <p:tgtEl>
                                          <p:spTgt spid="10"/>
                                        </p:tgtEl>
                                        <p:attrNameLst>
                                          <p:attrName>ppt_w</p:attrName>
                                        </p:attrNameLst>
                                      </p:cBhvr>
                                      <p:tavLst>
                                        <p:tav tm="0">
                                          <p:val>
                                            <p:fltVal val="0"/>
                                          </p:val>
                                        </p:tav>
                                        <p:tav tm="100000">
                                          <p:val>
                                            <p:strVal val="#ppt_w"/>
                                          </p:val>
                                        </p:tav>
                                      </p:tavLst>
                                    </p:anim>
                                    <p:anim calcmode="lin" valueType="num">
                                      <p:cBhvr>
                                        <p:cTn id="22" dur="500" fill="hold"/>
                                        <p:tgtEl>
                                          <p:spTgt spid="10"/>
                                        </p:tgtEl>
                                        <p:attrNameLst>
                                          <p:attrName>ppt_h</p:attrName>
                                        </p:attrNameLst>
                                      </p:cBhvr>
                                      <p:tavLst>
                                        <p:tav tm="0">
                                          <p:val>
                                            <p:fltVal val="0"/>
                                          </p:val>
                                        </p:tav>
                                        <p:tav tm="100000">
                                          <p:val>
                                            <p:strVal val="#ppt_h"/>
                                          </p:val>
                                        </p:tav>
                                      </p:tavLst>
                                    </p:anim>
                                    <p:anim calcmode="lin" valueType="num">
                                      <p:cBhvr>
                                        <p:cTn id="23" dur="500" fill="hold"/>
                                        <p:tgtEl>
                                          <p:spTgt spid="10"/>
                                        </p:tgtEl>
                                        <p:attrNameLst>
                                          <p:attrName>style.rotation</p:attrName>
                                        </p:attrNameLst>
                                      </p:cBhvr>
                                      <p:tavLst>
                                        <p:tav tm="0">
                                          <p:val>
                                            <p:fltVal val="360"/>
                                          </p:val>
                                        </p:tav>
                                        <p:tav tm="100000">
                                          <p:val>
                                            <p:fltVal val="0"/>
                                          </p:val>
                                        </p:tav>
                                      </p:tavLst>
                                    </p:anim>
                                    <p:animEffect transition="in" filter="fade">
                                      <p:cBhvr>
                                        <p:cTn id="24" dur="500"/>
                                        <p:tgtEl>
                                          <p:spTgt spid="10"/>
                                        </p:tgtEl>
                                      </p:cBhvr>
                                    </p:animEffect>
                                  </p:childTnLst>
                                </p:cTn>
                              </p:par>
                            </p:childTnLst>
                          </p:cTn>
                        </p:par>
                        <p:par>
                          <p:cTn id="25" fill="hold">
                            <p:stCondLst>
                              <p:cond delay="1500"/>
                            </p:stCondLst>
                            <p:childTnLst>
                              <p:par>
                                <p:cTn id="26" presetID="49" presetClass="entr" presetSubtype="0" decel="100000" fill="hold" nodeType="after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500" fill="hold"/>
                                        <p:tgtEl>
                                          <p:spTgt spid="14"/>
                                        </p:tgtEl>
                                        <p:attrNameLst>
                                          <p:attrName>ppt_w</p:attrName>
                                        </p:attrNameLst>
                                      </p:cBhvr>
                                      <p:tavLst>
                                        <p:tav tm="0">
                                          <p:val>
                                            <p:fltVal val="0"/>
                                          </p:val>
                                        </p:tav>
                                        <p:tav tm="100000">
                                          <p:val>
                                            <p:strVal val="#ppt_w"/>
                                          </p:val>
                                        </p:tav>
                                      </p:tavLst>
                                    </p:anim>
                                    <p:anim calcmode="lin" valueType="num">
                                      <p:cBhvr>
                                        <p:cTn id="29" dur="500" fill="hold"/>
                                        <p:tgtEl>
                                          <p:spTgt spid="14"/>
                                        </p:tgtEl>
                                        <p:attrNameLst>
                                          <p:attrName>ppt_h</p:attrName>
                                        </p:attrNameLst>
                                      </p:cBhvr>
                                      <p:tavLst>
                                        <p:tav tm="0">
                                          <p:val>
                                            <p:fltVal val="0"/>
                                          </p:val>
                                        </p:tav>
                                        <p:tav tm="100000">
                                          <p:val>
                                            <p:strVal val="#ppt_h"/>
                                          </p:val>
                                        </p:tav>
                                      </p:tavLst>
                                    </p:anim>
                                    <p:anim calcmode="lin" valueType="num">
                                      <p:cBhvr>
                                        <p:cTn id="30" dur="500" fill="hold"/>
                                        <p:tgtEl>
                                          <p:spTgt spid="14"/>
                                        </p:tgtEl>
                                        <p:attrNameLst>
                                          <p:attrName>style.rotation</p:attrName>
                                        </p:attrNameLst>
                                      </p:cBhvr>
                                      <p:tavLst>
                                        <p:tav tm="0">
                                          <p:val>
                                            <p:fltVal val="360"/>
                                          </p:val>
                                        </p:tav>
                                        <p:tav tm="100000">
                                          <p:val>
                                            <p:fltVal val="0"/>
                                          </p:val>
                                        </p:tav>
                                      </p:tavLst>
                                    </p:anim>
                                    <p:animEffect transition="in" filter="fade">
                                      <p:cBhvr>
                                        <p:cTn id="31" dur="500"/>
                                        <p:tgtEl>
                                          <p:spTgt spid="14"/>
                                        </p:tgtEl>
                                      </p:cBhvr>
                                    </p:animEffect>
                                  </p:childTnLst>
                                </p:cTn>
                              </p:par>
                            </p:childTnLst>
                          </p:cTn>
                        </p:par>
                        <p:par>
                          <p:cTn id="32" fill="hold">
                            <p:stCondLst>
                              <p:cond delay="2000"/>
                            </p:stCondLst>
                            <p:childTnLst>
                              <p:par>
                                <p:cTn id="33" presetID="49" presetClass="entr" presetSubtype="0" decel="100000" fill="hold" grpId="0" nodeType="afterEffect">
                                  <p:stCondLst>
                                    <p:cond delay="0"/>
                                  </p:stCondLst>
                                  <p:childTnLst>
                                    <p:set>
                                      <p:cBhvr>
                                        <p:cTn id="34" dur="1" fill="hold">
                                          <p:stCondLst>
                                            <p:cond delay="0"/>
                                          </p:stCondLst>
                                        </p:cTn>
                                        <p:tgtEl>
                                          <p:spTgt spid="53"/>
                                        </p:tgtEl>
                                        <p:attrNameLst>
                                          <p:attrName>style.visibility</p:attrName>
                                        </p:attrNameLst>
                                      </p:cBhvr>
                                      <p:to>
                                        <p:strVal val="visible"/>
                                      </p:to>
                                    </p:set>
                                    <p:anim calcmode="lin" valueType="num">
                                      <p:cBhvr>
                                        <p:cTn id="35" dur="500" fill="hold"/>
                                        <p:tgtEl>
                                          <p:spTgt spid="53"/>
                                        </p:tgtEl>
                                        <p:attrNameLst>
                                          <p:attrName>ppt_w</p:attrName>
                                        </p:attrNameLst>
                                      </p:cBhvr>
                                      <p:tavLst>
                                        <p:tav tm="0">
                                          <p:val>
                                            <p:fltVal val="0"/>
                                          </p:val>
                                        </p:tav>
                                        <p:tav tm="100000">
                                          <p:val>
                                            <p:strVal val="#ppt_w"/>
                                          </p:val>
                                        </p:tav>
                                      </p:tavLst>
                                    </p:anim>
                                    <p:anim calcmode="lin" valueType="num">
                                      <p:cBhvr>
                                        <p:cTn id="36" dur="500" fill="hold"/>
                                        <p:tgtEl>
                                          <p:spTgt spid="53"/>
                                        </p:tgtEl>
                                        <p:attrNameLst>
                                          <p:attrName>ppt_h</p:attrName>
                                        </p:attrNameLst>
                                      </p:cBhvr>
                                      <p:tavLst>
                                        <p:tav tm="0">
                                          <p:val>
                                            <p:fltVal val="0"/>
                                          </p:val>
                                        </p:tav>
                                        <p:tav tm="100000">
                                          <p:val>
                                            <p:strVal val="#ppt_h"/>
                                          </p:val>
                                        </p:tav>
                                      </p:tavLst>
                                    </p:anim>
                                    <p:anim calcmode="lin" valueType="num">
                                      <p:cBhvr>
                                        <p:cTn id="37" dur="500" fill="hold"/>
                                        <p:tgtEl>
                                          <p:spTgt spid="53"/>
                                        </p:tgtEl>
                                        <p:attrNameLst>
                                          <p:attrName>style.rotation</p:attrName>
                                        </p:attrNameLst>
                                      </p:cBhvr>
                                      <p:tavLst>
                                        <p:tav tm="0">
                                          <p:val>
                                            <p:fltVal val="360"/>
                                          </p:val>
                                        </p:tav>
                                        <p:tav tm="100000">
                                          <p:val>
                                            <p:fltVal val="0"/>
                                          </p:val>
                                        </p:tav>
                                      </p:tavLst>
                                    </p:anim>
                                    <p:animEffect transition="in" filter="fade">
                                      <p:cBhvr>
                                        <p:cTn id="38" dur="500"/>
                                        <p:tgtEl>
                                          <p:spTgt spid="53"/>
                                        </p:tgtEl>
                                      </p:cBhvr>
                                    </p:animEffect>
                                  </p:childTnLst>
                                </p:cTn>
                              </p:par>
                              <p:par>
                                <p:cTn id="39" presetID="49" presetClass="entr" presetSubtype="0" decel="100000" fill="hold" grpId="0" nodeType="withEffect">
                                  <p:stCondLst>
                                    <p:cond delay="0"/>
                                  </p:stCondLst>
                                  <p:childTnLst>
                                    <p:set>
                                      <p:cBhvr>
                                        <p:cTn id="40" dur="1" fill="hold">
                                          <p:stCondLst>
                                            <p:cond delay="0"/>
                                          </p:stCondLst>
                                        </p:cTn>
                                        <p:tgtEl>
                                          <p:spTgt spid="54"/>
                                        </p:tgtEl>
                                        <p:attrNameLst>
                                          <p:attrName>style.visibility</p:attrName>
                                        </p:attrNameLst>
                                      </p:cBhvr>
                                      <p:to>
                                        <p:strVal val="visible"/>
                                      </p:to>
                                    </p:set>
                                    <p:anim calcmode="lin" valueType="num">
                                      <p:cBhvr>
                                        <p:cTn id="41" dur="500" fill="hold"/>
                                        <p:tgtEl>
                                          <p:spTgt spid="54"/>
                                        </p:tgtEl>
                                        <p:attrNameLst>
                                          <p:attrName>ppt_w</p:attrName>
                                        </p:attrNameLst>
                                      </p:cBhvr>
                                      <p:tavLst>
                                        <p:tav tm="0">
                                          <p:val>
                                            <p:fltVal val="0"/>
                                          </p:val>
                                        </p:tav>
                                        <p:tav tm="100000">
                                          <p:val>
                                            <p:strVal val="#ppt_w"/>
                                          </p:val>
                                        </p:tav>
                                      </p:tavLst>
                                    </p:anim>
                                    <p:anim calcmode="lin" valueType="num">
                                      <p:cBhvr>
                                        <p:cTn id="42" dur="500" fill="hold"/>
                                        <p:tgtEl>
                                          <p:spTgt spid="54"/>
                                        </p:tgtEl>
                                        <p:attrNameLst>
                                          <p:attrName>ppt_h</p:attrName>
                                        </p:attrNameLst>
                                      </p:cBhvr>
                                      <p:tavLst>
                                        <p:tav tm="0">
                                          <p:val>
                                            <p:fltVal val="0"/>
                                          </p:val>
                                        </p:tav>
                                        <p:tav tm="100000">
                                          <p:val>
                                            <p:strVal val="#ppt_h"/>
                                          </p:val>
                                        </p:tav>
                                      </p:tavLst>
                                    </p:anim>
                                    <p:anim calcmode="lin" valueType="num">
                                      <p:cBhvr>
                                        <p:cTn id="43" dur="500" fill="hold"/>
                                        <p:tgtEl>
                                          <p:spTgt spid="54"/>
                                        </p:tgtEl>
                                        <p:attrNameLst>
                                          <p:attrName>style.rotation</p:attrName>
                                        </p:attrNameLst>
                                      </p:cBhvr>
                                      <p:tavLst>
                                        <p:tav tm="0">
                                          <p:val>
                                            <p:fltVal val="360"/>
                                          </p:val>
                                        </p:tav>
                                        <p:tav tm="100000">
                                          <p:val>
                                            <p:fltVal val="0"/>
                                          </p:val>
                                        </p:tav>
                                      </p:tavLst>
                                    </p:anim>
                                    <p:animEffect transition="in" filter="fade">
                                      <p:cBhvr>
                                        <p:cTn id="44" dur="500"/>
                                        <p:tgtEl>
                                          <p:spTgt spid="54"/>
                                        </p:tgtEl>
                                      </p:cBhvr>
                                    </p:animEffect>
                                  </p:childTnLst>
                                </p:cTn>
                              </p:par>
                              <p:par>
                                <p:cTn id="45" presetID="49" presetClass="entr" presetSubtype="0" decel="100000" fill="hold" grpId="0" nodeType="withEffect">
                                  <p:stCondLst>
                                    <p:cond delay="0"/>
                                  </p:stCondLst>
                                  <p:childTnLst>
                                    <p:set>
                                      <p:cBhvr>
                                        <p:cTn id="46" dur="1" fill="hold">
                                          <p:stCondLst>
                                            <p:cond delay="0"/>
                                          </p:stCondLst>
                                        </p:cTn>
                                        <p:tgtEl>
                                          <p:spTgt spid="56"/>
                                        </p:tgtEl>
                                        <p:attrNameLst>
                                          <p:attrName>style.visibility</p:attrName>
                                        </p:attrNameLst>
                                      </p:cBhvr>
                                      <p:to>
                                        <p:strVal val="visible"/>
                                      </p:to>
                                    </p:set>
                                    <p:anim calcmode="lin" valueType="num">
                                      <p:cBhvr>
                                        <p:cTn id="47" dur="500" fill="hold"/>
                                        <p:tgtEl>
                                          <p:spTgt spid="56"/>
                                        </p:tgtEl>
                                        <p:attrNameLst>
                                          <p:attrName>ppt_w</p:attrName>
                                        </p:attrNameLst>
                                      </p:cBhvr>
                                      <p:tavLst>
                                        <p:tav tm="0">
                                          <p:val>
                                            <p:fltVal val="0"/>
                                          </p:val>
                                        </p:tav>
                                        <p:tav tm="100000">
                                          <p:val>
                                            <p:strVal val="#ppt_w"/>
                                          </p:val>
                                        </p:tav>
                                      </p:tavLst>
                                    </p:anim>
                                    <p:anim calcmode="lin" valueType="num">
                                      <p:cBhvr>
                                        <p:cTn id="48" dur="500" fill="hold"/>
                                        <p:tgtEl>
                                          <p:spTgt spid="56"/>
                                        </p:tgtEl>
                                        <p:attrNameLst>
                                          <p:attrName>ppt_h</p:attrName>
                                        </p:attrNameLst>
                                      </p:cBhvr>
                                      <p:tavLst>
                                        <p:tav tm="0">
                                          <p:val>
                                            <p:fltVal val="0"/>
                                          </p:val>
                                        </p:tav>
                                        <p:tav tm="100000">
                                          <p:val>
                                            <p:strVal val="#ppt_h"/>
                                          </p:val>
                                        </p:tav>
                                      </p:tavLst>
                                    </p:anim>
                                    <p:anim calcmode="lin" valueType="num">
                                      <p:cBhvr>
                                        <p:cTn id="49" dur="500" fill="hold"/>
                                        <p:tgtEl>
                                          <p:spTgt spid="56"/>
                                        </p:tgtEl>
                                        <p:attrNameLst>
                                          <p:attrName>style.rotation</p:attrName>
                                        </p:attrNameLst>
                                      </p:cBhvr>
                                      <p:tavLst>
                                        <p:tav tm="0">
                                          <p:val>
                                            <p:fltVal val="360"/>
                                          </p:val>
                                        </p:tav>
                                        <p:tav tm="100000">
                                          <p:val>
                                            <p:fltVal val="0"/>
                                          </p:val>
                                        </p:tav>
                                      </p:tavLst>
                                    </p:anim>
                                    <p:animEffect transition="in" filter="fade">
                                      <p:cBhvr>
                                        <p:cTn id="50" dur="500"/>
                                        <p:tgtEl>
                                          <p:spTgt spid="56"/>
                                        </p:tgtEl>
                                      </p:cBhvr>
                                    </p:animEffect>
                                  </p:childTnLst>
                                </p:cTn>
                              </p:par>
                              <p:par>
                                <p:cTn id="51" presetID="49" presetClass="entr" presetSubtype="0" decel="100000" fill="hold" grpId="0" nodeType="withEffect">
                                  <p:stCondLst>
                                    <p:cond delay="0"/>
                                  </p:stCondLst>
                                  <p:childTnLst>
                                    <p:set>
                                      <p:cBhvr>
                                        <p:cTn id="52" dur="1" fill="hold">
                                          <p:stCondLst>
                                            <p:cond delay="0"/>
                                          </p:stCondLst>
                                        </p:cTn>
                                        <p:tgtEl>
                                          <p:spTgt spid="55"/>
                                        </p:tgtEl>
                                        <p:attrNameLst>
                                          <p:attrName>style.visibility</p:attrName>
                                        </p:attrNameLst>
                                      </p:cBhvr>
                                      <p:to>
                                        <p:strVal val="visible"/>
                                      </p:to>
                                    </p:set>
                                    <p:anim calcmode="lin" valueType="num">
                                      <p:cBhvr>
                                        <p:cTn id="53" dur="500" fill="hold"/>
                                        <p:tgtEl>
                                          <p:spTgt spid="55"/>
                                        </p:tgtEl>
                                        <p:attrNameLst>
                                          <p:attrName>ppt_w</p:attrName>
                                        </p:attrNameLst>
                                      </p:cBhvr>
                                      <p:tavLst>
                                        <p:tav tm="0">
                                          <p:val>
                                            <p:fltVal val="0"/>
                                          </p:val>
                                        </p:tav>
                                        <p:tav tm="100000">
                                          <p:val>
                                            <p:strVal val="#ppt_w"/>
                                          </p:val>
                                        </p:tav>
                                      </p:tavLst>
                                    </p:anim>
                                    <p:anim calcmode="lin" valueType="num">
                                      <p:cBhvr>
                                        <p:cTn id="54" dur="500" fill="hold"/>
                                        <p:tgtEl>
                                          <p:spTgt spid="55"/>
                                        </p:tgtEl>
                                        <p:attrNameLst>
                                          <p:attrName>ppt_h</p:attrName>
                                        </p:attrNameLst>
                                      </p:cBhvr>
                                      <p:tavLst>
                                        <p:tav tm="0">
                                          <p:val>
                                            <p:fltVal val="0"/>
                                          </p:val>
                                        </p:tav>
                                        <p:tav tm="100000">
                                          <p:val>
                                            <p:strVal val="#ppt_h"/>
                                          </p:val>
                                        </p:tav>
                                      </p:tavLst>
                                    </p:anim>
                                    <p:anim calcmode="lin" valueType="num">
                                      <p:cBhvr>
                                        <p:cTn id="55" dur="500" fill="hold"/>
                                        <p:tgtEl>
                                          <p:spTgt spid="55"/>
                                        </p:tgtEl>
                                        <p:attrNameLst>
                                          <p:attrName>style.rotation</p:attrName>
                                        </p:attrNameLst>
                                      </p:cBhvr>
                                      <p:tavLst>
                                        <p:tav tm="0">
                                          <p:val>
                                            <p:fltVal val="360"/>
                                          </p:val>
                                        </p:tav>
                                        <p:tav tm="100000">
                                          <p:val>
                                            <p:fltVal val="0"/>
                                          </p:val>
                                        </p:tav>
                                      </p:tavLst>
                                    </p:anim>
                                    <p:animEffect transition="in" filter="fade">
                                      <p:cBhvr>
                                        <p:cTn id="56" dur="500"/>
                                        <p:tgtEl>
                                          <p:spTgt spid="55"/>
                                        </p:tgtEl>
                                      </p:cBhvr>
                                    </p:animEffect>
                                  </p:childTnLst>
                                </p:cTn>
                              </p:par>
                            </p:childTnLst>
                          </p:cTn>
                        </p:par>
                        <p:par>
                          <p:cTn id="57" fill="hold">
                            <p:stCondLst>
                              <p:cond delay="2500"/>
                            </p:stCondLst>
                            <p:childTnLst>
                              <p:par>
                                <p:cTn id="58" presetID="42" presetClass="entr" presetSubtype="0" fill="hold" nodeType="afterEffect">
                                  <p:stCondLst>
                                    <p:cond delay="0"/>
                                  </p:stCondLst>
                                  <p:childTnLst>
                                    <p:set>
                                      <p:cBhvr>
                                        <p:cTn id="59" dur="1" fill="hold">
                                          <p:stCondLst>
                                            <p:cond delay="0"/>
                                          </p:stCondLst>
                                        </p:cTn>
                                        <p:tgtEl>
                                          <p:spTgt spid="36"/>
                                        </p:tgtEl>
                                        <p:attrNameLst>
                                          <p:attrName>style.visibility</p:attrName>
                                        </p:attrNameLst>
                                      </p:cBhvr>
                                      <p:to>
                                        <p:strVal val="visible"/>
                                      </p:to>
                                    </p:set>
                                    <p:animEffect transition="in" filter="fade">
                                      <p:cBhvr>
                                        <p:cTn id="60" dur="1000"/>
                                        <p:tgtEl>
                                          <p:spTgt spid="36"/>
                                        </p:tgtEl>
                                      </p:cBhvr>
                                    </p:animEffect>
                                    <p:anim calcmode="lin" valueType="num">
                                      <p:cBhvr>
                                        <p:cTn id="61" dur="1000" fill="hold"/>
                                        <p:tgtEl>
                                          <p:spTgt spid="36"/>
                                        </p:tgtEl>
                                        <p:attrNameLst>
                                          <p:attrName>ppt_x</p:attrName>
                                        </p:attrNameLst>
                                      </p:cBhvr>
                                      <p:tavLst>
                                        <p:tav tm="0">
                                          <p:val>
                                            <p:strVal val="#ppt_x"/>
                                          </p:val>
                                        </p:tav>
                                        <p:tav tm="100000">
                                          <p:val>
                                            <p:strVal val="#ppt_x"/>
                                          </p:val>
                                        </p:tav>
                                      </p:tavLst>
                                    </p:anim>
                                    <p:anim calcmode="lin" valueType="num">
                                      <p:cBhvr>
                                        <p:cTn id="62" dur="1000" fill="hold"/>
                                        <p:tgtEl>
                                          <p:spTgt spid="36"/>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47"/>
                                        </p:tgtEl>
                                        <p:attrNameLst>
                                          <p:attrName>style.visibility</p:attrName>
                                        </p:attrNameLst>
                                      </p:cBhvr>
                                      <p:to>
                                        <p:strVal val="visible"/>
                                      </p:to>
                                    </p:set>
                                    <p:animEffect transition="in" filter="fade">
                                      <p:cBhvr>
                                        <p:cTn id="65" dur="1000"/>
                                        <p:tgtEl>
                                          <p:spTgt spid="47"/>
                                        </p:tgtEl>
                                      </p:cBhvr>
                                    </p:animEffect>
                                    <p:anim calcmode="lin" valueType="num">
                                      <p:cBhvr>
                                        <p:cTn id="66" dur="1000" fill="hold"/>
                                        <p:tgtEl>
                                          <p:spTgt spid="47"/>
                                        </p:tgtEl>
                                        <p:attrNameLst>
                                          <p:attrName>ppt_x</p:attrName>
                                        </p:attrNameLst>
                                      </p:cBhvr>
                                      <p:tavLst>
                                        <p:tav tm="0">
                                          <p:val>
                                            <p:strVal val="#ppt_x"/>
                                          </p:val>
                                        </p:tav>
                                        <p:tav tm="100000">
                                          <p:val>
                                            <p:strVal val="#ppt_x"/>
                                          </p:val>
                                        </p:tav>
                                      </p:tavLst>
                                    </p:anim>
                                    <p:anim calcmode="lin" valueType="num">
                                      <p:cBhvr>
                                        <p:cTn id="67" dur="1000" fill="hold"/>
                                        <p:tgtEl>
                                          <p:spTgt spid="47"/>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30"/>
                                        </p:tgtEl>
                                        <p:attrNameLst>
                                          <p:attrName>style.visibility</p:attrName>
                                        </p:attrNameLst>
                                      </p:cBhvr>
                                      <p:to>
                                        <p:strVal val="visible"/>
                                      </p:to>
                                    </p:set>
                                    <p:animEffect transition="in" filter="fade">
                                      <p:cBhvr>
                                        <p:cTn id="70" dur="1000"/>
                                        <p:tgtEl>
                                          <p:spTgt spid="30"/>
                                        </p:tgtEl>
                                      </p:cBhvr>
                                    </p:animEffect>
                                    <p:anim calcmode="lin" valueType="num">
                                      <p:cBhvr>
                                        <p:cTn id="71" dur="1000" fill="hold"/>
                                        <p:tgtEl>
                                          <p:spTgt spid="30"/>
                                        </p:tgtEl>
                                        <p:attrNameLst>
                                          <p:attrName>ppt_x</p:attrName>
                                        </p:attrNameLst>
                                      </p:cBhvr>
                                      <p:tavLst>
                                        <p:tav tm="0">
                                          <p:val>
                                            <p:strVal val="#ppt_x"/>
                                          </p:val>
                                        </p:tav>
                                        <p:tav tm="100000">
                                          <p:val>
                                            <p:strVal val="#ppt_x"/>
                                          </p:val>
                                        </p:tav>
                                      </p:tavLst>
                                    </p:anim>
                                    <p:anim calcmode="lin" valueType="num">
                                      <p:cBhvr>
                                        <p:cTn id="72" dur="1000" fill="hold"/>
                                        <p:tgtEl>
                                          <p:spTgt spid="30"/>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0"/>
                                  </p:stCondLst>
                                  <p:childTnLst>
                                    <p:set>
                                      <p:cBhvr>
                                        <p:cTn id="74" dur="1" fill="hold">
                                          <p:stCondLst>
                                            <p:cond delay="0"/>
                                          </p:stCondLst>
                                        </p:cTn>
                                        <p:tgtEl>
                                          <p:spTgt spid="42"/>
                                        </p:tgtEl>
                                        <p:attrNameLst>
                                          <p:attrName>style.visibility</p:attrName>
                                        </p:attrNameLst>
                                      </p:cBhvr>
                                      <p:to>
                                        <p:strVal val="visible"/>
                                      </p:to>
                                    </p:set>
                                    <p:animEffect transition="in" filter="fade">
                                      <p:cBhvr>
                                        <p:cTn id="75" dur="1000"/>
                                        <p:tgtEl>
                                          <p:spTgt spid="42"/>
                                        </p:tgtEl>
                                      </p:cBhvr>
                                    </p:animEffect>
                                    <p:anim calcmode="lin" valueType="num">
                                      <p:cBhvr>
                                        <p:cTn id="76" dur="1000" fill="hold"/>
                                        <p:tgtEl>
                                          <p:spTgt spid="42"/>
                                        </p:tgtEl>
                                        <p:attrNameLst>
                                          <p:attrName>ppt_x</p:attrName>
                                        </p:attrNameLst>
                                      </p:cBhvr>
                                      <p:tavLst>
                                        <p:tav tm="0">
                                          <p:val>
                                            <p:strVal val="#ppt_x"/>
                                          </p:val>
                                        </p:tav>
                                        <p:tav tm="100000">
                                          <p:val>
                                            <p:strVal val="#ppt_x"/>
                                          </p:val>
                                        </p:tav>
                                      </p:tavLst>
                                    </p:anim>
                                    <p:anim calcmode="lin" valueType="num">
                                      <p:cBhvr>
                                        <p:cTn id="77" dur="1000" fill="hold"/>
                                        <p:tgtEl>
                                          <p:spTgt spid="42"/>
                                        </p:tgtEl>
                                        <p:attrNameLst>
                                          <p:attrName>ppt_y</p:attrName>
                                        </p:attrNameLst>
                                      </p:cBhvr>
                                      <p:tavLst>
                                        <p:tav tm="0">
                                          <p:val>
                                            <p:strVal val="#ppt_y+.1"/>
                                          </p:val>
                                        </p:tav>
                                        <p:tav tm="100000">
                                          <p:val>
                                            <p:strVal val="#ppt_y"/>
                                          </p:val>
                                        </p:tav>
                                      </p:tavLst>
                                    </p:anim>
                                  </p:childTnLst>
                                </p:cTn>
                              </p:par>
                              <p:par>
                                <p:cTn id="78" presetID="42" presetClass="entr" presetSubtype="0" fill="hold" nodeType="withEffect">
                                  <p:stCondLst>
                                    <p:cond delay="0"/>
                                  </p:stCondLst>
                                  <p:childTnLst>
                                    <p:set>
                                      <p:cBhvr>
                                        <p:cTn id="79" dur="1" fill="hold">
                                          <p:stCondLst>
                                            <p:cond delay="0"/>
                                          </p:stCondLst>
                                        </p:cTn>
                                        <p:tgtEl>
                                          <p:spTgt spid="18"/>
                                        </p:tgtEl>
                                        <p:attrNameLst>
                                          <p:attrName>style.visibility</p:attrName>
                                        </p:attrNameLst>
                                      </p:cBhvr>
                                      <p:to>
                                        <p:strVal val="visible"/>
                                      </p:to>
                                    </p:set>
                                    <p:animEffect transition="in" filter="fade">
                                      <p:cBhvr>
                                        <p:cTn id="80" dur="1000"/>
                                        <p:tgtEl>
                                          <p:spTgt spid="18"/>
                                        </p:tgtEl>
                                      </p:cBhvr>
                                    </p:animEffect>
                                    <p:anim calcmode="lin" valueType="num">
                                      <p:cBhvr>
                                        <p:cTn id="81" dur="1000" fill="hold"/>
                                        <p:tgtEl>
                                          <p:spTgt spid="18"/>
                                        </p:tgtEl>
                                        <p:attrNameLst>
                                          <p:attrName>ppt_x</p:attrName>
                                        </p:attrNameLst>
                                      </p:cBhvr>
                                      <p:tavLst>
                                        <p:tav tm="0">
                                          <p:val>
                                            <p:strVal val="#ppt_x"/>
                                          </p:val>
                                        </p:tav>
                                        <p:tav tm="100000">
                                          <p:val>
                                            <p:strVal val="#ppt_x"/>
                                          </p:val>
                                        </p:tav>
                                      </p:tavLst>
                                    </p:anim>
                                    <p:anim calcmode="lin" valueType="num">
                                      <p:cBhvr>
                                        <p:cTn id="82" dur="1000" fill="hold"/>
                                        <p:tgtEl>
                                          <p:spTgt spid="18"/>
                                        </p:tgtEl>
                                        <p:attrNameLst>
                                          <p:attrName>ppt_y</p:attrName>
                                        </p:attrNameLst>
                                      </p:cBhvr>
                                      <p:tavLst>
                                        <p:tav tm="0">
                                          <p:val>
                                            <p:strVal val="#ppt_y+.1"/>
                                          </p:val>
                                        </p:tav>
                                        <p:tav tm="100000">
                                          <p:val>
                                            <p:strVal val="#ppt_y"/>
                                          </p:val>
                                        </p:tav>
                                      </p:tavLst>
                                    </p:anim>
                                  </p:childTnLst>
                                </p:cTn>
                              </p:par>
                              <p:par>
                                <p:cTn id="83" presetID="42" presetClass="entr" presetSubtype="0" fill="hold" nodeType="withEffect">
                                  <p:stCondLst>
                                    <p:cond delay="0"/>
                                  </p:stCondLst>
                                  <p:childTnLst>
                                    <p:set>
                                      <p:cBhvr>
                                        <p:cTn id="84" dur="1" fill="hold">
                                          <p:stCondLst>
                                            <p:cond delay="0"/>
                                          </p:stCondLst>
                                        </p:cTn>
                                        <p:tgtEl>
                                          <p:spTgt spid="48"/>
                                        </p:tgtEl>
                                        <p:attrNameLst>
                                          <p:attrName>style.visibility</p:attrName>
                                        </p:attrNameLst>
                                      </p:cBhvr>
                                      <p:to>
                                        <p:strVal val="visible"/>
                                      </p:to>
                                    </p:set>
                                    <p:animEffect transition="in" filter="fade">
                                      <p:cBhvr>
                                        <p:cTn id="85" dur="1000"/>
                                        <p:tgtEl>
                                          <p:spTgt spid="48"/>
                                        </p:tgtEl>
                                      </p:cBhvr>
                                    </p:animEffect>
                                    <p:anim calcmode="lin" valueType="num">
                                      <p:cBhvr>
                                        <p:cTn id="86" dur="1000" fill="hold"/>
                                        <p:tgtEl>
                                          <p:spTgt spid="48"/>
                                        </p:tgtEl>
                                        <p:attrNameLst>
                                          <p:attrName>ppt_x</p:attrName>
                                        </p:attrNameLst>
                                      </p:cBhvr>
                                      <p:tavLst>
                                        <p:tav tm="0">
                                          <p:val>
                                            <p:strVal val="#ppt_x"/>
                                          </p:val>
                                        </p:tav>
                                        <p:tav tm="100000">
                                          <p:val>
                                            <p:strVal val="#ppt_x"/>
                                          </p:val>
                                        </p:tav>
                                      </p:tavLst>
                                    </p:anim>
                                    <p:anim calcmode="lin" valueType="num">
                                      <p:cBhvr>
                                        <p:cTn id="87" dur="1000" fill="hold"/>
                                        <p:tgtEl>
                                          <p:spTgt spid="48"/>
                                        </p:tgtEl>
                                        <p:attrNameLst>
                                          <p:attrName>ppt_y</p:attrName>
                                        </p:attrNameLst>
                                      </p:cBhvr>
                                      <p:tavLst>
                                        <p:tav tm="0">
                                          <p:val>
                                            <p:strVal val="#ppt_y+.1"/>
                                          </p:val>
                                        </p:tav>
                                        <p:tav tm="100000">
                                          <p:val>
                                            <p:strVal val="#ppt_y"/>
                                          </p:val>
                                        </p:tav>
                                      </p:tavLst>
                                    </p:anim>
                                  </p:childTnLst>
                                </p:cTn>
                              </p:par>
                            </p:childTnLst>
                          </p:cTn>
                        </p:par>
                        <p:par>
                          <p:cTn id="88" fill="hold">
                            <p:stCondLst>
                              <p:cond delay="3500"/>
                            </p:stCondLst>
                            <p:childTnLst>
                              <p:par>
                                <p:cTn id="89" presetID="49" presetClass="entr" presetSubtype="0" decel="100000" fill="hold" nodeType="afterEffect">
                                  <p:stCondLst>
                                    <p:cond delay="0"/>
                                  </p:stCondLst>
                                  <p:childTnLst>
                                    <p:set>
                                      <p:cBhvr>
                                        <p:cTn id="90" dur="1" fill="hold">
                                          <p:stCondLst>
                                            <p:cond delay="0"/>
                                          </p:stCondLst>
                                        </p:cTn>
                                        <p:tgtEl>
                                          <p:spTgt spid="61"/>
                                        </p:tgtEl>
                                        <p:attrNameLst>
                                          <p:attrName>style.visibility</p:attrName>
                                        </p:attrNameLst>
                                      </p:cBhvr>
                                      <p:to>
                                        <p:strVal val="visible"/>
                                      </p:to>
                                    </p:set>
                                    <p:anim calcmode="lin" valueType="num">
                                      <p:cBhvr>
                                        <p:cTn id="91" dur="500" fill="hold"/>
                                        <p:tgtEl>
                                          <p:spTgt spid="61"/>
                                        </p:tgtEl>
                                        <p:attrNameLst>
                                          <p:attrName>ppt_w</p:attrName>
                                        </p:attrNameLst>
                                      </p:cBhvr>
                                      <p:tavLst>
                                        <p:tav tm="0">
                                          <p:val>
                                            <p:fltVal val="0"/>
                                          </p:val>
                                        </p:tav>
                                        <p:tav tm="100000">
                                          <p:val>
                                            <p:strVal val="#ppt_w"/>
                                          </p:val>
                                        </p:tav>
                                      </p:tavLst>
                                    </p:anim>
                                    <p:anim calcmode="lin" valueType="num">
                                      <p:cBhvr>
                                        <p:cTn id="92" dur="500" fill="hold"/>
                                        <p:tgtEl>
                                          <p:spTgt spid="61"/>
                                        </p:tgtEl>
                                        <p:attrNameLst>
                                          <p:attrName>ppt_h</p:attrName>
                                        </p:attrNameLst>
                                      </p:cBhvr>
                                      <p:tavLst>
                                        <p:tav tm="0">
                                          <p:val>
                                            <p:fltVal val="0"/>
                                          </p:val>
                                        </p:tav>
                                        <p:tav tm="100000">
                                          <p:val>
                                            <p:strVal val="#ppt_h"/>
                                          </p:val>
                                        </p:tav>
                                      </p:tavLst>
                                    </p:anim>
                                    <p:anim calcmode="lin" valueType="num">
                                      <p:cBhvr>
                                        <p:cTn id="93" dur="500" fill="hold"/>
                                        <p:tgtEl>
                                          <p:spTgt spid="61"/>
                                        </p:tgtEl>
                                        <p:attrNameLst>
                                          <p:attrName>style.rotation</p:attrName>
                                        </p:attrNameLst>
                                      </p:cBhvr>
                                      <p:tavLst>
                                        <p:tav tm="0">
                                          <p:val>
                                            <p:fltVal val="360"/>
                                          </p:val>
                                        </p:tav>
                                        <p:tav tm="100000">
                                          <p:val>
                                            <p:fltVal val="0"/>
                                          </p:val>
                                        </p:tav>
                                      </p:tavLst>
                                    </p:anim>
                                    <p:animEffect transition="in" filter="fade">
                                      <p:cBhvr>
                                        <p:cTn id="94" dur="500"/>
                                        <p:tgtEl>
                                          <p:spTgt spid="61"/>
                                        </p:tgtEl>
                                      </p:cBhvr>
                                    </p:animEffect>
                                  </p:childTnLst>
                                </p:cTn>
                              </p:par>
                              <p:par>
                                <p:cTn id="95" presetID="42" presetClass="entr" presetSubtype="0" fill="hold" nodeType="withEffect">
                                  <p:stCondLst>
                                    <p:cond delay="0"/>
                                  </p:stCondLst>
                                  <p:childTnLst>
                                    <p:set>
                                      <p:cBhvr>
                                        <p:cTn id="96" dur="1" fill="hold">
                                          <p:stCondLst>
                                            <p:cond delay="0"/>
                                          </p:stCondLst>
                                        </p:cTn>
                                        <p:tgtEl>
                                          <p:spTgt spid="24"/>
                                        </p:tgtEl>
                                        <p:attrNameLst>
                                          <p:attrName>style.visibility</p:attrName>
                                        </p:attrNameLst>
                                      </p:cBhvr>
                                      <p:to>
                                        <p:strVal val="visible"/>
                                      </p:to>
                                    </p:set>
                                    <p:animEffect transition="in" filter="fade">
                                      <p:cBhvr>
                                        <p:cTn id="97" dur="1000"/>
                                        <p:tgtEl>
                                          <p:spTgt spid="24"/>
                                        </p:tgtEl>
                                      </p:cBhvr>
                                    </p:animEffect>
                                    <p:anim calcmode="lin" valueType="num">
                                      <p:cBhvr>
                                        <p:cTn id="98" dur="1000" fill="hold"/>
                                        <p:tgtEl>
                                          <p:spTgt spid="24"/>
                                        </p:tgtEl>
                                        <p:attrNameLst>
                                          <p:attrName>ppt_x</p:attrName>
                                        </p:attrNameLst>
                                      </p:cBhvr>
                                      <p:tavLst>
                                        <p:tav tm="0">
                                          <p:val>
                                            <p:strVal val="#ppt_x"/>
                                          </p:val>
                                        </p:tav>
                                        <p:tav tm="100000">
                                          <p:val>
                                            <p:strVal val="#ppt_x"/>
                                          </p:val>
                                        </p:tav>
                                      </p:tavLst>
                                    </p:anim>
                                    <p:anim calcmode="lin" valueType="num">
                                      <p:cBhvr>
                                        <p:cTn id="99" dur="1000" fill="hold"/>
                                        <p:tgtEl>
                                          <p:spTgt spid="24"/>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52"/>
                                        </p:tgtEl>
                                        <p:attrNameLst>
                                          <p:attrName>style.visibility</p:attrName>
                                        </p:attrNameLst>
                                      </p:cBhvr>
                                      <p:to>
                                        <p:strVal val="visible"/>
                                      </p:to>
                                    </p:set>
                                    <p:animEffect transition="in" filter="fade">
                                      <p:cBhvr>
                                        <p:cTn id="102" dur="1000"/>
                                        <p:tgtEl>
                                          <p:spTgt spid="52"/>
                                        </p:tgtEl>
                                      </p:cBhvr>
                                    </p:animEffect>
                                    <p:anim calcmode="lin" valueType="num">
                                      <p:cBhvr>
                                        <p:cTn id="103" dur="1000" fill="hold"/>
                                        <p:tgtEl>
                                          <p:spTgt spid="52"/>
                                        </p:tgtEl>
                                        <p:attrNameLst>
                                          <p:attrName>ppt_x</p:attrName>
                                        </p:attrNameLst>
                                      </p:cBhvr>
                                      <p:tavLst>
                                        <p:tav tm="0">
                                          <p:val>
                                            <p:strVal val="#ppt_x"/>
                                          </p:val>
                                        </p:tav>
                                        <p:tav tm="100000">
                                          <p:val>
                                            <p:strVal val="#ppt_x"/>
                                          </p:val>
                                        </p:tav>
                                      </p:tavLst>
                                    </p:anim>
                                    <p:anim calcmode="lin" valueType="num">
                                      <p:cBhvr>
                                        <p:cTn id="104" dur="1000" fill="hold"/>
                                        <p:tgtEl>
                                          <p:spTgt spid="52"/>
                                        </p:tgtEl>
                                        <p:attrNameLst>
                                          <p:attrName>ppt_y</p:attrName>
                                        </p:attrNameLst>
                                      </p:cBhvr>
                                      <p:tavLst>
                                        <p:tav tm="0">
                                          <p:val>
                                            <p:strVal val="#ppt_y+.1"/>
                                          </p:val>
                                        </p:tav>
                                        <p:tav tm="100000">
                                          <p:val>
                                            <p:strVal val="#ppt_y"/>
                                          </p:val>
                                        </p:tav>
                                      </p:tavLst>
                                    </p:anim>
                                  </p:childTnLst>
                                </p:cTn>
                              </p:par>
                              <p:par>
                                <p:cTn id="105" presetID="49" presetClass="entr" presetSubtype="0" decel="100000" fill="hold" grpId="0" nodeType="withEffect">
                                  <p:stCondLst>
                                    <p:cond delay="0"/>
                                  </p:stCondLst>
                                  <p:childTnLst>
                                    <p:set>
                                      <p:cBhvr>
                                        <p:cTn id="106" dur="1" fill="hold">
                                          <p:stCondLst>
                                            <p:cond delay="0"/>
                                          </p:stCondLst>
                                        </p:cTn>
                                        <p:tgtEl>
                                          <p:spTgt spid="72"/>
                                        </p:tgtEl>
                                        <p:attrNameLst>
                                          <p:attrName>style.visibility</p:attrName>
                                        </p:attrNameLst>
                                      </p:cBhvr>
                                      <p:to>
                                        <p:strVal val="visible"/>
                                      </p:to>
                                    </p:set>
                                    <p:anim calcmode="lin" valueType="num">
                                      <p:cBhvr>
                                        <p:cTn id="107" dur="500" fill="hold"/>
                                        <p:tgtEl>
                                          <p:spTgt spid="72"/>
                                        </p:tgtEl>
                                        <p:attrNameLst>
                                          <p:attrName>ppt_w</p:attrName>
                                        </p:attrNameLst>
                                      </p:cBhvr>
                                      <p:tavLst>
                                        <p:tav tm="0">
                                          <p:val>
                                            <p:fltVal val="0"/>
                                          </p:val>
                                        </p:tav>
                                        <p:tav tm="100000">
                                          <p:val>
                                            <p:strVal val="#ppt_w"/>
                                          </p:val>
                                        </p:tav>
                                      </p:tavLst>
                                    </p:anim>
                                    <p:anim calcmode="lin" valueType="num">
                                      <p:cBhvr>
                                        <p:cTn id="108" dur="500" fill="hold"/>
                                        <p:tgtEl>
                                          <p:spTgt spid="72"/>
                                        </p:tgtEl>
                                        <p:attrNameLst>
                                          <p:attrName>ppt_h</p:attrName>
                                        </p:attrNameLst>
                                      </p:cBhvr>
                                      <p:tavLst>
                                        <p:tav tm="0">
                                          <p:val>
                                            <p:fltVal val="0"/>
                                          </p:val>
                                        </p:tav>
                                        <p:tav tm="100000">
                                          <p:val>
                                            <p:strVal val="#ppt_h"/>
                                          </p:val>
                                        </p:tav>
                                      </p:tavLst>
                                    </p:anim>
                                    <p:anim calcmode="lin" valueType="num">
                                      <p:cBhvr>
                                        <p:cTn id="109" dur="500" fill="hold"/>
                                        <p:tgtEl>
                                          <p:spTgt spid="72"/>
                                        </p:tgtEl>
                                        <p:attrNameLst>
                                          <p:attrName>style.rotation</p:attrName>
                                        </p:attrNameLst>
                                      </p:cBhvr>
                                      <p:tavLst>
                                        <p:tav tm="0">
                                          <p:val>
                                            <p:fltVal val="360"/>
                                          </p:val>
                                        </p:tav>
                                        <p:tav tm="100000">
                                          <p:val>
                                            <p:fltVal val="0"/>
                                          </p:val>
                                        </p:tav>
                                      </p:tavLst>
                                    </p:anim>
                                    <p:animEffect transition="in" filter="fade">
                                      <p:cBhvr>
                                        <p:cTn id="110" dur="500"/>
                                        <p:tgtEl>
                                          <p:spTgt spid="72"/>
                                        </p:tgtEl>
                                      </p:cBhvr>
                                    </p:animEffect>
                                  </p:childTnLst>
                                </p:cTn>
                              </p:par>
                              <p:par>
                                <p:cTn id="111" presetID="42" presetClass="entr" presetSubtype="0" fill="hold" nodeType="withEffect">
                                  <p:stCondLst>
                                    <p:cond delay="0"/>
                                  </p:stCondLst>
                                  <p:childTnLst>
                                    <p:set>
                                      <p:cBhvr>
                                        <p:cTn id="112" dur="1" fill="hold">
                                          <p:stCondLst>
                                            <p:cond delay="0"/>
                                          </p:stCondLst>
                                        </p:cTn>
                                        <p:tgtEl>
                                          <p:spTgt spid="65"/>
                                        </p:tgtEl>
                                        <p:attrNameLst>
                                          <p:attrName>style.visibility</p:attrName>
                                        </p:attrNameLst>
                                      </p:cBhvr>
                                      <p:to>
                                        <p:strVal val="visible"/>
                                      </p:to>
                                    </p:set>
                                    <p:animEffect transition="in" filter="fade">
                                      <p:cBhvr>
                                        <p:cTn id="113" dur="1000"/>
                                        <p:tgtEl>
                                          <p:spTgt spid="65"/>
                                        </p:tgtEl>
                                      </p:cBhvr>
                                    </p:animEffect>
                                    <p:anim calcmode="lin" valueType="num">
                                      <p:cBhvr>
                                        <p:cTn id="114" dur="1000" fill="hold"/>
                                        <p:tgtEl>
                                          <p:spTgt spid="65"/>
                                        </p:tgtEl>
                                        <p:attrNameLst>
                                          <p:attrName>ppt_x</p:attrName>
                                        </p:attrNameLst>
                                      </p:cBhvr>
                                      <p:tavLst>
                                        <p:tav tm="0">
                                          <p:val>
                                            <p:strVal val="#ppt_x"/>
                                          </p:val>
                                        </p:tav>
                                        <p:tav tm="100000">
                                          <p:val>
                                            <p:strVal val="#ppt_x"/>
                                          </p:val>
                                        </p:tav>
                                      </p:tavLst>
                                    </p:anim>
                                    <p:anim calcmode="lin" valueType="num">
                                      <p:cBhvr>
                                        <p:cTn id="115" dur="1000" fill="hold"/>
                                        <p:tgtEl>
                                          <p:spTgt spid="65"/>
                                        </p:tgtEl>
                                        <p:attrNameLst>
                                          <p:attrName>ppt_y</p:attrName>
                                        </p:attrNameLst>
                                      </p:cBhvr>
                                      <p:tavLst>
                                        <p:tav tm="0">
                                          <p:val>
                                            <p:strVal val="#ppt_y+.1"/>
                                          </p:val>
                                        </p:tav>
                                        <p:tav tm="100000">
                                          <p:val>
                                            <p:strVal val="#ppt_y"/>
                                          </p:val>
                                        </p:tav>
                                      </p:tavLst>
                                    </p:anim>
                                  </p:childTnLst>
                                </p:cTn>
                              </p:par>
                            </p:childTnLst>
                          </p:cTn>
                        </p:par>
                        <p:par>
                          <p:cTn id="116" fill="hold">
                            <p:stCondLst>
                              <p:cond delay="4500"/>
                            </p:stCondLst>
                            <p:childTnLst>
                              <p:par>
                                <p:cTn id="117" presetID="53" presetClass="entr" presetSubtype="16" fill="hold" grpId="0" nodeType="afterEffect">
                                  <p:stCondLst>
                                    <p:cond delay="0"/>
                                  </p:stCondLst>
                                  <p:childTnLst>
                                    <p:set>
                                      <p:cBhvr>
                                        <p:cTn id="118" dur="1" fill="hold">
                                          <p:stCondLst>
                                            <p:cond delay="0"/>
                                          </p:stCondLst>
                                        </p:cTn>
                                        <p:tgtEl>
                                          <p:spTgt spid="73"/>
                                        </p:tgtEl>
                                        <p:attrNameLst>
                                          <p:attrName>style.visibility</p:attrName>
                                        </p:attrNameLst>
                                      </p:cBhvr>
                                      <p:to>
                                        <p:strVal val="visible"/>
                                      </p:to>
                                    </p:set>
                                    <p:anim calcmode="lin" valueType="num">
                                      <p:cBhvr>
                                        <p:cTn id="119" dur="250" fill="hold"/>
                                        <p:tgtEl>
                                          <p:spTgt spid="73"/>
                                        </p:tgtEl>
                                        <p:attrNameLst>
                                          <p:attrName>ppt_w</p:attrName>
                                        </p:attrNameLst>
                                      </p:cBhvr>
                                      <p:tavLst>
                                        <p:tav tm="0">
                                          <p:val>
                                            <p:fltVal val="0"/>
                                          </p:val>
                                        </p:tav>
                                        <p:tav tm="100000">
                                          <p:val>
                                            <p:strVal val="#ppt_w"/>
                                          </p:val>
                                        </p:tav>
                                      </p:tavLst>
                                    </p:anim>
                                    <p:anim calcmode="lin" valueType="num">
                                      <p:cBhvr>
                                        <p:cTn id="120" dur="250" fill="hold"/>
                                        <p:tgtEl>
                                          <p:spTgt spid="73"/>
                                        </p:tgtEl>
                                        <p:attrNameLst>
                                          <p:attrName>ppt_h</p:attrName>
                                        </p:attrNameLst>
                                      </p:cBhvr>
                                      <p:tavLst>
                                        <p:tav tm="0">
                                          <p:val>
                                            <p:fltVal val="0"/>
                                          </p:val>
                                        </p:tav>
                                        <p:tav tm="100000">
                                          <p:val>
                                            <p:strVal val="#ppt_h"/>
                                          </p:val>
                                        </p:tav>
                                      </p:tavLst>
                                    </p:anim>
                                    <p:animEffect transition="in" filter="fade">
                                      <p:cBhvr>
                                        <p:cTn id="121" dur="25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52" grpId="0" animBg="1"/>
      <p:bldP spid="53" grpId="0"/>
      <p:bldP spid="54" grpId="0"/>
      <p:bldP spid="55" grpId="0"/>
      <p:bldP spid="56" grpId="0"/>
      <p:bldP spid="72" grpId="0"/>
      <p:bldP spid="7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2758716">
            <a:off x="-2156668" y="757278"/>
            <a:ext cx="3725274" cy="3725274"/>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58716">
            <a:off x="-1888572" y="1021452"/>
            <a:ext cx="3195766" cy="319576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58716">
            <a:off x="3960023" y="972075"/>
            <a:ext cx="522224" cy="522224"/>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6" name="矩形 5"/>
          <p:cNvSpPr/>
          <p:nvPr/>
        </p:nvSpPr>
        <p:spPr>
          <a:xfrm rot="2758716">
            <a:off x="4000479" y="1008609"/>
            <a:ext cx="447996" cy="44799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7" name="TextBox 6"/>
          <p:cNvSpPr txBox="1"/>
          <p:nvPr/>
        </p:nvSpPr>
        <p:spPr>
          <a:xfrm>
            <a:off x="4011783" y="1048521"/>
            <a:ext cx="441146" cy="369332"/>
          </a:xfrm>
          <a:prstGeom prst="rect">
            <a:avLst/>
          </a:prstGeom>
          <a:noFill/>
        </p:spPr>
        <p:txBody>
          <a:bodyPr wrap="none" rtlCol="0">
            <a:spAutoFit/>
          </a:bodyPr>
          <a:lstStyle/>
          <a:p>
            <a:r>
              <a:rPr lang="en-US" altLang="zh-CN" sz="1800" dirty="0">
                <a:solidFill>
                  <a:schemeClr val="bg1"/>
                </a:solidFill>
                <a:latin typeface="方正细黑一简体" panose="03000509000000000000" pitchFamily="65" charset="-122"/>
                <a:ea typeface="方正细黑一简体" panose="03000509000000000000" pitchFamily="65" charset="-122"/>
              </a:rPr>
              <a:t>01</a:t>
            </a:r>
            <a:endParaRPr lang="zh-CN" altLang="en-US" sz="1800" dirty="0">
              <a:solidFill>
                <a:schemeClr val="bg1"/>
              </a:solidFill>
              <a:latin typeface="方正细黑一简体" panose="03000509000000000000" pitchFamily="65" charset="-122"/>
              <a:ea typeface="方正细黑一简体" panose="03000509000000000000" pitchFamily="65" charset="-122"/>
            </a:endParaRPr>
          </a:p>
        </p:txBody>
      </p:sp>
      <p:sp>
        <p:nvSpPr>
          <p:cNvPr id="17" name="TextBox 16"/>
          <p:cNvSpPr txBox="1"/>
          <p:nvPr/>
        </p:nvSpPr>
        <p:spPr>
          <a:xfrm>
            <a:off x="4900991" y="927269"/>
            <a:ext cx="2236510" cy="584775"/>
          </a:xfrm>
          <a:prstGeom prst="rect">
            <a:avLst/>
          </a:prstGeom>
          <a:noFill/>
        </p:spPr>
        <p:txBody>
          <a:bodyPr wrap="none" rtlCol="0">
            <a:spAutoFit/>
          </a:bodyPr>
          <a:lstStyle/>
          <a:p>
            <a:r>
              <a:rPr lang="zh-CN" altLang="en-US" sz="3200" dirty="0">
                <a:solidFill>
                  <a:schemeClr val="tx1">
                    <a:lumMod val="85000"/>
                    <a:lumOff val="15000"/>
                  </a:schemeClr>
                </a:solidFill>
                <a:latin typeface="方正细黑一简体" panose="03000509000000000000" pitchFamily="65" charset="-122"/>
                <a:ea typeface="方正细黑一简体" panose="03000509000000000000" pitchFamily="65" charset="-122"/>
              </a:rPr>
              <a:t>定义与分类</a:t>
            </a:r>
          </a:p>
        </p:txBody>
      </p:sp>
      <p:sp>
        <p:nvSpPr>
          <p:cNvPr id="21" name="TextBox 20"/>
          <p:cNvSpPr txBox="1"/>
          <p:nvPr/>
        </p:nvSpPr>
        <p:spPr>
          <a:xfrm>
            <a:off x="179512" y="1825044"/>
            <a:ext cx="1107996" cy="1631216"/>
          </a:xfrm>
          <a:prstGeom prst="rect">
            <a:avLst/>
          </a:prstGeom>
          <a:noFill/>
        </p:spPr>
        <p:txBody>
          <a:bodyPr vert="eaVert" wrap="none" rtlCol="0">
            <a:spAutoFit/>
          </a:bodyPr>
          <a:lstStyle/>
          <a:p>
            <a:r>
              <a:rPr lang="zh-CN" altLang="en-US" sz="6000" dirty="0">
                <a:solidFill>
                  <a:schemeClr val="bg1"/>
                </a:solidFill>
                <a:latin typeface="方正细黑一简体" panose="03000509000000000000" pitchFamily="65" charset="-122"/>
                <a:ea typeface="方正细黑一简体" panose="03000509000000000000" pitchFamily="65" charset="-122"/>
              </a:rPr>
              <a:t>目录</a:t>
            </a:r>
          </a:p>
        </p:txBody>
      </p:sp>
      <p:sp>
        <p:nvSpPr>
          <p:cNvPr id="34" name="矩形 33"/>
          <p:cNvSpPr/>
          <p:nvPr/>
        </p:nvSpPr>
        <p:spPr>
          <a:xfrm rot="2758716">
            <a:off x="3960023" y="1916890"/>
            <a:ext cx="522224" cy="522224"/>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35" name="矩形 34"/>
          <p:cNvSpPr/>
          <p:nvPr/>
        </p:nvSpPr>
        <p:spPr>
          <a:xfrm rot="2758716">
            <a:off x="4000479" y="1953424"/>
            <a:ext cx="447996" cy="44799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36" name="TextBox 6"/>
          <p:cNvSpPr txBox="1"/>
          <p:nvPr/>
        </p:nvSpPr>
        <p:spPr>
          <a:xfrm>
            <a:off x="3995936" y="2016100"/>
            <a:ext cx="441146" cy="369332"/>
          </a:xfrm>
          <a:prstGeom prst="rect">
            <a:avLst/>
          </a:prstGeom>
          <a:noFill/>
        </p:spPr>
        <p:txBody>
          <a:bodyPr wrap="none" rtlCol="0">
            <a:spAutoFit/>
          </a:bodyPr>
          <a:lstStyle/>
          <a:p>
            <a:r>
              <a:rPr lang="en-US" altLang="zh-CN" sz="1800" dirty="0">
                <a:solidFill>
                  <a:schemeClr val="bg1"/>
                </a:solidFill>
                <a:latin typeface="方正细黑一简体" panose="03000509000000000000" pitchFamily="65" charset="-122"/>
                <a:ea typeface="方正细黑一简体" panose="03000509000000000000" pitchFamily="65" charset="-122"/>
              </a:rPr>
              <a:t>02</a:t>
            </a:r>
            <a:endParaRPr lang="zh-CN" altLang="en-US" sz="1800" dirty="0">
              <a:solidFill>
                <a:schemeClr val="bg1"/>
              </a:solidFill>
              <a:latin typeface="方正细黑一简体" panose="03000509000000000000" pitchFamily="65" charset="-122"/>
              <a:ea typeface="方正细黑一简体" panose="03000509000000000000" pitchFamily="65" charset="-122"/>
            </a:endParaRPr>
          </a:p>
        </p:txBody>
      </p:sp>
      <p:sp>
        <p:nvSpPr>
          <p:cNvPr id="37" name="TextBox 16"/>
          <p:cNvSpPr txBox="1"/>
          <p:nvPr/>
        </p:nvSpPr>
        <p:spPr>
          <a:xfrm>
            <a:off x="4900991" y="1872084"/>
            <a:ext cx="2236510" cy="584775"/>
          </a:xfrm>
          <a:prstGeom prst="rect">
            <a:avLst/>
          </a:prstGeom>
          <a:noFill/>
        </p:spPr>
        <p:txBody>
          <a:bodyPr wrap="none" rtlCol="0">
            <a:spAutoFit/>
          </a:bodyPr>
          <a:lstStyle/>
          <a:p>
            <a:r>
              <a:rPr lang="zh-CN" altLang="en-US" sz="3200" dirty="0">
                <a:solidFill>
                  <a:schemeClr val="tx1">
                    <a:lumMod val="85000"/>
                    <a:lumOff val="15000"/>
                  </a:schemeClr>
                </a:solidFill>
                <a:latin typeface="方正细黑一简体" panose="03000509000000000000" pitchFamily="65" charset="-122"/>
                <a:ea typeface="方正细黑一简体" panose="03000509000000000000" pitchFamily="65" charset="-122"/>
              </a:rPr>
              <a:t>历史与发展</a:t>
            </a:r>
          </a:p>
        </p:txBody>
      </p:sp>
      <p:sp>
        <p:nvSpPr>
          <p:cNvPr id="38" name="矩形 37"/>
          <p:cNvSpPr/>
          <p:nvPr/>
        </p:nvSpPr>
        <p:spPr>
          <a:xfrm rot="2758716">
            <a:off x="3960023" y="2852994"/>
            <a:ext cx="522224" cy="522224"/>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39" name="矩形 38"/>
          <p:cNvSpPr/>
          <p:nvPr/>
        </p:nvSpPr>
        <p:spPr>
          <a:xfrm rot="2758716">
            <a:off x="4000479" y="2889528"/>
            <a:ext cx="447996" cy="44799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40" name="TextBox 6"/>
          <p:cNvSpPr txBox="1"/>
          <p:nvPr/>
        </p:nvSpPr>
        <p:spPr>
          <a:xfrm>
            <a:off x="4011783" y="2929440"/>
            <a:ext cx="441146" cy="369332"/>
          </a:xfrm>
          <a:prstGeom prst="rect">
            <a:avLst/>
          </a:prstGeom>
          <a:noFill/>
        </p:spPr>
        <p:txBody>
          <a:bodyPr wrap="none" rtlCol="0">
            <a:spAutoFit/>
          </a:bodyPr>
          <a:lstStyle/>
          <a:p>
            <a:r>
              <a:rPr lang="en-US" altLang="zh-CN" sz="1800" dirty="0">
                <a:solidFill>
                  <a:schemeClr val="bg1"/>
                </a:solidFill>
                <a:latin typeface="方正细黑一简体" panose="03000509000000000000" pitchFamily="65" charset="-122"/>
                <a:ea typeface="方正细黑一简体" panose="03000509000000000000" pitchFamily="65" charset="-122"/>
              </a:rPr>
              <a:t>03</a:t>
            </a:r>
            <a:endParaRPr lang="zh-CN" altLang="en-US" sz="1800" dirty="0">
              <a:solidFill>
                <a:schemeClr val="bg1"/>
              </a:solidFill>
              <a:latin typeface="方正细黑一简体" panose="03000509000000000000" pitchFamily="65" charset="-122"/>
              <a:ea typeface="方正细黑一简体" panose="03000509000000000000" pitchFamily="65" charset="-122"/>
            </a:endParaRPr>
          </a:p>
        </p:txBody>
      </p:sp>
      <p:sp>
        <p:nvSpPr>
          <p:cNvPr id="41" name="TextBox 16"/>
          <p:cNvSpPr txBox="1"/>
          <p:nvPr/>
        </p:nvSpPr>
        <p:spPr>
          <a:xfrm>
            <a:off x="4900991" y="2808188"/>
            <a:ext cx="2236510" cy="584775"/>
          </a:xfrm>
          <a:prstGeom prst="rect">
            <a:avLst/>
          </a:prstGeom>
          <a:noFill/>
        </p:spPr>
        <p:txBody>
          <a:bodyPr wrap="none" rtlCol="0">
            <a:spAutoFit/>
          </a:bodyPr>
          <a:lstStyle/>
          <a:p>
            <a:r>
              <a:rPr lang="zh-CN" altLang="en-US" sz="3200" dirty="0">
                <a:solidFill>
                  <a:schemeClr val="tx1">
                    <a:lumMod val="85000"/>
                    <a:lumOff val="15000"/>
                  </a:schemeClr>
                </a:solidFill>
                <a:latin typeface="方正细黑一简体" panose="03000509000000000000" pitchFamily="65" charset="-122"/>
                <a:ea typeface="方正细黑一简体" panose="03000509000000000000" pitchFamily="65" charset="-122"/>
              </a:rPr>
              <a:t>原理与特性</a:t>
            </a:r>
          </a:p>
        </p:txBody>
      </p:sp>
      <p:sp>
        <p:nvSpPr>
          <p:cNvPr id="42" name="矩形 41"/>
          <p:cNvSpPr/>
          <p:nvPr/>
        </p:nvSpPr>
        <p:spPr>
          <a:xfrm rot="2758716">
            <a:off x="3960023" y="3717090"/>
            <a:ext cx="522224" cy="522224"/>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43" name="矩形 42"/>
          <p:cNvSpPr/>
          <p:nvPr/>
        </p:nvSpPr>
        <p:spPr>
          <a:xfrm rot="2758716">
            <a:off x="4000479" y="3753624"/>
            <a:ext cx="447996" cy="44799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44" name="TextBox 6"/>
          <p:cNvSpPr txBox="1"/>
          <p:nvPr/>
        </p:nvSpPr>
        <p:spPr>
          <a:xfrm>
            <a:off x="4011783" y="3793536"/>
            <a:ext cx="441146" cy="369332"/>
          </a:xfrm>
          <a:prstGeom prst="rect">
            <a:avLst/>
          </a:prstGeom>
          <a:noFill/>
        </p:spPr>
        <p:txBody>
          <a:bodyPr wrap="none" rtlCol="0">
            <a:spAutoFit/>
          </a:bodyPr>
          <a:lstStyle/>
          <a:p>
            <a:r>
              <a:rPr lang="en-US" altLang="zh-CN" sz="1800" dirty="0">
                <a:solidFill>
                  <a:schemeClr val="bg1"/>
                </a:solidFill>
                <a:latin typeface="方正细黑一简体" panose="03000509000000000000" pitchFamily="65" charset="-122"/>
                <a:ea typeface="方正细黑一简体" panose="03000509000000000000" pitchFamily="65" charset="-122"/>
              </a:rPr>
              <a:t>04</a:t>
            </a:r>
            <a:endParaRPr lang="zh-CN" altLang="en-US" sz="1800" dirty="0">
              <a:solidFill>
                <a:schemeClr val="bg1"/>
              </a:solidFill>
              <a:latin typeface="方正细黑一简体" panose="03000509000000000000" pitchFamily="65" charset="-122"/>
              <a:ea typeface="方正细黑一简体" panose="03000509000000000000" pitchFamily="65" charset="-122"/>
            </a:endParaRPr>
          </a:p>
        </p:txBody>
      </p:sp>
      <p:sp>
        <p:nvSpPr>
          <p:cNvPr id="45" name="TextBox 16"/>
          <p:cNvSpPr txBox="1"/>
          <p:nvPr/>
        </p:nvSpPr>
        <p:spPr>
          <a:xfrm>
            <a:off x="4900991" y="3672284"/>
            <a:ext cx="2236510" cy="584775"/>
          </a:xfrm>
          <a:prstGeom prst="rect">
            <a:avLst/>
          </a:prstGeom>
          <a:noFill/>
        </p:spPr>
        <p:txBody>
          <a:bodyPr wrap="none" rtlCol="0">
            <a:spAutoFit/>
          </a:bodyPr>
          <a:lstStyle/>
          <a:p>
            <a:r>
              <a:rPr lang="zh-CN" altLang="en-US" sz="3200" dirty="0">
                <a:solidFill>
                  <a:schemeClr val="tx1">
                    <a:lumMod val="85000"/>
                    <a:lumOff val="15000"/>
                  </a:schemeClr>
                </a:solidFill>
                <a:latin typeface="方正细黑一简体" panose="03000509000000000000" pitchFamily="65" charset="-122"/>
                <a:ea typeface="方正细黑一简体" panose="03000509000000000000" pitchFamily="65" charset="-122"/>
              </a:rPr>
              <a:t>应用与前景</a:t>
            </a:r>
          </a:p>
        </p:txBody>
      </p:sp>
    </p:spTree>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21774"/>
    </mc:Choice>
    <mc:Fallback xmlns="">
      <p:transition spd="slow" advTm="217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31" presetClass="entr" presetSubtype="0"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1000" fill="hold"/>
                                        <p:tgtEl>
                                          <p:spTgt spid="3"/>
                                        </p:tgtEl>
                                        <p:attrNameLst>
                                          <p:attrName>ppt_w</p:attrName>
                                        </p:attrNameLst>
                                      </p:cBhvr>
                                      <p:tavLst>
                                        <p:tav tm="0">
                                          <p:val>
                                            <p:fltVal val="0"/>
                                          </p:val>
                                        </p:tav>
                                        <p:tav tm="100000">
                                          <p:val>
                                            <p:strVal val="#ppt_w"/>
                                          </p:val>
                                        </p:tav>
                                      </p:tavLst>
                                    </p:anim>
                                    <p:anim calcmode="lin" valueType="num">
                                      <p:cBhvr>
                                        <p:cTn id="15" dur="1000" fill="hold"/>
                                        <p:tgtEl>
                                          <p:spTgt spid="3"/>
                                        </p:tgtEl>
                                        <p:attrNameLst>
                                          <p:attrName>ppt_h</p:attrName>
                                        </p:attrNameLst>
                                      </p:cBhvr>
                                      <p:tavLst>
                                        <p:tav tm="0">
                                          <p:val>
                                            <p:fltVal val="0"/>
                                          </p:val>
                                        </p:tav>
                                        <p:tav tm="100000">
                                          <p:val>
                                            <p:strVal val="#ppt_h"/>
                                          </p:val>
                                        </p:tav>
                                      </p:tavLst>
                                    </p:anim>
                                    <p:anim calcmode="lin" valueType="num">
                                      <p:cBhvr>
                                        <p:cTn id="16" dur="1000" fill="hold"/>
                                        <p:tgtEl>
                                          <p:spTgt spid="3"/>
                                        </p:tgtEl>
                                        <p:attrNameLst>
                                          <p:attrName>style.rotation</p:attrName>
                                        </p:attrNameLst>
                                      </p:cBhvr>
                                      <p:tavLst>
                                        <p:tav tm="0">
                                          <p:val>
                                            <p:fltVal val="90"/>
                                          </p:val>
                                        </p:tav>
                                        <p:tav tm="100000">
                                          <p:val>
                                            <p:fltVal val="0"/>
                                          </p:val>
                                        </p:tav>
                                      </p:tavLst>
                                    </p:anim>
                                    <p:animEffect transition="in" filter="fade">
                                      <p:cBhvr>
                                        <p:cTn id="17" dur="1000"/>
                                        <p:tgtEl>
                                          <p:spTgt spid="3"/>
                                        </p:tgtEl>
                                      </p:cBhvr>
                                    </p:animEffect>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1000"/>
                                        <p:tgtEl>
                                          <p:spTgt spid="21"/>
                                        </p:tgtEl>
                                      </p:cBhvr>
                                    </p:animEffect>
                                    <p:anim calcmode="lin" valueType="num">
                                      <p:cBhvr>
                                        <p:cTn id="22" dur="1000" fill="hold"/>
                                        <p:tgtEl>
                                          <p:spTgt spid="21"/>
                                        </p:tgtEl>
                                        <p:attrNameLst>
                                          <p:attrName>ppt_x</p:attrName>
                                        </p:attrNameLst>
                                      </p:cBhvr>
                                      <p:tavLst>
                                        <p:tav tm="0">
                                          <p:val>
                                            <p:strVal val="#ppt_x"/>
                                          </p:val>
                                        </p:tav>
                                        <p:tav tm="100000">
                                          <p:val>
                                            <p:strVal val="#ppt_x"/>
                                          </p:val>
                                        </p:tav>
                                      </p:tavLst>
                                    </p:anim>
                                    <p:anim calcmode="lin" valueType="num">
                                      <p:cBhvr>
                                        <p:cTn id="23" dur="1000" fill="hold"/>
                                        <p:tgtEl>
                                          <p:spTgt spid="21"/>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31" presetClass="entr" presetSubtype="0"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1000" fill="hold"/>
                                        <p:tgtEl>
                                          <p:spTgt spid="5"/>
                                        </p:tgtEl>
                                        <p:attrNameLst>
                                          <p:attrName>ppt_w</p:attrName>
                                        </p:attrNameLst>
                                      </p:cBhvr>
                                      <p:tavLst>
                                        <p:tav tm="0">
                                          <p:val>
                                            <p:fltVal val="0"/>
                                          </p:val>
                                        </p:tav>
                                        <p:tav tm="100000">
                                          <p:val>
                                            <p:strVal val="#ppt_w"/>
                                          </p:val>
                                        </p:tav>
                                      </p:tavLst>
                                    </p:anim>
                                    <p:anim calcmode="lin" valueType="num">
                                      <p:cBhvr>
                                        <p:cTn id="28" dur="1000" fill="hold"/>
                                        <p:tgtEl>
                                          <p:spTgt spid="5"/>
                                        </p:tgtEl>
                                        <p:attrNameLst>
                                          <p:attrName>ppt_h</p:attrName>
                                        </p:attrNameLst>
                                      </p:cBhvr>
                                      <p:tavLst>
                                        <p:tav tm="0">
                                          <p:val>
                                            <p:fltVal val="0"/>
                                          </p:val>
                                        </p:tav>
                                        <p:tav tm="100000">
                                          <p:val>
                                            <p:strVal val="#ppt_h"/>
                                          </p:val>
                                        </p:tav>
                                      </p:tavLst>
                                    </p:anim>
                                    <p:anim calcmode="lin" valueType="num">
                                      <p:cBhvr>
                                        <p:cTn id="29" dur="1000" fill="hold"/>
                                        <p:tgtEl>
                                          <p:spTgt spid="5"/>
                                        </p:tgtEl>
                                        <p:attrNameLst>
                                          <p:attrName>style.rotation</p:attrName>
                                        </p:attrNameLst>
                                      </p:cBhvr>
                                      <p:tavLst>
                                        <p:tav tm="0">
                                          <p:val>
                                            <p:fltVal val="90"/>
                                          </p:val>
                                        </p:tav>
                                        <p:tav tm="100000">
                                          <p:val>
                                            <p:fltVal val="0"/>
                                          </p:val>
                                        </p:tav>
                                      </p:tavLst>
                                    </p:anim>
                                    <p:animEffect transition="in" filter="fade">
                                      <p:cBhvr>
                                        <p:cTn id="30" dur="1000"/>
                                        <p:tgtEl>
                                          <p:spTgt spid="5"/>
                                        </p:tgtEl>
                                      </p:cBhvr>
                                    </p:animEffect>
                                  </p:childTnLst>
                                </p:cTn>
                              </p:par>
                            </p:childTnLst>
                          </p:cTn>
                        </p:par>
                        <p:par>
                          <p:cTn id="31" fill="hold">
                            <p:stCondLst>
                              <p:cond delay="4000"/>
                            </p:stCondLst>
                            <p:childTnLst>
                              <p:par>
                                <p:cTn id="32" presetID="31" presetClass="entr" presetSubtype="0" fill="hold" grpId="0" nodeType="after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p:cTn id="34" dur="1000" fill="hold"/>
                                        <p:tgtEl>
                                          <p:spTgt spid="6"/>
                                        </p:tgtEl>
                                        <p:attrNameLst>
                                          <p:attrName>ppt_w</p:attrName>
                                        </p:attrNameLst>
                                      </p:cBhvr>
                                      <p:tavLst>
                                        <p:tav tm="0">
                                          <p:val>
                                            <p:fltVal val="0"/>
                                          </p:val>
                                        </p:tav>
                                        <p:tav tm="100000">
                                          <p:val>
                                            <p:strVal val="#ppt_w"/>
                                          </p:val>
                                        </p:tav>
                                      </p:tavLst>
                                    </p:anim>
                                    <p:anim calcmode="lin" valueType="num">
                                      <p:cBhvr>
                                        <p:cTn id="35" dur="1000" fill="hold"/>
                                        <p:tgtEl>
                                          <p:spTgt spid="6"/>
                                        </p:tgtEl>
                                        <p:attrNameLst>
                                          <p:attrName>ppt_h</p:attrName>
                                        </p:attrNameLst>
                                      </p:cBhvr>
                                      <p:tavLst>
                                        <p:tav tm="0">
                                          <p:val>
                                            <p:fltVal val="0"/>
                                          </p:val>
                                        </p:tav>
                                        <p:tav tm="100000">
                                          <p:val>
                                            <p:strVal val="#ppt_h"/>
                                          </p:val>
                                        </p:tav>
                                      </p:tavLst>
                                    </p:anim>
                                    <p:anim calcmode="lin" valueType="num">
                                      <p:cBhvr>
                                        <p:cTn id="36" dur="1000" fill="hold"/>
                                        <p:tgtEl>
                                          <p:spTgt spid="6"/>
                                        </p:tgtEl>
                                        <p:attrNameLst>
                                          <p:attrName>style.rotation</p:attrName>
                                        </p:attrNameLst>
                                      </p:cBhvr>
                                      <p:tavLst>
                                        <p:tav tm="0">
                                          <p:val>
                                            <p:fltVal val="90"/>
                                          </p:val>
                                        </p:tav>
                                        <p:tav tm="100000">
                                          <p:val>
                                            <p:fltVal val="0"/>
                                          </p:val>
                                        </p:tav>
                                      </p:tavLst>
                                    </p:anim>
                                    <p:animEffect transition="in" filter="fade">
                                      <p:cBhvr>
                                        <p:cTn id="37" dur="1000"/>
                                        <p:tgtEl>
                                          <p:spTgt spid="6"/>
                                        </p:tgtEl>
                                      </p:cBhvr>
                                    </p:animEffect>
                                  </p:childTnLst>
                                </p:cTn>
                              </p:par>
                            </p:childTnLst>
                          </p:cTn>
                        </p:par>
                        <p:par>
                          <p:cTn id="38" fill="hold">
                            <p:stCondLst>
                              <p:cond delay="5000"/>
                            </p:stCondLst>
                            <p:childTnLst>
                              <p:par>
                                <p:cTn id="39" presetID="31" presetClass="entr" presetSubtype="0" fill="hold" grpId="0" nodeType="afterEffect">
                                  <p:stCondLst>
                                    <p:cond delay="0"/>
                                  </p:stCondLst>
                                  <p:childTnLst>
                                    <p:set>
                                      <p:cBhvr>
                                        <p:cTn id="40" dur="1" fill="hold">
                                          <p:stCondLst>
                                            <p:cond delay="0"/>
                                          </p:stCondLst>
                                        </p:cTn>
                                        <p:tgtEl>
                                          <p:spTgt spid="7"/>
                                        </p:tgtEl>
                                        <p:attrNameLst>
                                          <p:attrName>style.visibility</p:attrName>
                                        </p:attrNameLst>
                                      </p:cBhvr>
                                      <p:to>
                                        <p:strVal val="visible"/>
                                      </p:to>
                                    </p:set>
                                    <p:anim calcmode="lin" valueType="num">
                                      <p:cBhvr>
                                        <p:cTn id="41" dur="1000" fill="hold"/>
                                        <p:tgtEl>
                                          <p:spTgt spid="7"/>
                                        </p:tgtEl>
                                        <p:attrNameLst>
                                          <p:attrName>ppt_w</p:attrName>
                                        </p:attrNameLst>
                                      </p:cBhvr>
                                      <p:tavLst>
                                        <p:tav tm="0">
                                          <p:val>
                                            <p:fltVal val="0"/>
                                          </p:val>
                                        </p:tav>
                                        <p:tav tm="100000">
                                          <p:val>
                                            <p:strVal val="#ppt_w"/>
                                          </p:val>
                                        </p:tav>
                                      </p:tavLst>
                                    </p:anim>
                                    <p:anim calcmode="lin" valueType="num">
                                      <p:cBhvr>
                                        <p:cTn id="42" dur="1000" fill="hold"/>
                                        <p:tgtEl>
                                          <p:spTgt spid="7"/>
                                        </p:tgtEl>
                                        <p:attrNameLst>
                                          <p:attrName>ppt_h</p:attrName>
                                        </p:attrNameLst>
                                      </p:cBhvr>
                                      <p:tavLst>
                                        <p:tav tm="0">
                                          <p:val>
                                            <p:fltVal val="0"/>
                                          </p:val>
                                        </p:tav>
                                        <p:tav tm="100000">
                                          <p:val>
                                            <p:strVal val="#ppt_h"/>
                                          </p:val>
                                        </p:tav>
                                      </p:tavLst>
                                    </p:anim>
                                    <p:anim calcmode="lin" valueType="num">
                                      <p:cBhvr>
                                        <p:cTn id="43" dur="1000" fill="hold"/>
                                        <p:tgtEl>
                                          <p:spTgt spid="7"/>
                                        </p:tgtEl>
                                        <p:attrNameLst>
                                          <p:attrName>style.rotation</p:attrName>
                                        </p:attrNameLst>
                                      </p:cBhvr>
                                      <p:tavLst>
                                        <p:tav tm="0">
                                          <p:val>
                                            <p:fltVal val="90"/>
                                          </p:val>
                                        </p:tav>
                                        <p:tav tm="100000">
                                          <p:val>
                                            <p:fltVal val="0"/>
                                          </p:val>
                                        </p:tav>
                                      </p:tavLst>
                                    </p:anim>
                                    <p:animEffect transition="in" filter="fade">
                                      <p:cBhvr>
                                        <p:cTn id="44" dur="1000"/>
                                        <p:tgtEl>
                                          <p:spTgt spid="7"/>
                                        </p:tgtEl>
                                      </p:cBhvr>
                                    </p:animEffect>
                                  </p:childTnLst>
                                </p:cTn>
                              </p:par>
                            </p:childTnLst>
                          </p:cTn>
                        </p:par>
                        <p:par>
                          <p:cTn id="45" fill="hold">
                            <p:stCondLst>
                              <p:cond delay="6000"/>
                            </p:stCondLst>
                            <p:childTnLst>
                              <p:par>
                                <p:cTn id="46" presetID="10" presetClass="entr" presetSubtype="0" fill="hold" grpId="1" nodeType="after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fade">
                                      <p:cBhvr>
                                        <p:cTn id="48" dur="500"/>
                                        <p:tgtEl>
                                          <p:spTgt spid="7"/>
                                        </p:tgtEl>
                                      </p:cBhvr>
                                    </p:animEffect>
                                  </p:childTnLst>
                                </p:cTn>
                              </p:par>
                            </p:childTnLst>
                          </p:cTn>
                        </p:par>
                        <p:par>
                          <p:cTn id="49" fill="hold">
                            <p:stCondLst>
                              <p:cond delay="6500"/>
                            </p:stCondLst>
                            <p:childTnLst>
                              <p:par>
                                <p:cTn id="50" presetID="42" presetClass="entr" presetSubtype="0" fill="hold" grpId="0" nodeType="after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fade">
                                      <p:cBhvr>
                                        <p:cTn id="52" dur="1000"/>
                                        <p:tgtEl>
                                          <p:spTgt spid="17"/>
                                        </p:tgtEl>
                                      </p:cBhvr>
                                    </p:animEffect>
                                    <p:anim calcmode="lin" valueType="num">
                                      <p:cBhvr>
                                        <p:cTn id="53" dur="1000" fill="hold"/>
                                        <p:tgtEl>
                                          <p:spTgt spid="17"/>
                                        </p:tgtEl>
                                        <p:attrNameLst>
                                          <p:attrName>ppt_x</p:attrName>
                                        </p:attrNameLst>
                                      </p:cBhvr>
                                      <p:tavLst>
                                        <p:tav tm="0">
                                          <p:val>
                                            <p:strVal val="#ppt_x"/>
                                          </p:val>
                                        </p:tav>
                                        <p:tav tm="100000">
                                          <p:val>
                                            <p:strVal val="#ppt_x"/>
                                          </p:val>
                                        </p:tav>
                                      </p:tavLst>
                                    </p:anim>
                                    <p:anim calcmode="lin" valueType="num">
                                      <p:cBhvr>
                                        <p:cTn id="54" dur="1000" fill="hold"/>
                                        <p:tgtEl>
                                          <p:spTgt spid="17"/>
                                        </p:tgtEl>
                                        <p:attrNameLst>
                                          <p:attrName>ppt_y</p:attrName>
                                        </p:attrNameLst>
                                      </p:cBhvr>
                                      <p:tavLst>
                                        <p:tav tm="0">
                                          <p:val>
                                            <p:strVal val="#ppt_y+.1"/>
                                          </p:val>
                                        </p:tav>
                                        <p:tav tm="100000">
                                          <p:val>
                                            <p:strVal val="#ppt_y"/>
                                          </p:val>
                                        </p:tav>
                                      </p:tavLst>
                                    </p:anim>
                                  </p:childTnLst>
                                </p:cTn>
                              </p:par>
                            </p:childTnLst>
                          </p:cTn>
                        </p:par>
                        <p:par>
                          <p:cTn id="55" fill="hold">
                            <p:stCondLst>
                              <p:cond delay="7500"/>
                            </p:stCondLst>
                            <p:childTnLst>
                              <p:par>
                                <p:cTn id="56" presetID="31" presetClass="entr" presetSubtype="0" fill="hold" grpId="0" nodeType="afterEffect">
                                  <p:stCondLst>
                                    <p:cond delay="0"/>
                                  </p:stCondLst>
                                  <p:childTnLst>
                                    <p:set>
                                      <p:cBhvr>
                                        <p:cTn id="57" dur="1" fill="hold">
                                          <p:stCondLst>
                                            <p:cond delay="0"/>
                                          </p:stCondLst>
                                        </p:cTn>
                                        <p:tgtEl>
                                          <p:spTgt spid="34"/>
                                        </p:tgtEl>
                                        <p:attrNameLst>
                                          <p:attrName>style.visibility</p:attrName>
                                        </p:attrNameLst>
                                      </p:cBhvr>
                                      <p:to>
                                        <p:strVal val="visible"/>
                                      </p:to>
                                    </p:set>
                                    <p:anim calcmode="lin" valueType="num">
                                      <p:cBhvr>
                                        <p:cTn id="58" dur="1000" fill="hold"/>
                                        <p:tgtEl>
                                          <p:spTgt spid="34"/>
                                        </p:tgtEl>
                                        <p:attrNameLst>
                                          <p:attrName>ppt_w</p:attrName>
                                        </p:attrNameLst>
                                      </p:cBhvr>
                                      <p:tavLst>
                                        <p:tav tm="0">
                                          <p:val>
                                            <p:fltVal val="0"/>
                                          </p:val>
                                        </p:tav>
                                        <p:tav tm="100000">
                                          <p:val>
                                            <p:strVal val="#ppt_w"/>
                                          </p:val>
                                        </p:tav>
                                      </p:tavLst>
                                    </p:anim>
                                    <p:anim calcmode="lin" valueType="num">
                                      <p:cBhvr>
                                        <p:cTn id="59" dur="1000" fill="hold"/>
                                        <p:tgtEl>
                                          <p:spTgt spid="34"/>
                                        </p:tgtEl>
                                        <p:attrNameLst>
                                          <p:attrName>ppt_h</p:attrName>
                                        </p:attrNameLst>
                                      </p:cBhvr>
                                      <p:tavLst>
                                        <p:tav tm="0">
                                          <p:val>
                                            <p:fltVal val="0"/>
                                          </p:val>
                                        </p:tav>
                                        <p:tav tm="100000">
                                          <p:val>
                                            <p:strVal val="#ppt_h"/>
                                          </p:val>
                                        </p:tav>
                                      </p:tavLst>
                                    </p:anim>
                                    <p:anim calcmode="lin" valueType="num">
                                      <p:cBhvr>
                                        <p:cTn id="60" dur="1000" fill="hold"/>
                                        <p:tgtEl>
                                          <p:spTgt spid="34"/>
                                        </p:tgtEl>
                                        <p:attrNameLst>
                                          <p:attrName>style.rotation</p:attrName>
                                        </p:attrNameLst>
                                      </p:cBhvr>
                                      <p:tavLst>
                                        <p:tav tm="0">
                                          <p:val>
                                            <p:fltVal val="90"/>
                                          </p:val>
                                        </p:tav>
                                        <p:tav tm="100000">
                                          <p:val>
                                            <p:fltVal val="0"/>
                                          </p:val>
                                        </p:tav>
                                      </p:tavLst>
                                    </p:anim>
                                    <p:animEffect transition="in" filter="fade">
                                      <p:cBhvr>
                                        <p:cTn id="61" dur="1000"/>
                                        <p:tgtEl>
                                          <p:spTgt spid="34"/>
                                        </p:tgtEl>
                                      </p:cBhvr>
                                    </p:animEffect>
                                  </p:childTnLst>
                                </p:cTn>
                              </p:par>
                            </p:childTnLst>
                          </p:cTn>
                        </p:par>
                        <p:par>
                          <p:cTn id="62" fill="hold">
                            <p:stCondLst>
                              <p:cond delay="8500"/>
                            </p:stCondLst>
                            <p:childTnLst>
                              <p:par>
                                <p:cTn id="63" presetID="31" presetClass="entr" presetSubtype="0" fill="hold" grpId="0" nodeType="afterEffect">
                                  <p:stCondLst>
                                    <p:cond delay="0"/>
                                  </p:stCondLst>
                                  <p:childTnLst>
                                    <p:set>
                                      <p:cBhvr>
                                        <p:cTn id="64" dur="1" fill="hold">
                                          <p:stCondLst>
                                            <p:cond delay="0"/>
                                          </p:stCondLst>
                                        </p:cTn>
                                        <p:tgtEl>
                                          <p:spTgt spid="35"/>
                                        </p:tgtEl>
                                        <p:attrNameLst>
                                          <p:attrName>style.visibility</p:attrName>
                                        </p:attrNameLst>
                                      </p:cBhvr>
                                      <p:to>
                                        <p:strVal val="visible"/>
                                      </p:to>
                                    </p:set>
                                    <p:anim calcmode="lin" valueType="num">
                                      <p:cBhvr>
                                        <p:cTn id="65" dur="1000" fill="hold"/>
                                        <p:tgtEl>
                                          <p:spTgt spid="35"/>
                                        </p:tgtEl>
                                        <p:attrNameLst>
                                          <p:attrName>ppt_w</p:attrName>
                                        </p:attrNameLst>
                                      </p:cBhvr>
                                      <p:tavLst>
                                        <p:tav tm="0">
                                          <p:val>
                                            <p:fltVal val="0"/>
                                          </p:val>
                                        </p:tav>
                                        <p:tav tm="100000">
                                          <p:val>
                                            <p:strVal val="#ppt_w"/>
                                          </p:val>
                                        </p:tav>
                                      </p:tavLst>
                                    </p:anim>
                                    <p:anim calcmode="lin" valueType="num">
                                      <p:cBhvr>
                                        <p:cTn id="66" dur="1000" fill="hold"/>
                                        <p:tgtEl>
                                          <p:spTgt spid="35"/>
                                        </p:tgtEl>
                                        <p:attrNameLst>
                                          <p:attrName>ppt_h</p:attrName>
                                        </p:attrNameLst>
                                      </p:cBhvr>
                                      <p:tavLst>
                                        <p:tav tm="0">
                                          <p:val>
                                            <p:fltVal val="0"/>
                                          </p:val>
                                        </p:tav>
                                        <p:tav tm="100000">
                                          <p:val>
                                            <p:strVal val="#ppt_h"/>
                                          </p:val>
                                        </p:tav>
                                      </p:tavLst>
                                    </p:anim>
                                    <p:anim calcmode="lin" valueType="num">
                                      <p:cBhvr>
                                        <p:cTn id="67" dur="1000" fill="hold"/>
                                        <p:tgtEl>
                                          <p:spTgt spid="35"/>
                                        </p:tgtEl>
                                        <p:attrNameLst>
                                          <p:attrName>style.rotation</p:attrName>
                                        </p:attrNameLst>
                                      </p:cBhvr>
                                      <p:tavLst>
                                        <p:tav tm="0">
                                          <p:val>
                                            <p:fltVal val="90"/>
                                          </p:val>
                                        </p:tav>
                                        <p:tav tm="100000">
                                          <p:val>
                                            <p:fltVal val="0"/>
                                          </p:val>
                                        </p:tav>
                                      </p:tavLst>
                                    </p:anim>
                                    <p:animEffect transition="in" filter="fade">
                                      <p:cBhvr>
                                        <p:cTn id="68" dur="1000"/>
                                        <p:tgtEl>
                                          <p:spTgt spid="35"/>
                                        </p:tgtEl>
                                      </p:cBhvr>
                                    </p:animEffect>
                                  </p:childTnLst>
                                </p:cTn>
                              </p:par>
                            </p:childTnLst>
                          </p:cTn>
                        </p:par>
                        <p:par>
                          <p:cTn id="69" fill="hold">
                            <p:stCondLst>
                              <p:cond delay="9500"/>
                            </p:stCondLst>
                            <p:childTnLst>
                              <p:par>
                                <p:cTn id="70" presetID="31" presetClass="entr" presetSubtype="0" fill="hold" grpId="0" nodeType="afterEffect">
                                  <p:stCondLst>
                                    <p:cond delay="0"/>
                                  </p:stCondLst>
                                  <p:childTnLst>
                                    <p:set>
                                      <p:cBhvr>
                                        <p:cTn id="71" dur="1" fill="hold">
                                          <p:stCondLst>
                                            <p:cond delay="0"/>
                                          </p:stCondLst>
                                        </p:cTn>
                                        <p:tgtEl>
                                          <p:spTgt spid="36"/>
                                        </p:tgtEl>
                                        <p:attrNameLst>
                                          <p:attrName>style.visibility</p:attrName>
                                        </p:attrNameLst>
                                      </p:cBhvr>
                                      <p:to>
                                        <p:strVal val="visible"/>
                                      </p:to>
                                    </p:set>
                                    <p:anim calcmode="lin" valueType="num">
                                      <p:cBhvr>
                                        <p:cTn id="72" dur="1000" fill="hold"/>
                                        <p:tgtEl>
                                          <p:spTgt spid="36"/>
                                        </p:tgtEl>
                                        <p:attrNameLst>
                                          <p:attrName>ppt_w</p:attrName>
                                        </p:attrNameLst>
                                      </p:cBhvr>
                                      <p:tavLst>
                                        <p:tav tm="0">
                                          <p:val>
                                            <p:fltVal val="0"/>
                                          </p:val>
                                        </p:tav>
                                        <p:tav tm="100000">
                                          <p:val>
                                            <p:strVal val="#ppt_w"/>
                                          </p:val>
                                        </p:tav>
                                      </p:tavLst>
                                    </p:anim>
                                    <p:anim calcmode="lin" valueType="num">
                                      <p:cBhvr>
                                        <p:cTn id="73" dur="1000" fill="hold"/>
                                        <p:tgtEl>
                                          <p:spTgt spid="36"/>
                                        </p:tgtEl>
                                        <p:attrNameLst>
                                          <p:attrName>ppt_h</p:attrName>
                                        </p:attrNameLst>
                                      </p:cBhvr>
                                      <p:tavLst>
                                        <p:tav tm="0">
                                          <p:val>
                                            <p:fltVal val="0"/>
                                          </p:val>
                                        </p:tav>
                                        <p:tav tm="100000">
                                          <p:val>
                                            <p:strVal val="#ppt_h"/>
                                          </p:val>
                                        </p:tav>
                                      </p:tavLst>
                                    </p:anim>
                                    <p:anim calcmode="lin" valueType="num">
                                      <p:cBhvr>
                                        <p:cTn id="74" dur="1000" fill="hold"/>
                                        <p:tgtEl>
                                          <p:spTgt spid="36"/>
                                        </p:tgtEl>
                                        <p:attrNameLst>
                                          <p:attrName>style.rotation</p:attrName>
                                        </p:attrNameLst>
                                      </p:cBhvr>
                                      <p:tavLst>
                                        <p:tav tm="0">
                                          <p:val>
                                            <p:fltVal val="90"/>
                                          </p:val>
                                        </p:tav>
                                        <p:tav tm="100000">
                                          <p:val>
                                            <p:fltVal val="0"/>
                                          </p:val>
                                        </p:tav>
                                      </p:tavLst>
                                    </p:anim>
                                    <p:animEffect transition="in" filter="fade">
                                      <p:cBhvr>
                                        <p:cTn id="75" dur="1000"/>
                                        <p:tgtEl>
                                          <p:spTgt spid="36"/>
                                        </p:tgtEl>
                                      </p:cBhvr>
                                    </p:animEffect>
                                  </p:childTnLst>
                                </p:cTn>
                              </p:par>
                            </p:childTnLst>
                          </p:cTn>
                        </p:par>
                        <p:par>
                          <p:cTn id="76" fill="hold">
                            <p:stCondLst>
                              <p:cond delay="10500"/>
                            </p:stCondLst>
                            <p:childTnLst>
                              <p:par>
                                <p:cTn id="77" presetID="10" presetClass="entr" presetSubtype="0" fill="hold" grpId="1" nodeType="after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fade">
                                      <p:cBhvr>
                                        <p:cTn id="79" dur="500"/>
                                        <p:tgtEl>
                                          <p:spTgt spid="36"/>
                                        </p:tgtEl>
                                      </p:cBhvr>
                                    </p:animEffect>
                                  </p:childTnLst>
                                </p:cTn>
                              </p:par>
                            </p:childTnLst>
                          </p:cTn>
                        </p:par>
                        <p:par>
                          <p:cTn id="80" fill="hold">
                            <p:stCondLst>
                              <p:cond delay="11000"/>
                            </p:stCondLst>
                            <p:childTnLst>
                              <p:par>
                                <p:cTn id="81" presetID="42" presetClass="entr" presetSubtype="0" fill="hold" grpId="0" nodeType="afterEffect">
                                  <p:stCondLst>
                                    <p:cond delay="0"/>
                                  </p:stCondLst>
                                  <p:childTnLst>
                                    <p:set>
                                      <p:cBhvr>
                                        <p:cTn id="82" dur="1" fill="hold">
                                          <p:stCondLst>
                                            <p:cond delay="0"/>
                                          </p:stCondLst>
                                        </p:cTn>
                                        <p:tgtEl>
                                          <p:spTgt spid="37"/>
                                        </p:tgtEl>
                                        <p:attrNameLst>
                                          <p:attrName>style.visibility</p:attrName>
                                        </p:attrNameLst>
                                      </p:cBhvr>
                                      <p:to>
                                        <p:strVal val="visible"/>
                                      </p:to>
                                    </p:set>
                                    <p:animEffect transition="in" filter="fade">
                                      <p:cBhvr>
                                        <p:cTn id="83" dur="1000"/>
                                        <p:tgtEl>
                                          <p:spTgt spid="37"/>
                                        </p:tgtEl>
                                      </p:cBhvr>
                                    </p:animEffect>
                                    <p:anim calcmode="lin" valueType="num">
                                      <p:cBhvr>
                                        <p:cTn id="84" dur="1000" fill="hold"/>
                                        <p:tgtEl>
                                          <p:spTgt spid="37"/>
                                        </p:tgtEl>
                                        <p:attrNameLst>
                                          <p:attrName>ppt_x</p:attrName>
                                        </p:attrNameLst>
                                      </p:cBhvr>
                                      <p:tavLst>
                                        <p:tav tm="0">
                                          <p:val>
                                            <p:strVal val="#ppt_x"/>
                                          </p:val>
                                        </p:tav>
                                        <p:tav tm="100000">
                                          <p:val>
                                            <p:strVal val="#ppt_x"/>
                                          </p:val>
                                        </p:tav>
                                      </p:tavLst>
                                    </p:anim>
                                    <p:anim calcmode="lin" valueType="num">
                                      <p:cBhvr>
                                        <p:cTn id="85" dur="1000" fill="hold"/>
                                        <p:tgtEl>
                                          <p:spTgt spid="37"/>
                                        </p:tgtEl>
                                        <p:attrNameLst>
                                          <p:attrName>ppt_y</p:attrName>
                                        </p:attrNameLst>
                                      </p:cBhvr>
                                      <p:tavLst>
                                        <p:tav tm="0">
                                          <p:val>
                                            <p:strVal val="#ppt_y+.1"/>
                                          </p:val>
                                        </p:tav>
                                        <p:tav tm="100000">
                                          <p:val>
                                            <p:strVal val="#ppt_y"/>
                                          </p:val>
                                        </p:tav>
                                      </p:tavLst>
                                    </p:anim>
                                  </p:childTnLst>
                                </p:cTn>
                              </p:par>
                            </p:childTnLst>
                          </p:cTn>
                        </p:par>
                        <p:par>
                          <p:cTn id="86" fill="hold">
                            <p:stCondLst>
                              <p:cond delay="12000"/>
                            </p:stCondLst>
                            <p:childTnLst>
                              <p:par>
                                <p:cTn id="87" presetID="31" presetClass="entr" presetSubtype="0" fill="hold" grpId="0" nodeType="afterEffect">
                                  <p:stCondLst>
                                    <p:cond delay="0"/>
                                  </p:stCondLst>
                                  <p:childTnLst>
                                    <p:set>
                                      <p:cBhvr>
                                        <p:cTn id="88" dur="1" fill="hold">
                                          <p:stCondLst>
                                            <p:cond delay="0"/>
                                          </p:stCondLst>
                                        </p:cTn>
                                        <p:tgtEl>
                                          <p:spTgt spid="38"/>
                                        </p:tgtEl>
                                        <p:attrNameLst>
                                          <p:attrName>style.visibility</p:attrName>
                                        </p:attrNameLst>
                                      </p:cBhvr>
                                      <p:to>
                                        <p:strVal val="visible"/>
                                      </p:to>
                                    </p:set>
                                    <p:anim calcmode="lin" valueType="num">
                                      <p:cBhvr>
                                        <p:cTn id="89" dur="1000" fill="hold"/>
                                        <p:tgtEl>
                                          <p:spTgt spid="38"/>
                                        </p:tgtEl>
                                        <p:attrNameLst>
                                          <p:attrName>ppt_w</p:attrName>
                                        </p:attrNameLst>
                                      </p:cBhvr>
                                      <p:tavLst>
                                        <p:tav tm="0">
                                          <p:val>
                                            <p:fltVal val="0"/>
                                          </p:val>
                                        </p:tav>
                                        <p:tav tm="100000">
                                          <p:val>
                                            <p:strVal val="#ppt_w"/>
                                          </p:val>
                                        </p:tav>
                                      </p:tavLst>
                                    </p:anim>
                                    <p:anim calcmode="lin" valueType="num">
                                      <p:cBhvr>
                                        <p:cTn id="90" dur="1000" fill="hold"/>
                                        <p:tgtEl>
                                          <p:spTgt spid="38"/>
                                        </p:tgtEl>
                                        <p:attrNameLst>
                                          <p:attrName>ppt_h</p:attrName>
                                        </p:attrNameLst>
                                      </p:cBhvr>
                                      <p:tavLst>
                                        <p:tav tm="0">
                                          <p:val>
                                            <p:fltVal val="0"/>
                                          </p:val>
                                        </p:tav>
                                        <p:tav tm="100000">
                                          <p:val>
                                            <p:strVal val="#ppt_h"/>
                                          </p:val>
                                        </p:tav>
                                      </p:tavLst>
                                    </p:anim>
                                    <p:anim calcmode="lin" valueType="num">
                                      <p:cBhvr>
                                        <p:cTn id="91" dur="1000" fill="hold"/>
                                        <p:tgtEl>
                                          <p:spTgt spid="38"/>
                                        </p:tgtEl>
                                        <p:attrNameLst>
                                          <p:attrName>style.rotation</p:attrName>
                                        </p:attrNameLst>
                                      </p:cBhvr>
                                      <p:tavLst>
                                        <p:tav tm="0">
                                          <p:val>
                                            <p:fltVal val="90"/>
                                          </p:val>
                                        </p:tav>
                                        <p:tav tm="100000">
                                          <p:val>
                                            <p:fltVal val="0"/>
                                          </p:val>
                                        </p:tav>
                                      </p:tavLst>
                                    </p:anim>
                                    <p:animEffect transition="in" filter="fade">
                                      <p:cBhvr>
                                        <p:cTn id="92" dur="1000"/>
                                        <p:tgtEl>
                                          <p:spTgt spid="38"/>
                                        </p:tgtEl>
                                      </p:cBhvr>
                                    </p:animEffect>
                                  </p:childTnLst>
                                </p:cTn>
                              </p:par>
                            </p:childTnLst>
                          </p:cTn>
                        </p:par>
                        <p:par>
                          <p:cTn id="93" fill="hold">
                            <p:stCondLst>
                              <p:cond delay="13000"/>
                            </p:stCondLst>
                            <p:childTnLst>
                              <p:par>
                                <p:cTn id="94" presetID="31" presetClass="entr" presetSubtype="0" fill="hold" grpId="0" nodeType="afterEffect">
                                  <p:stCondLst>
                                    <p:cond delay="0"/>
                                  </p:stCondLst>
                                  <p:childTnLst>
                                    <p:set>
                                      <p:cBhvr>
                                        <p:cTn id="95" dur="1" fill="hold">
                                          <p:stCondLst>
                                            <p:cond delay="0"/>
                                          </p:stCondLst>
                                        </p:cTn>
                                        <p:tgtEl>
                                          <p:spTgt spid="39"/>
                                        </p:tgtEl>
                                        <p:attrNameLst>
                                          <p:attrName>style.visibility</p:attrName>
                                        </p:attrNameLst>
                                      </p:cBhvr>
                                      <p:to>
                                        <p:strVal val="visible"/>
                                      </p:to>
                                    </p:set>
                                    <p:anim calcmode="lin" valueType="num">
                                      <p:cBhvr>
                                        <p:cTn id="96" dur="1000" fill="hold"/>
                                        <p:tgtEl>
                                          <p:spTgt spid="39"/>
                                        </p:tgtEl>
                                        <p:attrNameLst>
                                          <p:attrName>ppt_w</p:attrName>
                                        </p:attrNameLst>
                                      </p:cBhvr>
                                      <p:tavLst>
                                        <p:tav tm="0">
                                          <p:val>
                                            <p:fltVal val="0"/>
                                          </p:val>
                                        </p:tav>
                                        <p:tav tm="100000">
                                          <p:val>
                                            <p:strVal val="#ppt_w"/>
                                          </p:val>
                                        </p:tav>
                                      </p:tavLst>
                                    </p:anim>
                                    <p:anim calcmode="lin" valueType="num">
                                      <p:cBhvr>
                                        <p:cTn id="97" dur="1000" fill="hold"/>
                                        <p:tgtEl>
                                          <p:spTgt spid="39"/>
                                        </p:tgtEl>
                                        <p:attrNameLst>
                                          <p:attrName>ppt_h</p:attrName>
                                        </p:attrNameLst>
                                      </p:cBhvr>
                                      <p:tavLst>
                                        <p:tav tm="0">
                                          <p:val>
                                            <p:fltVal val="0"/>
                                          </p:val>
                                        </p:tav>
                                        <p:tav tm="100000">
                                          <p:val>
                                            <p:strVal val="#ppt_h"/>
                                          </p:val>
                                        </p:tav>
                                      </p:tavLst>
                                    </p:anim>
                                    <p:anim calcmode="lin" valueType="num">
                                      <p:cBhvr>
                                        <p:cTn id="98" dur="1000" fill="hold"/>
                                        <p:tgtEl>
                                          <p:spTgt spid="39"/>
                                        </p:tgtEl>
                                        <p:attrNameLst>
                                          <p:attrName>style.rotation</p:attrName>
                                        </p:attrNameLst>
                                      </p:cBhvr>
                                      <p:tavLst>
                                        <p:tav tm="0">
                                          <p:val>
                                            <p:fltVal val="90"/>
                                          </p:val>
                                        </p:tav>
                                        <p:tav tm="100000">
                                          <p:val>
                                            <p:fltVal val="0"/>
                                          </p:val>
                                        </p:tav>
                                      </p:tavLst>
                                    </p:anim>
                                    <p:animEffect transition="in" filter="fade">
                                      <p:cBhvr>
                                        <p:cTn id="99" dur="1000"/>
                                        <p:tgtEl>
                                          <p:spTgt spid="39"/>
                                        </p:tgtEl>
                                      </p:cBhvr>
                                    </p:animEffect>
                                  </p:childTnLst>
                                </p:cTn>
                              </p:par>
                            </p:childTnLst>
                          </p:cTn>
                        </p:par>
                        <p:par>
                          <p:cTn id="100" fill="hold">
                            <p:stCondLst>
                              <p:cond delay="14000"/>
                            </p:stCondLst>
                            <p:childTnLst>
                              <p:par>
                                <p:cTn id="101" presetID="31" presetClass="entr" presetSubtype="0" fill="hold" grpId="0" nodeType="afterEffect">
                                  <p:stCondLst>
                                    <p:cond delay="0"/>
                                  </p:stCondLst>
                                  <p:childTnLst>
                                    <p:set>
                                      <p:cBhvr>
                                        <p:cTn id="102" dur="1" fill="hold">
                                          <p:stCondLst>
                                            <p:cond delay="0"/>
                                          </p:stCondLst>
                                        </p:cTn>
                                        <p:tgtEl>
                                          <p:spTgt spid="40"/>
                                        </p:tgtEl>
                                        <p:attrNameLst>
                                          <p:attrName>style.visibility</p:attrName>
                                        </p:attrNameLst>
                                      </p:cBhvr>
                                      <p:to>
                                        <p:strVal val="visible"/>
                                      </p:to>
                                    </p:set>
                                    <p:anim calcmode="lin" valueType="num">
                                      <p:cBhvr>
                                        <p:cTn id="103" dur="1000" fill="hold"/>
                                        <p:tgtEl>
                                          <p:spTgt spid="40"/>
                                        </p:tgtEl>
                                        <p:attrNameLst>
                                          <p:attrName>ppt_w</p:attrName>
                                        </p:attrNameLst>
                                      </p:cBhvr>
                                      <p:tavLst>
                                        <p:tav tm="0">
                                          <p:val>
                                            <p:fltVal val="0"/>
                                          </p:val>
                                        </p:tav>
                                        <p:tav tm="100000">
                                          <p:val>
                                            <p:strVal val="#ppt_w"/>
                                          </p:val>
                                        </p:tav>
                                      </p:tavLst>
                                    </p:anim>
                                    <p:anim calcmode="lin" valueType="num">
                                      <p:cBhvr>
                                        <p:cTn id="104" dur="1000" fill="hold"/>
                                        <p:tgtEl>
                                          <p:spTgt spid="40"/>
                                        </p:tgtEl>
                                        <p:attrNameLst>
                                          <p:attrName>ppt_h</p:attrName>
                                        </p:attrNameLst>
                                      </p:cBhvr>
                                      <p:tavLst>
                                        <p:tav tm="0">
                                          <p:val>
                                            <p:fltVal val="0"/>
                                          </p:val>
                                        </p:tav>
                                        <p:tav tm="100000">
                                          <p:val>
                                            <p:strVal val="#ppt_h"/>
                                          </p:val>
                                        </p:tav>
                                      </p:tavLst>
                                    </p:anim>
                                    <p:anim calcmode="lin" valueType="num">
                                      <p:cBhvr>
                                        <p:cTn id="105" dur="1000" fill="hold"/>
                                        <p:tgtEl>
                                          <p:spTgt spid="40"/>
                                        </p:tgtEl>
                                        <p:attrNameLst>
                                          <p:attrName>style.rotation</p:attrName>
                                        </p:attrNameLst>
                                      </p:cBhvr>
                                      <p:tavLst>
                                        <p:tav tm="0">
                                          <p:val>
                                            <p:fltVal val="90"/>
                                          </p:val>
                                        </p:tav>
                                        <p:tav tm="100000">
                                          <p:val>
                                            <p:fltVal val="0"/>
                                          </p:val>
                                        </p:tav>
                                      </p:tavLst>
                                    </p:anim>
                                    <p:animEffect transition="in" filter="fade">
                                      <p:cBhvr>
                                        <p:cTn id="106" dur="1000"/>
                                        <p:tgtEl>
                                          <p:spTgt spid="40"/>
                                        </p:tgtEl>
                                      </p:cBhvr>
                                    </p:animEffect>
                                  </p:childTnLst>
                                </p:cTn>
                              </p:par>
                            </p:childTnLst>
                          </p:cTn>
                        </p:par>
                        <p:par>
                          <p:cTn id="107" fill="hold">
                            <p:stCondLst>
                              <p:cond delay="15000"/>
                            </p:stCondLst>
                            <p:childTnLst>
                              <p:par>
                                <p:cTn id="108" presetID="10" presetClass="entr" presetSubtype="0" fill="hold" grpId="1" nodeType="afterEffect">
                                  <p:stCondLst>
                                    <p:cond delay="0"/>
                                  </p:stCondLst>
                                  <p:childTnLst>
                                    <p:set>
                                      <p:cBhvr>
                                        <p:cTn id="109" dur="1" fill="hold">
                                          <p:stCondLst>
                                            <p:cond delay="0"/>
                                          </p:stCondLst>
                                        </p:cTn>
                                        <p:tgtEl>
                                          <p:spTgt spid="40"/>
                                        </p:tgtEl>
                                        <p:attrNameLst>
                                          <p:attrName>style.visibility</p:attrName>
                                        </p:attrNameLst>
                                      </p:cBhvr>
                                      <p:to>
                                        <p:strVal val="visible"/>
                                      </p:to>
                                    </p:set>
                                    <p:animEffect transition="in" filter="fade">
                                      <p:cBhvr>
                                        <p:cTn id="110" dur="500"/>
                                        <p:tgtEl>
                                          <p:spTgt spid="40"/>
                                        </p:tgtEl>
                                      </p:cBhvr>
                                    </p:animEffect>
                                  </p:childTnLst>
                                </p:cTn>
                              </p:par>
                            </p:childTnLst>
                          </p:cTn>
                        </p:par>
                        <p:par>
                          <p:cTn id="111" fill="hold">
                            <p:stCondLst>
                              <p:cond delay="15500"/>
                            </p:stCondLst>
                            <p:childTnLst>
                              <p:par>
                                <p:cTn id="112" presetID="42" presetClass="entr" presetSubtype="0" fill="hold" grpId="0" nodeType="afterEffect">
                                  <p:stCondLst>
                                    <p:cond delay="0"/>
                                  </p:stCondLst>
                                  <p:childTnLst>
                                    <p:set>
                                      <p:cBhvr>
                                        <p:cTn id="113" dur="1" fill="hold">
                                          <p:stCondLst>
                                            <p:cond delay="0"/>
                                          </p:stCondLst>
                                        </p:cTn>
                                        <p:tgtEl>
                                          <p:spTgt spid="41"/>
                                        </p:tgtEl>
                                        <p:attrNameLst>
                                          <p:attrName>style.visibility</p:attrName>
                                        </p:attrNameLst>
                                      </p:cBhvr>
                                      <p:to>
                                        <p:strVal val="visible"/>
                                      </p:to>
                                    </p:set>
                                    <p:animEffect transition="in" filter="fade">
                                      <p:cBhvr>
                                        <p:cTn id="114" dur="1000"/>
                                        <p:tgtEl>
                                          <p:spTgt spid="41"/>
                                        </p:tgtEl>
                                      </p:cBhvr>
                                    </p:animEffect>
                                    <p:anim calcmode="lin" valueType="num">
                                      <p:cBhvr>
                                        <p:cTn id="115" dur="1000" fill="hold"/>
                                        <p:tgtEl>
                                          <p:spTgt spid="41"/>
                                        </p:tgtEl>
                                        <p:attrNameLst>
                                          <p:attrName>ppt_x</p:attrName>
                                        </p:attrNameLst>
                                      </p:cBhvr>
                                      <p:tavLst>
                                        <p:tav tm="0">
                                          <p:val>
                                            <p:strVal val="#ppt_x"/>
                                          </p:val>
                                        </p:tav>
                                        <p:tav tm="100000">
                                          <p:val>
                                            <p:strVal val="#ppt_x"/>
                                          </p:val>
                                        </p:tav>
                                      </p:tavLst>
                                    </p:anim>
                                    <p:anim calcmode="lin" valueType="num">
                                      <p:cBhvr>
                                        <p:cTn id="116" dur="1000" fill="hold"/>
                                        <p:tgtEl>
                                          <p:spTgt spid="41"/>
                                        </p:tgtEl>
                                        <p:attrNameLst>
                                          <p:attrName>ppt_y</p:attrName>
                                        </p:attrNameLst>
                                      </p:cBhvr>
                                      <p:tavLst>
                                        <p:tav tm="0">
                                          <p:val>
                                            <p:strVal val="#ppt_y+.1"/>
                                          </p:val>
                                        </p:tav>
                                        <p:tav tm="100000">
                                          <p:val>
                                            <p:strVal val="#ppt_y"/>
                                          </p:val>
                                        </p:tav>
                                      </p:tavLst>
                                    </p:anim>
                                  </p:childTnLst>
                                </p:cTn>
                              </p:par>
                            </p:childTnLst>
                          </p:cTn>
                        </p:par>
                        <p:par>
                          <p:cTn id="117" fill="hold">
                            <p:stCondLst>
                              <p:cond delay="16500"/>
                            </p:stCondLst>
                            <p:childTnLst>
                              <p:par>
                                <p:cTn id="118" presetID="31" presetClass="entr" presetSubtype="0" fill="hold" grpId="0" nodeType="afterEffect">
                                  <p:stCondLst>
                                    <p:cond delay="0"/>
                                  </p:stCondLst>
                                  <p:childTnLst>
                                    <p:set>
                                      <p:cBhvr>
                                        <p:cTn id="119" dur="1" fill="hold">
                                          <p:stCondLst>
                                            <p:cond delay="0"/>
                                          </p:stCondLst>
                                        </p:cTn>
                                        <p:tgtEl>
                                          <p:spTgt spid="42"/>
                                        </p:tgtEl>
                                        <p:attrNameLst>
                                          <p:attrName>style.visibility</p:attrName>
                                        </p:attrNameLst>
                                      </p:cBhvr>
                                      <p:to>
                                        <p:strVal val="visible"/>
                                      </p:to>
                                    </p:set>
                                    <p:anim calcmode="lin" valueType="num">
                                      <p:cBhvr>
                                        <p:cTn id="120" dur="1000" fill="hold"/>
                                        <p:tgtEl>
                                          <p:spTgt spid="42"/>
                                        </p:tgtEl>
                                        <p:attrNameLst>
                                          <p:attrName>ppt_w</p:attrName>
                                        </p:attrNameLst>
                                      </p:cBhvr>
                                      <p:tavLst>
                                        <p:tav tm="0">
                                          <p:val>
                                            <p:fltVal val="0"/>
                                          </p:val>
                                        </p:tav>
                                        <p:tav tm="100000">
                                          <p:val>
                                            <p:strVal val="#ppt_w"/>
                                          </p:val>
                                        </p:tav>
                                      </p:tavLst>
                                    </p:anim>
                                    <p:anim calcmode="lin" valueType="num">
                                      <p:cBhvr>
                                        <p:cTn id="121" dur="1000" fill="hold"/>
                                        <p:tgtEl>
                                          <p:spTgt spid="42"/>
                                        </p:tgtEl>
                                        <p:attrNameLst>
                                          <p:attrName>ppt_h</p:attrName>
                                        </p:attrNameLst>
                                      </p:cBhvr>
                                      <p:tavLst>
                                        <p:tav tm="0">
                                          <p:val>
                                            <p:fltVal val="0"/>
                                          </p:val>
                                        </p:tav>
                                        <p:tav tm="100000">
                                          <p:val>
                                            <p:strVal val="#ppt_h"/>
                                          </p:val>
                                        </p:tav>
                                      </p:tavLst>
                                    </p:anim>
                                    <p:anim calcmode="lin" valueType="num">
                                      <p:cBhvr>
                                        <p:cTn id="122" dur="1000" fill="hold"/>
                                        <p:tgtEl>
                                          <p:spTgt spid="42"/>
                                        </p:tgtEl>
                                        <p:attrNameLst>
                                          <p:attrName>style.rotation</p:attrName>
                                        </p:attrNameLst>
                                      </p:cBhvr>
                                      <p:tavLst>
                                        <p:tav tm="0">
                                          <p:val>
                                            <p:fltVal val="90"/>
                                          </p:val>
                                        </p:tav>
                                        <p:tav tm="100000">
                                          <p:val>
                                            <p:fltVal val="0"/>
                                          </p:val>
                                        </p:tav>
                                      </p:tavLst>
                                    </p:anim>
                                    <p:animEffect transition="in" filter="fade">
                                      <p:cBhvr>
                                        <p:cTn id="123" dur="1000"/>
                                        <p:tgtEl>
                                          <p:spTgt spid="42"/>
                                        </p:tgtEl>
                                      </p:cBhvr>
                                    </p:animEffect>
                                  </p:childTnLst>
                                </p:cTn>
                              </p:par>
                            </p:childTnLst>
                          </p:cTn>
                        </p:par>
                        <p:par>
                          <p:cTn id="124" fill="hold">
                            <p:stCondLst>
                              <p:cond delay="17500"/>
                            </p:stCondLst>
                            <p:childTnLst>
                              <p:par>
                                <p:cTn id="125" presetID="31" presetClass="entr" presetSubtype="0" fill="hold" grpId="0" nodeType="afterEffect">
                                  <p:stCondLst>
                                    <p:cond delay="0"/>
                                  </p:stCondLst>
                                  <p:childTnLst>
                                    <p:set>
                                      <p:cBhvr>
                                        <p:cTn id="126" dur="1" fill="hold">
                                          <p:stCondLst>
                                            <p:cond delay="0"/>
                                          </p:stCondLst>
                                        </p:cTn>
                                        <p:tgtEl>
                                          <p:spTgt spid="43"/>
                                        </p:tgtEl>
                                        <p:attrNameLst>
                                          <p:attrName>style.visibility</p:attrName>
                                        </p:attrNameLst>
                                      </p:cBhvr>
                                      <p:to>
                                        <p:strVal val="visible"/>
                                      </p:to>
                                    </p:set>
                                    <p:anim calcmode="lin" valueType="num">
                                      <p:cBhvr>
                                        <p:cTn id="127" dur="1000" fill="hold"/>
                                        <p:tgtEl>
                                          <p:spTgt spid="43"/>
                                        </p:tgtEl>
                                        <p:attrNameLst>
                                          <p:attrName>ppt_w</p:attrName>
                                        </p:attrNameLst>
                                      </p:cBhvr>
                                      <p:tavLst>
                                        <p:tav tm="0">
                                          <p:val>
                                            <p:fltVal val="0"/>
                                          </p:val>
                                        </p:tav>
                                        <p:tav tm="100000">
                                          <p:val>
                                            <p:strVal val="#ppt_w"/>
                                          </p:val>
                                        </p:tav>
                                      </p:tavLst>
                                    </p:anim>
                                    <p:anim calcmode="lin" valueType="num">
                                      <p:cBhvr>
                                        <p:cTn id="128" dur="1000" fill="hold"/>
                                        <p:tgtEl>
                                          <p:spTgt spid="43"/>
                                        </p:tgtEl>
                                        <p:attrNameLst>
                                          <p:attrName>ppt_h</p:attrName>
                                        </p:attrNameLst>
                                      </p:cBhvr>
                                      <p:tavLst>
                                        <p:tav tm="0">
                                          <p:val>
                                            <p:fltVal val="0"/>
                                          </p:val>
                                        </p:tav>
                                        <p:tav tm="100000">
                                          <p:val>
                                            <p:strVal val="#ppt_h"/>
                                          </p:val>
                                        </p:tav>
                                      </p:tavLst>
                                    </p:anim>
                                    <p:anim calcmode="lin" valueType="num">
                                      <p:cBhvr>
                                        <p:cTn id="129" dur="1000" fill="hold"/>
                                        <p:tgtEl>
                                          <p:spTgt spid="43"/>
                                        </p:tgtEl>
                                        <p:attrNameLst>
                                          <p:attrName>style.rotation</p:attrName>
                                        </p:attrNameLst>
                                      </p:cBhvr>
                                      <p:tavLst>
                                        <p:tav tm="0">
                                          <p:val>
                                            <p:fltVal val="90"/>
                                          </p:val>
                                        </p:tav>
                                        <p:tav tm="100000">
                                          <p:val>
                                            <p:fltVal val="0"/>
                                          </p:val>
                                        </p:tav>
                                      </p:tavLst>
                                    </p:anim>
                                    <p:animEffect transition="in" filter="fade">
                                      <p:cBhvr>
                                        <p:cTn id="130" dur="1000"/>
                                        <p:tgtEl>
                                          <p:spTgt spid="43"/>
                                        </p:tgtEl>
                                      </p:cBhvr>
                                    </p:animEffect>
                                  </p:childTnLst>
                                </p:cTn>
                              </p:par>
                            </p:childTnLst>
                          </p:cTn>
                        </p:par>
                        <p:par>
                          <p:cTn id="131" fill="hold">
                            <p:stCondLst>
                              <p:cond delay="18500"/>
                            </p:stCondLst>
                            <p:childTnLst>
                              <p:par>
                                <p:cTn id="132" presetID="31" presetClass="entr" presetSubtype="0" fill="hold" grpId="0" nodeType="afterEffect">
                                  <p:stCondLst>
                                    <p:cond delay="0"/>
                                  </p:stCondLst>
                                  <p:childTnLst>
                                    <p:set>
                                      <p:cBhvr>
                                        <p:cTn id="133" dur="1" fill="hold">
                                          <p:stCondLst>
                                            <p:cond delay="0"/>
                                          </p:stCondLst>
                                        </p:cTn>
                                        <p:tgtEl>
                                          <p:spTgt spid="44"/>
                                        </p:tgtEl>
                                        <p:attrNameLst>
                                          <p:attrName>style.visibility</p:attrName>
                                        </p:attrNameLst>
                                      </p:cBhvr>
                                      <p:to>
                                        <p:strVal val="visible"/>
                                      </p:to>
                                    </p:set>
                                    <p:anim calcmode="lin" valueType="num">
                                      <p:cBhvr>
                                        <p:cTn id="134" dur="1000" fill="hold"/>
                                        <p:tgtEl>
                                          <p:spTgt spid="44"/>
                                        </p:tgtEl>
                                        <p:attrNameLst>
                                          <p:attrName>ppt_w</p:attrName>
                                        </p:attrNameLst>
                                      </p:cBhvr>
                                      <p:tavLst>
                                        <p:tav tm="0">
                                          <p:val>
                                            <p:fltVal val="0"/>
                                          </p:val>
                                        </p:tav>
                                        <p:tav tm="100000">
                                          <p:val>
                                            <p:strVal val="#ppt_w"/>
                                          </p:val>
                                        </p:tav>
                                      </p:tavLst>
                                    </p:anim>
                                    <p:anim calcmode="lin" valueType="num">
                                      <p:cBhvr>
                                        <p:cTn id="135" dur="1000" fill="hold"/>
                                        <p:tgtEl>
                                          <p:spTgt spid="44"/>
                                        </p:tgtEl>
                                        <p:attrNameLst>
                                          <p:attrName>ppt_h</p:attrName>
                                        </p:attrNameLst>
                                      </p:cBhvr>
                                      <p:tavLst>
                                        <p:tav tm="0">
                                          <p:val>
                                            <p:fltVal val="0"/>
                                          </p:val>
                                        </p:tav>
                                        <p:tav tm="100000">
                                          <p:val>
                                            <p:strVal val="#ppt_h"/>
                                          </p:val>
                                        </p:tav>
                                      </p:tavLst>
                                    </p:anim>
                                    <p:anim calcmode="lin" valueType="num">
                                      <p:cBhvr>
                                        <p:cTn id="136" dur="1000" fill="hold"/>
                                        <p:tgtEl>
                                          <p:spTgt spid="44"/>
                                        </p:tgtEl>
                                        <p:attrNameLst>
                                          <p:attrName>style.rotation</p:attrName>
                                        </p:attrNameLst>
                                      </p:cBhvr>
                                      <p:tavLst>
                                        <p:tav tm="0">
                                          <p:val>
                                            <p:fltVal val="90"/>
                                          </p:val>
                                        </p:tav>
                                        <p:tav tm="100000">
                                          <p:val>
                                            <p:fltVal val="0"/>
                                          </p:val>
                                        </p:tav>
                                      </p:tavLst>
                                    </p:anim>
                                    <p:animEffect transition="in" filter="fade">
                                      <p:cBhvr>
                                        <p:cTn id="137" dur="1000"/>
                                        <p:tgtEl>
                                          <p:spTgt spid="44"/>
                                        </p:tgtEl>
                                      </p:cBhvr>
                                    </p:animEffect>
                                  </p:childTnLst>
                                </p:cTn>
                              </p:par>
                            </p:childTnLst>
                          </p:cTn>
                        </p:par>
                        <p:par>
                          <p:cTn id="138" fill="hold">
                            <p:stCondLst>
                              <p:cond delay="19500"/>
                            </p:stCondLst>
                            <p:childTnLst>
                              <p:par>
                                <p:cTn id="139" presetID="10" presetClass="entr" presetSubtype="0" fill="hold" grpId="1" nodeType="afterEffect">
                                  <p:stCondLst>
                                    <p:cond delay="0"/>
                                  </p:stCondLst>
                                  <p:childTnLst>
                                    <p:set>
                                      <p:cBhvr>
                                        <p:cTn id="140" dur="1" fill="hold">
                                          <p:stCondLst>
                                            <p:cond delay="0"/>
                                          </p:stCondLst>
                                        </p:cTn>
                                        <p:tgtEl>
                                          <p:spTgt spid="44"/>
                                        </p:tgtEl>
                                        <p:attrNameLst>
                                          <p:attrName>style.visibility</p:attrName>
                                        </p:attrNameLst>
                                      </p:cBhvr>
                                      <p:to>
                                        <p:strVal val="visible"/>
                                      </p:to>
                                    </p:set>
                                    <p:animEffect transition="in" filter="fade">
                                      <p:cBhvr>
                                        <p:cTn id="141" dur="500"/>
                                        <p:tgtEl>
                                          <p:spTgt spid="44"/>
                                        </p:tgtEl>
                                      </p:cBhvr>
                                    </p:animEffect>
                                  </p:childTnLst>
                                </p:cTn>
                              </p:par>
                            </p:childTnLst>
                          </p:cTn>
                        </p:par>
                        <p:par>
                          <p:cTn id="142" fill="hold">
                            <p:stCondLst>
                              <p:cond delay="20000"/>
                            </p:stCondLst>
                            <p:childTnLst>
                              <p:par>
                                <p:cTn id="143" presetID="42" presetClass="entr" presetSubtype="0" fill="hold" grpId="0" nodeType="afterEffect">
                                  <p:stCondLst>
                                    <p:cond delay="0"/>
                                  </p:stCondLst>
                                  <p:childTnLst>
                                    <p:set>
                                      <p:cBhvr>
                                        <p:cTn id="144" dur="1" fill="hold">
                                          <p:stCondLst>
                                            <p:cond delay="0"/>
                                          </p:stCondLst>
                                        </p:cTn>
                                        <p:tgtEl>
                                          <p:spTgt spid="45"/>
                                        </p:tgtEl>
                                        <p:attrNameLst>
                                          <p:attrName>style.visibility</p:attrName>
                                        </p:attrNameLst>
                                      </p:cBhvr>
                                      <p:to>
                                        <p:strVal val="visible"/>
                                      </p:to>
                                    </p:set>
                                    <p:animEffect transition="in" filter="fade">
                                      <p:cBhvr>
                                        <p:cTn id="145" dur="1000"/>
                                        <p:tgtEl>
                                          <p:spTgt spid="45"/>
                                        </p:tgtEl>
                                      </p:cBhvr>
                                    </p:animEffect>
                                    <p:anim calcmode="lin" valueType="num">
                                      <p:cBhvr>
                                        <p:cTn id="146" dur="1000" fill="hold"/>
                                        <p:tgtEl>
                                          <p:spTgt spid="45"/>
                                        </p:tgtEl>
                                        <p:attrNameLst>
                                          <p:attrName>ppt_x</p:attrName>
                                        </p:attrNameLst>
                                      </p:cBhvr>
                                      <p:tavLst>
                                        <p:tav tm="0">
                                          <p:val>
                                            <p:strVal val="#ppt_x"/>
                                          </p:val>
                                        </p:tav>
                                        <p:tav tm="100000">
                                          <p:val>
                                            <p:strVal val="#ppt_x"/>
                                          </p:val>
                                        </p:tav>
                                      </p:tavLst>
                                    </p:anim>
                                    <p:anim calcmode="lin" valueType="num">
                                      <p:cBhvr>
                                        <p:cTn id="147"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p:bldP spid="7" grpId="1"/>
      <p:bldP spid="17" grpId="0"/>
      <p:bldP spid="21" grpId="0"/>
      <p:bldP spid="34" grpId="0" animBg="1"/>
      <p:bldP spid="35" grpId="0" animBg="1"/>
      <p:bldP spid="36" grpId="0"/>
      <p:bldP spid="36" grpId="1"/>
      <p:bldP spid="37" grpId="0"/>
      <p:bldP spid="38" grpId="0" animBg="1"/>
      <p:bldP spid="39" grpId="0" animBg="1"/>
      <p:bldP spid="40" grpId="0"/>
      <p:bldP spid="40" grpId="1"/>
      <p:bldP spid="41" grpId="0"/>
      <p:bldP spid="42" grpId="0" animBg="1"/>
      <p:bldP spid="43" grpId="0" animBg="1"/>
      <p:bldP spid="44" grpId="0"/>
      <p:bldP spid="44" grpId="1"/>
      <p:bldP spid="4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9"/>
          <p:cNvSpPr>
            <a:spLocks noChangeArrowheads="1"/>
          </p:cNvSpPr>
          <p:nvPr/>
        </p:nvSpPr>
        <p:spPr bwMode="auto">
          <a:xfrm>
            <a:off x="386095" y="1095311"/>
            <a:ext cx="3507374" cy="3635608"/>
          </a:xfrm>
          <a:prstGeom prst="roundRect">
            <a:avLst>
              <a:gd name="adj" fmla="val 4690"/>
            </a:avLst>
          </a:prstGeom>
          <a:noFill/>
          <a:ln w="12700">
            <a:solidFill>
              <a:schemeClr val="tx2">
                <a:lumMod val="75000"/>
              </a:schemeClr>
            </a:solidFill>
            <a:round/>
            <a:headEnd/>
            <a:tailEnd/>
          </a:ln>
          <a:extLst>
            <a:ext uri="{909E8E84-426E-40DD-AFC4-6F175D3DCCD1}">
              <a14:hiddenFill xmlns:a14="http://schemas.microsoft.com/office/drawing/2010/main">
                <a:solidFill>
                  <a:srgbClr val="FFFFFF"/>
                </a:solidFill>
              </a14:hiddenFill>
            </a:ext>
          </a:extLst>
        </p:spPr>
        <p:txBody>
          <a:bodyPr wrap="none" lIns="67391" tIns="33696" rIns="67391" bIns="33696"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endParaRPr lang="zh-CN" altLang="en-US" sz="2400"/>
          </a:p>
        </p:txBody>
      </p:sp>
      <p:sp>
        <p:nvSpPr>
          <p:cNvPr id="6" name="AutoShape 10"/>
          <p:cNvSpPr>
            <a:spLocks noChangeArrowheads="1"/>
          </p:cNvSpPr>
          <p:nvPr/>
        </p:nvSpPr>
        <p:spPr bwMode="gray">
          <a:xfrm>
            <a:off x="1018463" y="987564"/>
            <a:ext cx="2103936" cy="525773"/>
          </a:xfrm>
          <a:prstGeom prst="roundRect">
            <a:avLst>
              <a:gd name="adj" fmla="val 50000"/>
            </a:avLst>
          </a:prstGeom>
          <a:solidFill>
            <a:srgbClr val="232323"/>
          </a:solidFill>
          <a:ln w="9525">
            <a:noFill/>
            <a:round/>
            <a:headEnd/>
            <a:tailEnd/>
          </a:ln>
          <a:effectLst/>
        </p:spPr>
        <p:txBody>
          <a:bodyPr wrap="none" lIns="67391" tIns="33696" rIns="67391" bIns="33696" anchor="ctr"/>
          <a:lstStyle/>
          <a:p>
            <a:pPr algn="ctr">
              <a:defRPr/>
            </a:pPr>
            <a:r>
              <a:rPr lang="en-US" altLang="zh-CN" sz="2400" dirty="0">
                <a:solidFill>
                  <a:schemeClr val="bg1"/>
                </a:solidFill>
                <a:latin typeface="微软雅黑" panose="020B0503020204020204" pitchFamily="34" charset="-122"/>
                <a:ea typeface="微软雅黑" panose="020B0503020204020204" pitchFamily="34" charset="-122"/>
              </a:rPr>
              <a:t>1953-1957</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2" name="Text Box 10"/>
          <p:cNvSpPr txBox="1">
            <a:spLocks noChangeArrowheads="1"/>
          </p:cNvSpPr>
          <p:nvPr/>
        </p:nvSpPr>
        <p:spPr bwMode="auto">
          <a:xfrm>
            <a:off x="450724" y="1473621"/>
            <a:ext cx="3335992" cy="2478619"/>
          </a:xfrm>
          <a:prstGeom prst="rect">
            <a:avLst/>
          </a:prstGeom>
          <a:noFill/>
          <a:ln w="9525">
            <a:noFill/>
            <a:miter lim="800000"/>
            <a:headEnd/>
            <a:tailEnd/>
          </a:ln>
        </p:spPr>
        <p:txBody>
          <a:bodyPr wrap="square" lIns="44916" tIns="22458" rIns="44916" bIns="22458">
            <a:noAutofit/>
          </a:bodyPr>
          <a:lstStyle/>
          <a:p>
            <a:pPr lvl="0">
              <a:lnSpc>
                <a:spcPct val="150000"/>
              </a:lnSpc>
              <a:defRPr/>
            </a:pPr>
            <a:r>
              <a:rPr lang="zh-CN" altLang="en-US" sz="1400" b="1" dirty="0">
                <a:latin typeface="黑体" panose="02010609060101010101" pitchFamily="49" charset="-122"/>
                <a:ea typeface="黑体" panose="02010609060101010101" pitchFamily="49" charset="-122"/>
              </a:rPr>
              <a:t>   “一五”奠基、规划催晨，直至</a:t>
            </a:r>
            <a:r>
              <a:rPr lang="en-US" altLang="zh-CN" sz="1400" b="1" dirty="0">
                <a:latin typeface="黑体" panose="02010609060101010101" pitchFamily="49" charset="-122"/>
                <a:ea typeface="黑体" panose="02010609060101010101" pitchFamily="49" charset="-122"/>
              </a:rPr>
              <a:t>1953</a:t>
            </a:r>
            <a:r>
              <a:rPr lang="zh-CN" altLang="en-US" sz="1400" b="1" dirty="0">
                <a:latin typeface="黑体" panose="02010609060101010101" pitchFamily="49" charset="-122"/>
                <a:ea typeface="黑体" panose="02010609060101010101" pitchFamily="49" charset="-122"/>
              </a:rPr>
              <a:t>年我国敏感元件专业还是个空自一一既无科研、生产、教学，也未曾用国外零件在自己制造和修配的整机上加以应用。但由于国外敏感元件和电子敏感技术迅速发展，以及在通讯、计算、非电量电测、自动控制、遥感遥测和航天等重要技术领域中实际采用后所取得的满意的效果，发人深思。故从第一个五年计划起国内就以萌芽状态开始了一些科研和教学活动。</a:t>
            </a:r>
            <a:r>
              <a:rPr lang="en-US" altLang="zh-CN" sz="1400" baseline="30000" dirty="0">
                <a:solidFill>
                  <a:srgbClr val="000000"/>
                </a:solidFill>
                <a:latin typeface="黑体" panose="02010609060101010101" pitchFamily="49" charset="-122"/>
                <a:ea typeface="黑体" panose="02010609060101010101" pitchFamily="49" charset="-122"/>
              </a:rPr>
              <a:t>[5]</a:t>
            </a:r>
            <a:endParaRPr lang="zh-CN" altLang="en-US" sz="1400" dirty="0">
              <a:solidFill>
                <a:schemeClr val="tx1">
                  <a:lumMod val="50000"/>
                  <a:lumOff val="50000"/>
                </a:schemeClr>
              </a:solidFill>
              <a:latin typeface="黑体" panose="02010609060101010101" pitchFamily="49" charset="-122"/>
              <a:ea typeface="黑体" panose="02010609060101010101" pitchFamily="49" charset="-122"/>
            </a:endParaRPr>
          </a:p>
        </p:txBody>
      </p:sp>
      <p:sp>
        <p:nvSpPr>
          <p:cNvPr id="13" name="矩形 12"/>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4" name="矩形 13"/>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5"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16"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grpSp>
        <p:nvGrpSpPr>
          <p:cNvPr id="48" name="组合 47">
            <a:extLst>
              <a:ext uri="{FF2B5EF4-FFF2-40B4-BE49-F238E27FC236}">
                <a16:creationId xmlns:a16="http://schemas.microsoft.com/office/drawing/2014/main" id="{33D26FEB-A8FC-4A90-A404-0283396F1946}"/>
              </a:ext>
            </a:extLst>
          </p:cNvPr>
          <p:cNvGrpSpPr/>
          <p:nvPr/>
        </p:nvGrpSpPr>
        <p:grpSpPr>
          <a:xfrm>
            <a:off x="3930764" y="733637"/>
            <a:ext cx="5016240" cy="2916822"/>
            <a:chOff x="-460278" y="441431"/>
            <a:chExt cx="9084819" cy="4103297"/>
          </a:xfrm>
        </p:grpSpPr>
        <p:grpSp>
          <p:nvGrpSpPr>
            <p:cNvPr id="17" name="组合 16">
              <a:extLst>
                <a:ext uri="{FF2B5EF4-FFF2-40B4-BE49-F238E27FC236}">
                  <a16:creationId xmlns:a16="http://schemas.microsoft.com/office/drawing/2014/main" id="{8B3D2249-27A9-452B-9585-BA4998C64D72}"/>
                </a:ext>
              </a:extLst>
            </p:cNvPr>
            <p:cNvGrpSpPr/>
            <p:nvPr/>
          </p:nvGrpSpPr>
          <p:grpSpPr>
            <a:xfrm>
              <a:off x="7566805" y="1616597"/>
              <a:ext cx="1057736" cy="2434894"/>
              <a:chOff x="7639267" y="1473556"/>
              <a:chExt cx="1198562" cy="2759075"/>
            </a:xfrm>
          </p:grpSpPr>
          <p:sp>
            <p:nvSpPr>
              <p:cNvPr id="18" name="Freeform 5">
                <a:extLst>
                  <a:ext uri="{FF2B5EF4-FFF2-40B4-BE49-F238E27FC236}">
                    <a16:creationId xmlns:a16="http://schemas.microsoft.com/office/drawing/2014/main" id="{103181A6-3179-4A6F-A4D5-2FD1E1EEF7F2}"/>
                  </a:ext>
                </a:extLst>
              </p:cNvPr>
              <p:cNvSpPr/>
              <p:nvPr/>
            </p:nvSpPr>
            <p:spPr bwMode="auto">
              <a:xfrm>
                <a:off x="7869454" y="1473556"/>
                <a:ext cx="968375" cy="2759075"/>
              </a:xfrm>
              <a:custGeom>
                <a:avLst/>
                <a:gdLst>
                  <a:gd name="T0" fmla="*/ 287 w 575"/>
                  <a:gd name="T1" fmla="*/ 0 h 1637"/>
                  <a:gd name="T2" fmla="*/ 151 w 575"/>
                  <a:gd name="T3" fmla="*/ 0 h 1637"/>
                  <a:gd name="T4" fmla="*/ 151 w 575"/>
                  <a:gd name="T5" fmla="*/ 98 h 1637"/>
                  <a:gd name="T6" fmla="*/ 0 w 575"/>
                  <a:gd name="T7" fmla="*/ 819 h 1637"/>
                  <a:gd name="T8" fmla="*/ 151 w 575"/>
                  <a:gd name="T9" fmla="*/ 1540 h 1637"/>
                  <a:gd name="T10" fmla="*/ 151 w 575"/>
                  <a:gd name="T11" fmla="*/ 1637 h 1637"/>
                  <a:gd name="T12" fmla="*/ 287 w 575"/>
                  <a:gd name="T13" fmla="*/ 1637 h 1637"/>
                  <a:gd name="T14" fmla="*/ 575 w 575"/>
                  <a:gd name="T15" fmla="*/ 819 h 1637"/>
                  <a:gd name="T16" fmla="*/ 287 w 575"/>
                  <a:gd name="T17" fmla="*/ 0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5" h="1637">
                    <a:moveTo>
                      <a:pt x="287" y="0"/>
                    </a:moveTo>
                    <a:cubicBezTo>
                      <a:pt x="151" y="0"/>
                      <a:pt x="151" y="0"/>
                      <a:pt x="151" y="0"/>
                    </a:cubicBezTo>
                    <a:cubicBezTo>
                      <a:pt x="151" y="98"/>
                      <a:pt x="151" y="98"/>
                      <a:pt x="151" y="98"/>
                    </a:cubicBezTo>
                    <a:cubicBezTo>
                      <a:pt x="61" y="236"/>
                      <a:pt x="0" y="507"/>
                      <a:pt x="0" y="819"/>
                    </a:cubicBezTo>
                    <a:cubicBezTo>
                      <a:pt x="0" y="1130"/>
                      <a:pt x="61" y="1401"/>
                      <a:pt x="151" y="1540"/>
                    </a:cubicBezTo>
                    <a:cubicBezTo>
                      <a:pt x="151" y="1637"/>
                      <a:pt x="151" y="1637"/>
                      <a:pt x="151" y="1637"/>
                    </a:cubicBezTo>
                    <a:cubicBezTo>
                      <a:pt x="287" y="1637"/>
                      <a:pt x="287" y="1637"/>
                      <a:pt x="287" y="1637"/>
                    </a:cubicBezTo>
                    <a:cubicBezTo>
                      <a:pt x="446" y="1637"/>
                      <a:pt x="575" y="1271"/>
                      <a:pt x="575" y="819"/>
                    </a:cubicBezTo>
                    <a:cubicBezTo>
                      <a:pt x="575" y="367"/>
                      <a:pt x="446" y="0"/>
                      <a:pt x="287" y="0"/>
                    </a:cubicBezTo>
                    <a:close/>
                  </a:path>
                </a:pathLst>
              </a:custGeom>
              <a:solidFill>
                <a:srgbClr val="232323"/>
              </a:solidFill>
              <a:ln>
                <a:noFill/>
              </a:ln>
            </p:spPr>
            <p:txBody>
              <a:bodyPr vert="horz" wrap="square" lIns="91440" tIns="45720" rIns="91440" bIns="45720" numCol="1" anchor="t" anchorCtr="0" compatLnSpc="1"/>
              <a:lstStyle/>
              <a:p>
                <a:endParaRPr lang="zh-CN" altLang="en-US"/>
              </a:p>
            </p:txBody>
          </p:sp>
          <p:sp>
            <p:nvSpPr>
              <p:cNvPr id="19" name="Oval 6">
                <a:extLst>
                  <a:ext uri="{FF2B5EF4-FFF2-40B4-BE49-F238E27FC236}">
                    <a16:creationId xmlns:a16="http://schemas.microsoft.com/office/drawing/2014/main" id="{3234A0CA-8D19-44B9-87A2-E587AC183122}"/>
                  </a:ext>
                </a:extLst>
              </p:cNvPr>
              <p:cNvSpPr>
                <a:spLocks noChangeArrowheads="1"/>
              </p:cNvSpPr>
              <p:nvPr/>
            </p:nvSpPr>
            <p:spPr bwMode="auto">
              <a:xfrm>
                <a:off x="7639267" y="1473556"/>
                <a:ext cx="969963" cy="2759075"/>
              </a:xfrm>
              <a:prstGeom prst="ellipse">
                <a:avLst/>
              </a:prstGeom>
              <a:solidFill>
                <a:srgbClr val="EDED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Oval 7">
                <a:extLst>
                  <a:ext uri="{FF2B5EF4-FFF2-40B4-BE49-F238E27FC236}">
                    <a16:creationId xmlns:a16="http://schemas.microsoft.com/office/drawing/2014/main" id="{9FE72C30-8E3F-44A9-A7C0-F9540C96DEA5}"/>
                  </a:ext>
                </a:extLst>
              </p:cNvPr>
              <p:cNvSpPr>
                <a:spLocks noChangeArrowheads="1"/>
              </p:cNvSpPr>
              <p:nvPr/>
            </p:nvSpPr>
            <p:spPr bwMode="auto">
              <a:xfrm>
                <a:off x="7699592" y="1752956"/>
                <a:ext cx="773113" cy="2200275"/>
              </a:xfrm>
              <a:prstGeom prst="ellipse">
                <a:avLst/>
              </a:pr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Oval 8">
                <a:extLst>
                  <a:ext uri="{FF2B5EF4-FFF2-40B4-BE49-F238E27FC236}">
                    <a16:creationId xmlns:a16="http://schemas.microsoft.com/office/drawing/2014/main" id="{08EEA537-B2FF-4C1F-9967-1DB1AB5FF80B}"/>
                  </a:ext>
                </a:extLst>
              </p:cNvPr>
              <p:cNvSpPr>
                <a:spLocks noChangeArrowheads="1"/>
              </p:cNvSpPr>
              <p:nvPr/>
            </p:nvSpPr>
            <p:spPr bwMode="auto">
              <a:xfrm>
                <a:off x="7767854" y="2070456"/>
                <a:ext cx="549275" cy="1566863"/>
              </a:xfrm>
              <a:prstGeom prst="ellipse">
                <a:avLst/>
              </a:prstGeom>
              <a:solidFill>
                <a:srgbClr val="EDED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Oval 9">
                <a:extLst>
                  <a:ext uri="{FF2B5EF4-FFF2-40B4-BE49-F238E27FC236}">
                    <a16:creationId xmlns:a16="http://schemas.microsoft.com/office/drawing/2014/main" id="{43A123A1-4D5B-43AE-A02F-64C50F2ABAC2}"/>
                  </a:ext>
                </a:extLst>
              </p:cNvPr>
              <p:cNvSpPr>
                <a:spLocks noChangeArrowheads="1"/>
              </p:cNvSpPr>
              <p:nvPr/>
            </p:nvSpPr>
            <p:spPr bwMode="auto">
              <a:xfrm>
                <a:off x="7836117" y="2337156"/>
                <a:ext cx="361950" cy="1033463"/>
              </a:xfrm>
              <a:prstGeom prst="ellipse">
                <a:avLst/>
              </a:pr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Oval 10">
                <a:extLst>
                  <a:ext uri="{FF2B5EF4-FFF2-40B4-BE49-F238E27FC236}">
                    <a16:creationId xmlns:a16="http://schemas.microsoft.com/office/drawing/2014/main" id="{F98DDF62-E6E0-4480-A254-D91CDAF3FE80}"/>
                  </a:ext>
                </a:extLst>
              </p:cNvPr>
              <p:cNvSpPr>
                <a:spLocks noChangeArrowheads="1"/>
              </p:cNvSpPr>
              <p:nvPr/>
            </p:nvSpPr>
            <p:spPr bwMode="auto">
              <a:xfrm>
                <a:off x="7910729" y="2621318"/>
                <a:ext cx="163513" cy="463550"/>
              </a:xfrm>
              <a:prstGeom prst="ellipse">
                <a:avLst/>
              </a:prstGeom>
              <a:solidFill>
                <a:srgbClr val="232323"/>
              </a:solidFill>
              <a:ln>
                <a:noFill/>
              </a:ln>
            </p:spPr>
            <p:txBody>
              <a:bodyPr vert="horz" wrap="square" lIns="91440" tIns="45720" rIns="91440" bIns="45720" numCol="1" anchor="t" anchorCtr="0" compatLnSpc="1"/>
              <a:lstStyle/>
              <a:p>
                <a:endParaRPr lang="zh-CN" altLang="en-US"/>
              </a:p>
            </p:txBody>
          </p:sp>
        </p:grpSp>
        <p:grpSp>
          <p:nvGrpSpPr>
            <p:cNvPr id="24" name="组合 23">
              <a:extLst>
                <a:ext uri="{FF2B5EF4-FFF2-40B4-BE49-F238E27FC236}">
                  <a16:creationId xmlns:a16="http://schemas.microsoft.com/office/drawing/2014/main" id="{565E8C17-4A57-4F67-A9AC-FD5D232523A0}"/>
                </a:ext>
              </a:extLst>
            </p:cNvPr>
            <p:cNvGrpSpPr/>
            <p:nvPr/>
          </p:nvGrpSpPr>
          <p:grpSpPr>
            <a:xfrm>
              <a:off x="2804892" y="1124946"/>
              <a:ext cx="5096750" cy="3419782"/>
              <a:chOff x="1779804" y="916343"/>
              <a:chExt cx="5775326" cy="3875088"/>
            </a:xfrm>
            <a:solidFill>
              <a:srgbClr val="232323"/>
            </a:solidFill>
          </p:grpSpPr>
          <p:sp>
            <p:nvSpPr>
              <p:cNvPr id="25" name="Freeform 11">
                <a:extLst>
                  <a:ext uri="{FF2B5EF4-FFF2-40B4-BE49-F238E27FC236}">
                    <a16:creationId xmlns:a16="http://schemas.microsoft.com/office/drawing/2014/main" id="{28DE733B-435D-45B4-AC05-A3665FC86CD5}"/>
                  </a:ext>
                </a:extLst>
              </p:cNvPr>
              <p:cNvSpPr/>
              <p:nvPr/>
            </p:nvSpPr>
            <p:spPr bwMode="auto">
              <a:xfrm>
                <a:off x="6823292" y="2853093"/>
                <a:ext cx="731838" cy="38100"/>
              </a:xfrm>
              <a:custGeom>
                <a:avLst/>
                <a:gdLst>
                  <a:gd name="T0" fmla="*/ 428 w 461"/>
                  <a:gd name="T1" fmla="*/ 0 h 24"/>
                  <a:gd name="T2" fmla="*/ 428 w 461"/>
                  <a:gd name="T3" fmla="*/ 0 h 24"/>
                  <a:gd name="T4" fmla="*/ 0 w 461"/>
                  <a:gd name="T5" fmla="*/ 0 h 24"/>
                  <a:gd name="T6" fmla="*/ 0 w 461"/>
                  <a:gd name="T7" fmla="*/ 24 h 24"/>
                  <a:gd name="T8" fmla="*/ 428 w 461"/>
                  <a:gd name="T9" fmla="*/ 24 h 24"/>
                  <a:gd name="T10" fmla="*/ 461 w 461"/>
                  <a:gd name="T11" fmla="*/ 0 h 24"/>
                  <a:gd name="T12" fmla="*/ 428 w 461"/>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61" h="24">
                    <a:moveTo>
                      <a:pt x="428" y="0"/>
                    </a:moveTo>
                    <a:lnTo>
                      <a:pt x="428" y="0"/>
                    </a:lnTo>
                    <a:lnTo>
                      <a:pt x="0" y="0"/>
                    </a:lnTo>
                    <a:lnTo>
                      <a:pt x="0" y="24"/>
                    </a:lnTo>
                    <a:lnTo>
                      <a:pt x="428" y="24"/>
                    </a:lnTo>
                    <a:lnTo>
                      <a:pt x="461" y="0"/>
                    </a:lnTo>
                    <a:lnTo>
                      <a:pt x="42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2">
                <a:extLst>
                  <a:ext uri="{FF2B5EF4-FFF2-40B4-BE49-F238E27FC236}">
                    <a16:creationId xmlns:a16="http://schemas.microsoft.com/office/drawing/2014/main" id="{B4B90B7E-53B5-4C48-B812-3113E4041ABB}"/>
                  </a:ext>
                </a:extLst>
              </p:cNvPr>
              <p:cNvSpPr/>
              <p:nvPr/>
            </p:nvSpPr>
            <p:spPr bwMode="auto">
              <a:xfrm>
                <a:off x="6823292" y="2814993"/>
                <a:ext cx="731838" cy="38100"/>
              </a:xfrm>
              <a:custGeom>
                <a:avLst/>
                <a:gdLst>
                  <a:gd name="T0" fmla="*/ 461 w 461"/>
                  <a:gd name="T1" fmla="*/ 24 h 24"/>
                  <a:gd name="T2" fmla="*/ 428 w 461"/>
                  <a:gd name="T3" fmla="*/ 1 h 24"/>
                  <a:gd name="T4" fmla="*/ 428 w 461"/>
                  <a:gd name="T5" fmla="*/ 0 h 24"/>
                  <a:gd name="T6" fmla="*/ 0 w 461"/>
                  <a:gd name="T7" fmla="*/ 0 h 24"/>
                  <a:gd name="T8" fmla="*/ 0 w 461"/>
                  <a:gd name="T9" fmla="*/ 24 h 24"/>
                  <a:gd name="T10" fmla="*/ 447 w 461"/>
                  <a:gd name="T11" fmla="*/ 24 h 24"/>
                  <a:gd name="T12" fmla="*/ 447 w 461"/>
                  <a:gd name="T13" fmla="*/ 24 h 24"/>
                  <a:gd name="T14" fmla="*/ 461 w 461"/>
                  <a:gd name="T15" fmla="*/ 24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1" h="24">
                    <a:moveTo>
                      <a:pt x="461" y="24"/>
                    </a:moveTo>
                    <a:lnTo>
                      <a:pt x="428" y="1"/>
                    </a:lnTo>
                    <a:lnTo>
                      <a:pt x="428" y="0"/>
                    </a:lnTo>
                    <a:lnTo>
                      <a:pt x="0" y="0"/>
                    </a:lnTo>
                    <a:lnTo>
                      <a:pt x="0" y="24"/>
                    </a:lnTo>
                    <a:lnTo>
                      <a:pt x="447" y="24"/>
                    </a:lnTo>
                    <a:lnTo>
                      <a:pt x="447" y="24"/>
                    </a:lnTo>
                    <a:lnTo>
                      <a:pt x="461"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3">
                <a:extLst>
                  <a:ext uri="{FF2B5EF4-FFF2-40B4-BE49-F238E27FC236}">
                    <a16:creationId xmlns:a16="http://schemas.microsoft.com/office/drawing/2014/main" id="{251997D0-CF0A-46C6-91A3-F0065515E9EF}"/>
                  </a:ext>
                </a:extLst>
              </p:cNvPr>
              <p:cNvSpPr/>
              <p:nvPr/>
            </p:nvSpPr>
            <p:spPr bwMode="auto">
              <a:xfrm>
                <a:off x="1779804" y="2611793"/>
                <a:ext cx="3175000" cy="468313"/>
              </a:xfrm>
              <a:custGeom>
                <a:avLst/>
                <a:gdLst>
                  <a:gd name="T0" fmla="*/ 1408 w 2000"/>
                  <a:gd name="T1" fmla="*/ 0 h 295"/>
                  <a:gd name="T2" fmla="*/ 1408 w 2000"/>
                  <a:gd name="T3" fmla="*/ 2 h 295"/>
                  <a:gd name="T4" fmla="*/ 0 w 2000"/>
                  <a:gd name="T5" fmla="*/ 2 h 295"/>
                  <a:gd name="T6" fmla="*/ 177 w 2000"/>
                  <a:gd name="T7" fmla="*/ 148 h 295"/>
                  <a:gd name="T8" fmla="*/ 0 w 2000"/>
                  <a:gd name="T9" fmla="*/ 295 h 295"/>
                  <a:gd name="T10" fmla="*/ 1408 w 2000"/>
                  <a:gd name="T11" fmla="*/ 295 h 295"/>
                  <a:gd name="T12" fmla="*/ 1408 w 2000"/>
                  <a:gd name="T13" fmla="*/ 293 h 295"/>
                  <a:gd name="T14" fmla="*/ 2000 w 2000"/>
                  <a:gd name="T15" fmla="*/ 293 h 295"/>
                  <a:gd name="T16" fmla="*/ 2000 w 2000"/>
                  <a:gd name="T17" fmla="*/ 0 h 295"/>
                  <a:gd name="T18" fmla="*/ 1408 w 2000"/>
                  <a:gd name="T19" fmla="*/ 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0" h="295">
                    <a:moveTo>
                      <a:pt x="1408" y="0"/>
                    </a:moveTo>
                    <a:lnTo>
                      <a:pt x="1408" y="2"/>
                    </a:lnTo>
                    <a:lnTo>
                      <a:pt x="0" y="2"/>
                    </a:lnTo>
                    <a:lnTo>
                      <a:pt x="177" y="148"/>
                    </a:lnTo>
                    <a:lnTo>
                      <a:pt x="0" y="295"/>
                    </a:lnTo>
                    <a:lnTo>
                      <a:pt x="1408" y="295"/>
                    </a:lnTo>
                    <a:lnTo>
                      <a:pt x="1408" y="293"/>
                    </a:lnTo>
                    <a:lnTo>
                      <a:pt x="2000" y="293"/>
                    </a:lnTo>
                    <a:lnTo>
                      <a:pt x="2000" y="0"/>
                    </a:lnTo>
                    <a:lnTo>
                      <a:pt x="1408" y="0"/>
                    </a:lnTo>
                    <a:close/>
                  </a:path>
                </a:pathLst>
              </a:custGeom>
              <a:grpFill/>
              <a:ln>
                <a:noFill/>
              </a:ln>
            </p:spPr>
            <p:txBody>
              <a:bodyPr vert="horz" wrap="square" lIns="91440" tIns="45720" rIns="91440" bIns="45720" numCol="1" anchor="t" anchorCtr="0" compatLnSpc="1"/>
              <a:lstStyle/>
              <a:p>
                <a:endParaRPr lang="zh-CN" altLang="en-US"/>
              </a:p>
            </p:txBody>
          </p:sp>
          <p:sp>
            <p:nvSpPr>
              <p:cNvPr id="28" name="Freeform 14">
                <a:extLst>
                  <a:ext uri="{FF2B5EF4-FFF2-40B4-BE49-F238E27FC236}">
                    <a16:creationId xmlns:a16="http://schemas.microsoft.com/office/drawing/2014/main" id="{FAFDB692-21D2-44E9-A6C3-7B9F051FBE19}"/>
                  </a:ext>
                </a:extLst>
              </p:cNvPr>
              <p:cNvSpPr/>
              <p:nvPr/>
            </p:nvSpPr>
            <p:spPr bwMode="auto">
              <a:xfrm>
                <a:off x="2265580" y="1622782"/>
                <a:ext cx="3171825" cy="1531938"/>
              </a:xfrm>
              <a:custGeom>
                <a:avLst/>
                <a:gdLst>
                  <a:gd name="T0" fmla="*/ 101 w 1998"/>
                  <a:gd name="T1" fmla="*/ 0 h 965"/>
                  <a:gd name="T2" fmla="*/ 218 w 1998"/>
                  <a:gd name="T3" fmla="*/ 197 h 965"/>
                  <a:gd name="T4" fmla="*/ 0 w 1998"/>
                  <a:gd name="T5" fmla="*/ 275 h 965"/>
                  <a:gd name="T6" fmla="*/ 1898 w 1998"/>
                  <a:gd name="T7" fmla="*/ 965 h 965"/>
                  <a:gd name="T8" fmla="*/ 1998 w 1998"/>
                  <a:gd name="T9" fmla="*/ 691 h 965"/>
                  <a:gd name="T10" fmla="*/ 101 w 1998"/>
                  <a:gd name="T11" fmla="*/ 0 h 965"/>
                </a:gdLst>
                <a:ahLst/>
                <a:cxnLst>
                  <a:cxn ang="0">
                    <a:pos x="T0" y="T1"/>
                  </a:cxn>
                  <a:cxn ang="0">
                    <a:pos x="T2" y="T3"/>
                  </a:cxn>
                  <a:cxn ang="0">
                    <a:pos x="T4" y="T5"/>
                  </a:cxn>
                  <a:cxn ang="0">
                    <a:pos x="T6" y="T7"/>
                  </a:cxn>
                  <a:cxn ang="0">
                    <a:pos x="T8" y="T9"/>
                  </a:cxn>
                  <a:cxn ang="0">
                    <a:pos x="T10" y="T11"/>
                  </a:cxn>
                </a:cxnLst>
                <a:rect l="0" t="0" r="r" b="b"/>
                <a:pathLst>
                  <a:path w="1998" h="965">
                    <a:moveTo>
                      <a:pt x="101" y="0"/>
                    </a:moveTo>
                    <a:lnTo>
                      <a:pt x="218" y="197"/>
                    </a:lnTo>
                    <a:lnTo>
                      <a:pt x="0" y="275"/>
                    </a:lnTo>
                    <a:lnTo>
                      <a:pt x="1898" y="965"/>
                    </a:lnTo>
                    <a:lnTo>
                      <a:pt x="1998" y="691"/>
                    </a:lnTo>
                    <a:lnTo>
                      <a:pt x="101" y="0"/>
                    </a:lnTo>
                    <a:close/>
                  </a:path>
                </a:pathLst>
              </a:custGeom>
              <a:grpFill/>
              <a:ln>
                <a:noFill/>
              </a:ln>
            </p:spPr>
            <p:txBody>
              <a:bodyPr vert="horz" wrap="square" lIns="91440" tIns="45720" rIns="91440" bIns="45720" numCol="1" anchor="t" anchorCtr="0" compatLnSpc="1"/>
              <a:lstStyle/>
              <a:p>
                <a:endParaRPr lang="zh-CN" altLang="en-US"/>
              </a:p>
            </p:txBody>
          </p:sp>
          <p:sp>
            <p:nvSpPr>
              <p:cNvPr id="29" name="Freeform 15">
                <a:extLst>
                  <a:ext uri="{FF2B5EF4-FFF2-40B4-BE49-F238E27FC236}">
                    <a16:creationId xmlns:a16="http://schemas.microsoft.com/office/drawing/2014/main" id="{5EDC8284-9264-4E51-B4E5-FEA3BC37981E}"/>
                  </a:ext>
                </a:extLst>
              </p:cNvPr>
              <p:cNvSpPr/>
              <p:nvPr/>
            </p:nvSpPr>
            <p:spPr bwMode="auto">
              <a:xfrm>
                <a:off x="2267167" y="2532418"/>
                <a:ext cx="3170238" cy="1531938"/>
              </a:xfrm>
              <a:custGeom>
                <a:avLst/>
                <a:gdLst>
                  <a:gd name="T0" fmla="*/ 100 w 1997"/>
                  <a:gd name="T1" fmla="*/ 965 h 965"/>
                  <a:gd name="T2" fmla="*/ 217 w 1997"/>
                  <a:gd name="T3" fmla="*/ 768 h 965"/>
                  <a:gd name="T4" fmla="*/ 0 w 1997"/>
                  <a:gd name="T5" fmla="*/ 691 h 965"/>
                  <a:gd name="T6" fmla="*/ 1897 w 1997"/>
                  <a:gd name="T7" fmla="*/ 0 h 965"/>
                  <a:gd name="T8" fmla="*/ 1997 w 1997"/>
                  <a:gd name="T9" fmla="*/ 275 h 965"/>
                  <a:gd name="T10" fmla="*/ 100 w 1997"/>
                  <a:gd name="T11" fmla="*/ 965 h 965"/>
                </a:gdLst>
                <a:ahLst/>
                <a:cxnLst>
                  <a:cxn ang="0">
                    <a:pos x="T0" y="T1"/>
                  </a:cxn>
                  <a:cxn ang="0">
                    <a:pos x="T2" y="T3"/>
                  </a:cxn>
                  <a:cxn ang="0">
                    <a:pos x="T4" y="T5"/>
                  </a:cxn>
                  <a:cxn ang="0">
                    <a:pos x="T6" y="T7"/>
                  </a:cxn>
                  <a:cxn ang="0">
                    <a:pos x="T8" y="T9"/>
                  </a:cxn>
                  <a:cxn ang="0">
                    <a:pos x="T10" y="T11"/>
                  </a:cxn>
                </a:cxnLst>
                <a:rect l="0" t="0" r="r" b="b"/>
                <a:pathLst>
                  <a:path w="1997" h="965">
                    <a:moveTo>
                      <a:pt x="100" y="965"/>
                    </a:moveTo>
                    <a:lnTo>
                      <a:pt x="217" y="768"/>
                    </a:lnTo>
                    <a:lnTo>
                      <a:pt x="0" y="691"/>
                    </a:lnTo>
                    <a:lnTo>
                      <a:pt x="1897" y="0"/>
                    </a:lnTo>
                    <a:lnTo>
                      <a:pt x="1997" y="275"/>
                    </a:lnTo>
                    <a:lnTo>
                      <a:pt x="100" y="965"/>
                    </a:lnTo>
                    <a:close/>
                  </a:path>
                </a:pathLst>
              </a:custGeom>
              <a:grpFill/>
              <a:ln>
                <a:noFill/>
              </a:ln>
            </p:spPr>
            <p:txBody>
              <a:bodyPr vert="horz" wrap="square" lIns="91440" tIns="45720" rIns="91440" bIns="45720" numCol="1" anchor="t" anchorCtr="0" compatLnSpc="1"/>
              <a:lstStyle/>
              <a:p>
                <a:endParaRPr lang="zh-CN" altLang="en-US"/>
              </a:p>
            </p:txBody>
          </p:sp>
          <p:sp>
            <p:nvSpPr>
              <p:cNvPr id="30" name="Freeform 16">
                <a:extLst>
                  <a:ext uri="{FF2B5EF4-FFF2-40B4-BE49-F238E27FC236}">
                    <a16:creationId xmlns:a16="http://schemas.microsoft.com/office/drawing/2014/main" id="{895EAE4B-764E-4CC9-933C-1BAA3089CB66}"/>
                  </a:ext>
                </a:extLst>
              </p:cNvPr>
              <p:cNvSpPr/>
              <p:nvPr/>
            </p:nvSpPr>
            <p:spPr bwMode="auto">
              <a:xfrm>
                <a:off x="3124417" y="2727681"/>
                <a:ext cx="2665413" cy="2063750"/>
              </a:xfrm>
              <a:custGeom>
                <a:avLst/>
                <a:gdLst>
                  <a:gd name="T0" fmla="*/ 1068 w 1583"/>
                  <a:gd name="T1" fmla="*/ 437 h 1225"/>
                  <a:gd name="T2" fmla="*/ 199 w 1583"/>
                  <a:gd name="T3" fmla="*/ 1225 h 1225"/>
                  <a:gd name="T4" fmla="*/ 217 w 1583"/>
                  <a:gd name="T5" fmla="*/ 991 h 1225"/>
                  <a:gd name="T6" fmla="*/ 0 w 1583"/>
                  <a:gd name="T7" fmla="*/ 993 h 1225"/>
                  <a:gd name="T8" fmla="*/ 938 w 1583"/>
                  <a:gd name="T9" fmla="*/ 206 h 1225"/>
                  <a:gd name="T10" fmla="*/ 1583 w 1583"/>
                  <a:gd name="T11" fmla="*/ 0 h 1225"/>
                  <a:gd name="T12" fmla="*/ 1583 w 1583"/>
                  <a:gd name="T13" fmla="*/ 150 h 1225"/>
                  <a:gd name="T14" fmla="*/ 1068 w 1583"/>
                  <a:gd name="T15" fmla="*/ 437 h 1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83" h="1225">
                    <a:moveTo>
                      <a:pt x="1068" y="437"/>
                    </a:moveTo>
                    <a:cubicBezTo>
                      <a:pt x="199" y="1225"/>
                      <a:pt x="199" y="1225"/>
                      <a:pt x="199" y="1225"/>
                    </a:cubicBezTo>
                    <a:cubicBezTo>
                      <a:pt x="217" y="991"/>
                      <a:pt x="217" y="991"/>
                      <a:pt x="217" y="991"/>
                    </a:cubicBezTo>
                    <a:cubicBezTo>
                      <a:pt x="0" y="993"/>
                      <a:pt x="0" y="993"/>
                      <a:pt x="0" y="993"/>
                    </a:cubicBezTo>
                    <a:cubicBezTo>
                      <a:pt x="938" y="206"/>
                      <a:pt x="938" y="206"/>
                      <a:pt x="938" y="206"/>
                    </a:cubicBezTo>
                    <a:cubicBezTo>
                      <a:pt x="1094" y="80"/>
                      <a:pt x="1241" y="0"/>
                      <a:pt x="1583" y="0"/>
                    </a:cubicBezTo>
                    <a:cubicBezTo>
                      <a:pt x="1583" y="150"/>
                      <a:pt x="1583" y="150"/>
                      <a:pt x="1583" y="150"/>
                    </a:cubicBezTo>
                    <a:cubicBezTo>
                      <a:pt x="1408" y="165"/>
                      <a:pt x="1190" y="316"/>
                      <a:pt x="1068" y="437"/>
                    </a:cubicBezTo>
                    <a:close/>
                  </a:path>
                </a:pathLst>
              </a:custGeom>
              <a:grpFill/>
              <a:ln>
                <a:noFill/>
              </a:ln>
            </p:spPr>
            <p:txBody>
              <a:bodyPr vert="horz" wrap="square" lIns="91440" tIns="45720" rIns="91440" bIns="45720" numCol="1" anchor="t" anchorCtr="0" compatLnSpc="1"/>
              <a:lstStyle/>
              <a:p>
                <a:endParaRPr lang="zh-CN" altLang="en-US"/>
              </a:p>
            </p:txBody>
          </p:sp>
          <p:sp>
            <p:nvSpPr>
              <p:cNvPr id="31" name="Freeform 69">
                <a:extLst>
                  <a:ext uri="{FF2B5EF4-FFF2-40B4-BE49-F238E27FC236}">
                    <a16:creationId xmlns:a16="http://schemas.microsoft.com/office/drawing/2014/main" id="{99E9AD5E-70B6-4F89-BDA5-A50AA52DFBD0}"/>
                  </a:ext>
                </a:extLst>
              </p:cNvPr>
              <p:cNvSpPr/>
              <p:nvPr/>
            </p:nvSpPr>
            <p:spPr bwMode="auto">
              <a:xfrm>
                <a:off x="3124417" y="916343"/>
                <a:ext cx="2665413" cy="2063750"/>
              </a:xfrm>
              <a:custGeom>
                <a:avLst/>
                <a:gdLst>
                  <a:gd name="T0" fmla="*/ 1068 w 1583"/>
                  <a:gd name="T1" fmla="*/ 788 h 1225"/>
                  <a:gd name="T2" fmla="*/ 199 w 1583"/>
                  <a:gd name="T3" fmla="*/ 0 h 1225"/>
                  <a:gd name="T4" fmla="*/ 217 w 1583"/>
                  <a:gd name="T5" fmla="*/ 234 h 1225"/>
                  <a:gd name="T6" fmla="*/ 0 w 1583"/>
                  <a:gd name="T7" fmla="*/ 232 h 1225"/>
                  <a:gd name="T8" fmla="*/ 938 w 1583"/>
                  <a:gd name="T9" fmla="*/ 1019 h 1225"/>
                  <a:gd name="T10" fmla="*/ 1583 w 1583"/>
                  <a:gd name="T11" fmla="*/ 1225 h 1225"/>
                  <a:gd name="T12" fmla="*/ 1583 w 1583"/>
                  <a:gd name="T13" fmla="*/ 1075 h 1225"/>
                  <a:gd name="T14" fmla="*/ 1068 w 1583"/>
                  <a:gd name="T15" fmla="*/ 788 h 12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83" h="1225">
                    <a:moveTo>
                      <a:pt x="1068" y="788"/>
                    </a:moveTo>
                    <a:cubicBezTo>
                      <a:pt x="199" y="0"/>
                      <a:pt x="199" y="0"/>
                      <a:pt x="199" y="0"/>
                    </a:cubicBezTo>
                    <a:cubicBezTo>
                      <a:pt x="217" y="234"/>
                      <a:pt x="217" y="234"/>
                      <a:pt x="217" y="234"/>
                    </a:cubicBezTo>
                    <a:cubicBezTo>
                      <a:pt x="0" y="232"/>
                      <a:pt x="0" y="232"/>
                      <a:pt x="0" y="232"/>
                    </a:cubicBezTo>
                    <a:cubicBezTo>
                      <a:pt x="938" y="1019"/>
                      <a:pt x="938" y="1019"/>
                      <a:pt x="938" y="1019"/>
                    </a:cubicBezTo>
                    <a:cubicBezTo>
                      <a:pt x="1094" y="1145"/>
                      <a:pt x="1241" y="1225"/>
                      <a:pt x="1583" y="1225"/>
                    </a:cubicBezTo>
                    <a:cubicBezTo>
                      <a:pt x="1583" y="1075"/>
                      <a:pt x="1583" y="1075"/>
                      <a:pt x="1583" y="1075"/>
                    </a:cubicBezTo>
                    <a:cubicBezTo>
                      <a:pt x="1408" y="1060"/>
                      <a:pt x="1190" y="909"/>
                      <a:pt x="1068" y="788"/>
                    </a:cubicBezTo>
                    <a:close/>
                  </a:path>
                </a:pathLst>
              </a:custGeom>
              <a:grpFill/>
              <a:ln>
                <a:noFill/>
              </a:ln>
            </p:spPr>
            <p:txBody>
              <a:bodyPr vert="horz" wrap="square" lIns="91440" tIns="45720" rIns="91440" bIns="45720" numCol="1" anchor="t" anchorCtr="0" compatLnSpc="1"/>
              <a:lstStyle/>
              <a:p>
                <a:endParaRPr lang="zh-CN" altLang="en-US"/>
              </a:p>
            </p:txBody>
          </p:sp>
          <p:sp>
            <p:nvSpPr>
              <p:cNvPr id="32" name="Rectangle 82">
                <a:extLst>
                  <a:ext uri="{FF2B5EF4-FFF2-40B4-BE49-F238E27FC236}">
                    <a16:creationId xmlns:a16="http://schemas.microsoft.com/office/drawing/2014/main" id="{D81C3C6B-C9E8-4820-BE08-9E992E9AE3F0}"/>
                  </a:ext>
                </a:extLst>
              </p:cNvPr>
              <p:cNvSpPr>
                <a:spLocks noChangeArrowheads="1"/>
              </p:cNvSpPr>
              <p:nvPr/>
            </p:nvSpPr>
            <p:spPr bwMode="auto">
              <a:xfrm>
                <a:off x="5789829" y="2727681"/>
                <a:ext cx="315913" cy="125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 name="Rectangle 83">
                <a:extLst>
                  <a:ext uri="{FF2B5EF4-FFF2-40B4-BE49-F238E27FC236}">
                    <a16:creationId xmlns:a16="http://schemas.microsoft.com/office/drawing/2014/main" id="{F468A16E-ADB3-4CC9-A409-AA13BB39B3AF}"/>
                  </a:ext>
                </a:extLst>
              </p:cNvPr>
              <p:cNvSpPr>
                <a:spLocks noChangeArrowheads="1"/>
              </p:cNvSpPr>
              <p:nvPr/>
            </p:nvSpPr>
            <p:spPr bwMode="auto">
              <a:xfrm>
                <a:off x="5789829" y="2853093"/>
                <a:ext cx="315913" cy="1270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 name="Rectangle 84">
                <a:extLst>
                  <a:ext uri="{FF2B5EF4-FFF2-40B4-BE49-F238E27FC236}">
                    <a16:creationId xmlns:a16="http://schemas.microsoft.com/office/drawing/2014/main" id="{13A77753-A0DB-452D-B97B-6B4E0C723DE1}"/>
                  </a:ext>
                </a:extLst>
              </p:cNvPr>
              <p:cNvSpPr>
                <a:spLocks noChangeArrowheads="1"/>
              </p:cNvSpPr>
              <p:nvPr/>
            </p:nvSpPr>
            <p:spPr bwMode="auto">
              <a:xfrm>
                <a:off x="6202579" y="2630843"/>
                <a:ext cx="523875"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 name="Rectangle 85">
                <a:extLst>
                  <a:ext uri="{FF2B5EF4-FFF2-40B4-BE49-F238E27FC236}">
                    <a16:creationId xmlns:a16="http://schemas.microsoft.com/office/drawing/2014/main" id="{6A648852-53A3-4D11-8C3E-894C325F7239}"/>
                  </a:ext>
                </a:extLst>
              </p:cNvPr>
              <p:cNvSpPr>
                <a:spLocks noChangeArrowheads="1"/>
              </p:cNvSpPr>
              <p:nvPr/>
            </p:nvSpPr>
            <p:spPr bwMode="auto">
              <a:xfrm>
                <a:off x="6202579" y="2856268"/>
                <a:ext cx="523875" cy="2238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6" name="Freeform 86">
                <a:extLst>
                  <a:ext uri="{FF2B5EF4-FFF2-40B4-BE49-F238E27FC236}">
                    <a16:creationId xmlns:a16="http://schemas.microsoft.com/office/drawing/2014/main" id="{93796E94-5B59-4D1D-B325-E131A262F44C}"/>
                  </a:ext>
                </a:extLst>
              </p:cNvPr>
              <p:cNvSpPr/>
              <p:nvPr/>
            </p:nvSpPr>
            <p:spPr bwMode="auto">
              <a:xfrm>
                <a:off x="6726454" y="2630843"/>
                <a:ext cx="96838" cy="449263"/>
              </a:xfrm>
              <a:custGeom>
                <a:avLst/>
                <a:gdLst>
                  <a:gd name="T0" fmla="*/ 0 w 61"/>
                  <a:gd name="T1" fmla="*/ 283 h 283"/>
                  <a:gd name="T2" fmla="*/ 61 w 61"/>
                  <a:gd name="T3" fmla="*/ 222 h 283"/>
                  <a:gd name="T4" fmla="*/ 61 w 61"/>
                  <a:gd name="T5" fmla="*/ 61 h 283"/>
                  <a:gd name="T6" fmla="*/ 0 w 61"/>
                  <a:gd name="T7" fmla="*/ 0 h 283"/>
                  <a:gd name="T8" fmla="*/ 0 w 61"/>
                  <a:gd name="T9" fmla="*/ 283 h 283"/>
                </a:gdLst>
                <a:ahLst/>
                <a:cxnLst>
                  <a:cxn ang="0">
                    <a:pos x="T0" y="T1"/>
                  </a:cxn>
                  <a:cxn ang="0">
                    <a:pos x="T2" y="T3"/>
                  </a:cxn>
                  <a:cxn ang="0">
                    <a:pos x="T4" y="T5"/>
                  </a:cxn>
                  <a:cxn ang="0">
                    <a:pos x="T6" y="T7"/>
                  </a:cxn>
                  <a:cxn ang="0">
                    <a:pos x="T8" y="T9"/>
                  </a:cxn>
                </a:cxnLst>
                <a:rect l="0" t="0" r="r" b="b"/>
                <a:pathLst>
                  <a:path w="61" h="283">
                    <a:moveTo>
                      <a:pt x="0" y="283"/>
                    </a:moveTo>
                    <a:lnTo>
                      <a:pt x="61" y="222"/>
                    </a:lnTo>
                    <a:lnTo>
                      <a:pt x="61" y="61"/>
                    </a:lnTo>
                    <a:lnTo>
                      <a:pt x="0" y="0"/>
                    </a:lnTo>
                    <a:lnTo>
                      <a:pt x="0" y="2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87">
                <a:extLst>
                  <a:ext uri="{FF2B5EF4-FFF2-40B4-BE49-F238E27FC236}">
                    <a16:creationId xmlns:a16="http://schemas.microsoft.com/office/drawing/2014/main" id="{D275C450-E3E3-43F9-9F27-C5E7E313EFEE}"/>
                  </a:ext>
                </a:extLst>
              </p:cNvPr>
              <p:cNvSpPr/>
              <p:nvPr/>
            </p:nvSpPr>
            <p:spPr bwMode="auto">
              <a:xfrm>
                <a:off x="6105742" y="2630843"/>
                <a:ext cx="96838" cy="449263"/>
              </a:xfrm>
              <a:custGeom>
                <a:avLst/>
                <a:gdLst>
                  <a:gd name="T0" fmla="*/ 61 w 61"/>
                  <a:gd name="T1" fmla="*/ 0 h 283"/>
                  <a:gd name="T2" fmla="*/ 0 w 61"/>
                  <a:gd name="T3" fmla="*/ 61 h 283"/>
                  <a:gd name="T4" fmla="*/ 0 w 61"/>
                  <a:gd name="T5" fmla="*/ 222 h 283"/>
                  <a:gd name="T6" fmla="*/ 61 w 61"/>
                  <a:gd name="T7" fmla="*/ 283 h 283"/>
                  <a:gd name="T8" fmla="*/ 61 w 61"/>
                  <a:gd name="T9" fmla="*/ 0 h 283"/>
                </a:gdLst>
                <a:ahLst/>
                <a:cxnLst>
                  <a:cxn ang="0">
                    <a:pos x="T0" y="T1"/>
                  </a:cxn>
                  <a:cxn ang="0">
                    <a:pos x="T2" y="T3"/>
                  </a:cxn>
                  <a:cxn ang="0">
                    <a:pos x="T4" y="T5"/>
                  </a:cxn>
                  <a:cxn ang="0">
                    <a:pos x="T6" y="T7"/>
                  </a:cxn>
                  <a:cxn ang="0">
                    <a:pos x="T8" y="T9"/>
                  </a:cxn>
                </a:cxnLst>
                <a:rect l="0" t="0" r="r" b="b"/>
                <a:pathLst>
                  <a:path w="61" h="283">
                    <a:moveTo>
                      <a:pt x="61" y="0"/>
                    </a:moveTo>
                    <a:lnTo>
                      <a:pt x="0" y="61"/>
                    </a:lnTo>
                    <a:lnTo>
                      <a:pt x="0" y="222"/>
                    </a:lnTo>
                    <a:lnTo>
                      <a:pt x="61" y="283"/>
                    </a:lnTo>
                    <a:lnTo>
                      <a:pt x="6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Rectangle 88">
                <a:extLst>
                  <a:ext uri="{FF2B5EF4-FFF2-40B4-BE49-F238E27FC236}">
                    <a16:creationId xmlns:a16="http://schemas.microsoft.com/office/drawing/2014/main" id="{3539FB00-5C46-4476-A11A-9C8B55153ACD}"/>
                  </a:ext>
                </a:extLst>
              </p:cNvPr>
              <p:cNvSpPr>
                <a:spLocks noChangeArrowheads="1"/>
              </p:cNvSpPr>
              <p:nvPr/>
            </p:nvSpPr>
            <p:spPr bwMode="auto">
              <a:xfrm>
                <a:off x="5789829" y="2727681"/>
                <a:ext cx="41275"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grpSp>
        <p:sp>
          <p:nvSpPr>
            <p:cNvPr id="44" name="矩形 43">
              <a:extLst>
                <a:ext uri="{FF2B5EF4-FFF2-40B4-BE49-F238E27FC236}">
                  <a16:creationId xmlns:a16="http://schemas.microsoft.com/office/drawing/2014/main" id="{ED770246-011D-46CE-B2CB-C39F635CE437}"/>
                </a:ext>
              </a:extLst>
            </p:cNvPr>
            <p:cNvSpPr/>
            <p:nvPr/>
          </p:nvSpPr>
          <p:spPr>
            <a:xfrm>
              <a:off x="-436046" y="441431"/>
              <a:ext cx="4788644" cy="920334"/>
            </a:xfrm>
            <a:prstGeom prst="rect">
              <a:avLst/>
            </a:prstGeom>
          </p:spPr>
          <p:txBody>
            <a:bodyPr wrap="square">
              <a:spAutoFit/>
            </a:bodyPr>
            <a:lstStyle/>
            <a:p>
              <a:pPr>
                <a:lnSpc>
                  <a:spcPts val="1500"/>
                </a:lnSpc>
              </a:pPr>
              <a:r>
                <a:rPr lang="en-US" altLang="zh-CN" sz="1050" b="1" dirty="0">
                  <a:latin typeface="+mn-ea"/>
                </a:rPr>
                <a:t>1956</a:t>
              </a:r>
              <a:r>
                <a:rPr lang="zh-CN" altLang="en-US" sz="1050" b="1" dirty="0">
                  <a:latin typeface="+mn-ea"/>
                </a:rPr>
                <a:t>年前后，</a:t>
              </a:r>
              <a:r>
                <a:rPr lang="en-US" altLang="zh-CN" sz="1050" b="1" dirty="0">
                  <a:latin typeface="+mn-ea"/>
                </a:rPr>
                <a:t>734</a:t>
              </a:r>
              <a:r>
                <a:rPr lang="zh-CN" altLang="en-US" sz="1050" b="1" dirty="0">
                  <a:latin typeface="+mn-ea"/>
                </a:rPr>
                <a:t>厂、</a:t>
              </a:r>
              <a:r>
                <a:rPr lang="en-US" altLang="zh-CN" sz="1050" b="1" dirty="0">
                  <a:latin typeface="+mn-ea"/>
                </a:rPr>
                <a:t>519</a:t>
              </a:r>
              <a:r>
                <a:rPr lang="zh-CN" altLang="en-US" sz="1050" b="1" dirty="0">
                  <a:latin typeface="+mn-ea"/>
                </a:rPr>
                <a:t>厂为解决自制载波机配套需要着手试制稳压型和傍热式热敏电阻。</a:t>
              </a:r>
              <a:endParaRPr lang="zh-CN" altLang="en-US" sz="1050" b="1" kern="0" dirty="0">
                <a:solidFill>
                  <a:schemeClr val="tx1">
                    <a:lumMod val="75000"/>
                    <a:lumOff val="25000"/>
                  </a:schemeClr>
                </a:solidFill>
                <a:latin typeface="+mn-ea"/>
                <a:cs typeface="Open Sans Light" panose="020B0306030504020204" pitchFamily="34" charset="0"/>
                <a:sym typeface="+mn-ea"/>
              </a:endParaRPr>
            </a:p>
          </p:txBody>
        </p:sp>
        <p:sp>
          <p:nvSpPr>
            <p:cNvPr id="46" name="矩形 45">
              <a:extLst>
                <a:ext uri="{FF2B5EF4-FFF2-40B4-BE49-F238E27FC236}">
                  <a16:creationId xmlns:a16="http://schemas.microsoft.com/office/drawing/2014/main" id="{74D713F6-60B3-4723-B8E0-FF295178072A}"/>
                </a:ext>
              </a:extLst>
            </p:cNvPr>
            <p:cNvSpPr/>
            <p:nvPr/>
          </p:nvSpPr>
          <p:spPr>
            <a:xfrm>
              <a:off x="-435694" y="1361765"/>
              <a:ext cx="4066838" cy="920334"/>
            </a:xfrm>
            <a:prstGeom prst="rect">
              <a:avLst/>
            </a:prstGeom>
          </p:spPr>
          <p:txBody>
            <a:bodyPr wrap="square">
              <a:spAutoFit/>
            </a:bodyPr>
            <a:lstStyle/>
            <a:p>
              <a:pPr>
                <a:lnSpc>
                  <a:spcPts val="1500"/>
                </a:lnSpc>
              </a:pPr>
              <a:r>
                <a:rPr lang="zh-CN" altLang="en-US" sz="1050" b="1" dirty="0"/>
                <a:t>为配合教学，国内几个有苏联专家的学校也开展与敏感元件有关的教学和科研工作。</a:t>
              </a:r>
              <a:endParaRPr lang="zh-CN" altLang="en-US" sz="1050" b="1" kern="0" dirty="0">
                <a:solidFill>
                  <a:schemeClr val="tx1">
                    <a:lumMod val="75000"/>
                    <a:lumOff val="25000"/>
                  </a:schemeClr>
                </a:solidFill>
                <a:latin typeface="微软雅黑" charset="0"/>
                <a:ea typeface="微软雅黑" charset="0"/>
                <a:cs typeface="Open Sans Light" panose="020B0306030504020204" pitchFamily="34" charset="0"/>
                <a:sym typeface="+mn-ea"/>
              </a:endParaRPr>
            </a:p>
          </p:txBody>
        </p:sp>
        <p:sp>
          <p:nvSpPr>
            <p:cNvPr id="47" name="矩形 46">
              <a:extLst>
                <a:ext uri="{FF2B5EF4-FFF2-40B4-BE49-F238E27FC236}">
                  <a16:creationId xmlns:a16="http://schemas.microsoft.com/office/drawing/2014/main" id="{C4DB8A7C-2A83-4146-A6A5-E66D65917E8B}"/>
                </a:ext>
              </a:extLst>
            </p:cNvPr>
            <p:cNvSpPr/>
            <p:nvPr/>
          </p:nvSpPr>
          <p:spPr>
            <a:xfrm>
              <a:off x="-460278" y="2318632"/>
              <a:ext cx="3501411" cy="920334"/>
            </a:xfrm>
            <a:prstGeom prst="rect">
              <a:avLst/>
            </a:prstGeom>
          </p:spPr>
          <p:txBody>
            <a:bodyPr wrap="square">
              <a:spAutoFit/>
            </a:bodyPr>
            <a:lstStyle/>
            <a:p>
              <a:pPr>
                <a:lnSpc>
                  <a:spcPts val="1500"/>
                </a:lnSpc>
              </a:pPr>
              <a:r>
                <a:rPr lang="zh-CN" altLang="en-US" sz="1050" b="1" dirty="0">
                  <a:latin typeface="+mn-ea"/>
                </a:rPr>
                <a:t>从欧美回国的专家学者在五十年代出了一些很有指导价值的著作</a:t>
              </a:r>
              <a:r>
                <a:rPr lang="zh-CN" altLang="en-US" sz="1050" b="1" kern="0" dirty="0">
                  <a:solidFill>
                    <a:schemeClr val="tx1">
                      <a:lumMod val="75000"/>
                      <a:lumOff val="25000"/>
                    </a:schemeClr>
                  </a:solidFill>
                  <a:latin typeface="+mn-ea"/>
                  <a:sym typeface="+mn-ea"/>
                </a:rPr>
                <a:t>内容。</a:t>
              </a:r>
              <a:endParaRPr lang="zh-CN" altLang="en-US" sz="1050" b="1" kern="0" dirty="0">
                <a:solidFill>
                  <a:schemeClr val="tx1">
                    <a:lumMod val="75000"/>
                    <a:lumOff val="25000"/>
                  </a:schemeClr>
                </a:solidFill>
                <a:latin typeface="+mn-ea"/>
                <a:cs typeface="Open Sans Light" panose="020B0306030504020204" pitchFamily="34" charset="0"/>
                <a:sym typeface="+mn-ea"/>
              </a:endParaRPr>
            </a:p>
          </p:txBody>
        </p:sp>
      </p:grpSp>
      <p:sp>
        <p:nvSpPr>
          <p:cNvPr id="49" name="矩形 48">
            <a:extLst>
              <a:ext uri="{FF2B5EF4-FFF2-40B4-BE49-F238E27FC236}">
                <a16:creationId xmlns:a16="http://schemas.microsoft.com/office/drawing/2014/main" id="{25914AC9-2A19-4B79-B5AB-72BCCA0798FD}"/>
              </a:ext>
            </a:extLst>
          </p:cNvPr>
          <p:cNvSpPr/>
          <p:nvPr/>
        </p:nvSpPr>
        <p:spPr>
          <a:xfrm>
            <a:off x="3928347" y="2797458"/>
            <a:ext cx="2155822" cy="1028743"/>
          </a:xfrm>
          <a:prstGeom prst="rect">
            <a:avLst/>
          </a:prstGeom>
        </p:spPr>
        <p:txBody>
          <a:bodyPr wrap="square">
            <a:spAutoFit/>
          </a:bodyPr>
          <a:lstStyle/>
          <a:p>
            <a:pPr>
              <a:lnSpc>
                <a:spcPts val="1500"/>
              </a:lnSpc>
            </a:pPr>
            <a:r>
              <a:rPr lang="zh-CN" altLang="en-US" sz="1050" b="1" dirty="0">
                <a:latin typeface="+mn-ea"/>
              </a:rPr>
              <a:t>在</a:t>
            </a:r>
            <a:r>
              <a:rPr lang="en-US" altLang="zh-CN" sz="1050" b="1" dirty="0">
                <a:latin typeface="+mn-ea"/>
              </a:rPr>
              <a:t>1956</a:t>
            </a:r>
            <a:r>
              <a:rPr lang="zh-CN" altLang="en-US" sz="1050" b="1" dirty="0">
                <a:latin typeface="+mn-ea"/>
              </a:rPr>
              <a:t>年十二年利一学规划指导下，</a:t>
            </a:r>
            <a:r>
              <a:rPr lang="en-US" altLang="zh-CN" sz="1050" b="1" dirty="0">
                <a:latin typeface="+mn-ea"/>
              </a:rPr>
              <a:t>1957</a:t>
            </a:r>
            <a:r>
              <a:rPr lang="zh-CN" altLang="en-US" sz="1050" b="1" dirty="0">
                <a:latin typeface="+mn-ea"/>
              </a:rPr>
              <a:t>年苏联列宁格勒无线电元件研究所曾协助修订所的设计任务书，确定该所开展光敏电阻和热敏电阻的研究工作。</a:t>
            </a:r>
            <a:endParaRPr lang="zh-CN" altLang="en-US" sz="1050" b="1" kern="0" dirty="0">
              <a:solidFill>
                <a:schemeClr val="tx1">
                  <a:lumMod val="75000"/>
                  <a:lumOff val="25000"/>
                </a:schemeClr>
              </a:solidFill>
              <a:latin typeface="+mn-ea"/>
              <a:cs typeface="Open Sans Light" panose="020B0306030504020204" pitchFamily="34" charset="0"/>
              <a:sym typeface="+mn-ea"/>
            </a:endParaRPr>
          </a:p>
        </p:txBody>
      </p:sp>
      <p:sp>
        <p:nvSpPr>
          <p:cNvPr id="50" name="矩形 49">
            <a:extLst>
              <a:ext uri="{FF2B5EF4-FFF2-40B4-BE49-F238E27FC236}">
                <a16:creationId xmlns:a16="http://schemas.microsoft.com/office/drawing/2014/main" id="{E439C2A0-ADF0-4B1C-B7C5-C20F6AFC6DF1}"/>
              </a:ext>
            </a:extLst>
          </p:cNvPr>
          <p:cNvSpPr/>
          <p:nvPr/>
        </p:nvSpPr>
        <p:spPr>
          <a:xfrm>
            <a:off x="3953806" y="3827797"/>
            <a:ext cx="2778433" cy="846578"/>
          </a:xfrm>
          <a:prstGeom prst="rect">
            <a:avLst/>
          </a:prstGeom>
        </p:spPr>
        <p:txBody>
          <a:bodyPr wrap="square">
            <a:spAutoFit/>
          </a:bodyPr>
          <a:lstStyle/>
          <a:p>
            <a:pPr>
              <a:lnSpc>
                <a:spcPts val="1500"/>
              </a:lnSpc>
            </a:pPr>
            <a:r>
              <a:rPr lang="zh-CN" altLang="en-US" sz="1050" b="1" dirty="0"/>
              <a:t>第一个五年计划期间，</a:t>
            </a:r>
            <a:r>
              <a:rPr lang="en-US" altLang="zh-CN" sz="1050" b="1" dirty="0"/>
              <a:t>718</a:t>
            </a:r>
            <a:r>
              <a:rPr lang="zh-CN" altLang="en-US" sz="1050" b="1" dirty="0"/>
              <a:t>和</a:t>
            </a:r>
            <a:r>
              <a:rPr lang="en-US" altLang="zh-CN" sz="1050" b="1" dirty="0"/>
              <a:t>715</a:t>
            </a:r>
            <a:r>
              <a:rPr lang="zh-CN" altLang="en-US" sz="1050" b="1" dirty="0"/>
              <a:t>两个综合性现代化的电子元件厂的建成，为以后我国敏感元件工业产品诞生和发展奠定了良好的物质和技术基础。</a:t>
            </a:r>
            <a:endParaRPr lang="zh-CN" altLang="en-US" sz="1050" b="1" kern="0" dirty="0">
              <a:solidFill>
                <a:schemeClr val="tx1">
                  <a:lumMod val="75000"/>
                  <a:lumOff val="25000"/>
                </a:schemeClr>
              </a:solidFill>
              <a:latin typeface="+mn-ea"/>
              <a:cs typeface="Open Sans Light" panose="020B0306030504020204" pitchFamily="34" charset="0"/>
              <a:sym typeface="+mn-ea"/>
            </a:endParaRPr>
          </a:p>
        </p:txBody>
      </p:sp>
    </p:spTree>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7047"/>
    </mc:Choice>
    <mc:Fallback xmlns="">
      <p:transition spd="slow" advTm="7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down)">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9"/>
          <p:cNvSpPr>
            <a:spLocks noChangeArrowheads="1"/>
          </p:cNvSpPr>
          <p:nvPr/>
        </p:nvSpPr>
        <p:spPr bwMode="auto">
          <a:xfrm>
            <a:off x="386095" y="1095311"/>
            <a:ext cx="3384376" cy="3384376"/>
          </a:xfrm>
          <a:prstGeom prst="roundRect">
            <a:avLst>
              <a:gd name="adj" fmla="val 4690"/>
            </a:avLst>
          </a:prstGeom>
          <a:noFill/>
          <a:ln w="12700">
            <a:solidFill>
              <a:schemeClr val="tx2">
                <a:lumMod val="75000"/>
              </a:schemeClr>
            </a:solidFill>
            <a:round/>
            <a:headEnd/>
            <a:tailEnd/>
          </a:ln>
          <a:extLst>
            <a:ext uri="{909E8E84-426E-40DD-AFC4-6F175D3DCCD1}">
              <a14:hiddenFill xmlns:a14="http://schemas.microsoft.com/office/drawing/2010/main">
                <a:solidFill>
                  <a:srgbClr val="FFFFFF"/>
                </a:solidFill>
              </a14:hiddenFill>
            </a:ext>
          </a:extLst>
        </p:spPr>
        <p:txBody>
          <a:bodyPr wrap="none" lIns="67391" tIns="33696" rIns="67391" bIns="33696"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endParaRPr lang="zh-CN" altLang="en-US" sz="2400"/>
          </a:p>
        </p:txBody>
      </p:sp>
      <p:sp>
        <p:nvSpPr>
          <p:cNvPr id="6" name="AutoShape 10"/>
          <p:cNvSpPr>
            <a:spLocks noChangeArrowheads="1"/>
          </p:cNvSpPr>
          <p:nvPr/>
        </p:nvSpPr>
        <p:spPr bwMode="gray">
          <a:xfrm>
            <a:off x="1018463" y="987564"/>
            <a:ext cx="2103936" cy="525773"/>
          </a:xfrm>
          <a:prstGeom prst="roundRect">
            <a:avLst>
              <a:gd name="adj" fmla="val 50000"/>
            </a:avLst>
          </a:prstGeom>
          <a:solidFill>
            <a:srgbClr val="232323"/>
          </a:solidFill>
          <a:ln w="9525">
            <a:noFill/>
            <a:round/>
            <a:headEnd/>
            <a:tailEnd/>
          </a:ln>
          <a:effectLst/>
        </p:spPr>
        <p:txBody>
          <a:bodyPr wrap="none" lIns="67391" tIns="33696" rIns="67391" bIns="33696" anchor="ctr"/>
          <a:lstStyle/>
          <a:p>
            <a:pPr algn="ctr">
              <a:defRPr/>
            </a:pPr>
            <a:r>
              <a:rPr lang="en-US" altLang="zh-CN" sz="2400" dirty="0">
                <a:solidFill>
                  <a:schemeClr val="bg1"/>
                </a:solidFill>
                <a:latin typeface="微软雅黑" panose="020B0503020204020204" pitchFamily="34" charset="-122"/>
                <a:ea typeface="微软雅黑" panose="020B0503020204020204" pitchFamily="34" charset="-122"/>
              </a:rPr>
              <a:t>1958-1965</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2" name="Text Box 10"/>
          <p:cNvSpPr txBox="1">
            <a:spLocks noChangeArrowheads="1"/>
          </p:cNvSpPr>
          <p:nvPr/>
        </p:nvSpPr>
        <p:spPr bwMode="auto">
          <a:xfrm>
            <a:off x="467544" y="1473621"/>
            <a:ext cx="3302927" cy="2478619"/>
          </a:xfrm>
          <a:prstGeom prst="rect">
            <a:avLst/>
          </a:prstGeom>
          <a:noFill/>
          <a:ln w="9525">
            <a:noFill/>
            <a:miter lim="800000"/>
            <a:headEnd/>
            <a:tailEnd/>
          </a:ln>
        </p:spPr>
        <p:txBody>
          <a:bodyPr wrap="square" lIns="44916" tIns="22458" rIns="44916" bIns="22458">
            <a:noAutofit/>
          </a:bodyPr>
          <a:lstStyle/>
          <a:p>
            <a:pPr lvl="0">
              <a:lnSpc>
                <a:spcPct val="150000"/>
              </a:lnSpc>
              <a:defRPr/>
            </a:pPr>
            <a:r>
              <a:rPr lang="zh-CN" altLang="en-US" sz="1400" b="1" dirty="0">
                <a:latin typeface="黑体" panose="02010609060101010101" pitchFamily="49" charset="-122"/>
                <a:ea typeface="黑体" panose="02010609060101010101" pitchFamily="49" charset="-122"/>
              </a:rPr>
              <a:t>    八年中尽管遭受大跃进失误和“左”的影响，但从整个时期，特别就本专业局部来讲，客观形势对专业发展仍是起了积极促进作用。在“外国有的我们也要有”的革命精神鼓舞下，各单位不约而同地冲破原来的设计大纲，凭借稀少的资料和非常原始的物质手段，向新兴专业进军，使我国敏感元件工业经历从无到有，由小到大，从试制生产到应用的发展过程。</a:t>
            </a:r>
            <a:r>
              <a:rPr lang="en-US" altLang="zh-CN" sz="1400" baseline="30000" dirty="0">
                <a:solidFill>
                  <a:srgbClr val="000000"/>
                </a:solidFill>
                <a:latin typeface="黑体" panose="02010609060101010101" pitchFamily="49" charset="-122"/>
                <a:ea typeface="黑体" panose="02010609060101010101" pitchFamily="49" charset="-122"/>
              </a:rPr>
              <a:t> [5]</a:t>
            </a:r>
            <a:endParaRPr lang="zh-CN" altLang="en-US" sz="1400" b="1" dirty="0">
              <a:solidFill>
                <a:schemeClr val="tx1">
                  <a:lumMod val="50000"/>
                  <a:lumOff val="50000"/>
                </a:schemeClr>
              </a:solidFill>
              <a:latin typeface="黑体" panose="02010609060101010101" pitchFamily="49" charset="-122"/>
              <a:ea typeface="黑体" panose="02010609060101010101" pitchFamily="49" charset="-122"/>
            </a:endParaRPr>
          </a:p>
        </p:txBody>
      </p:sp>
      <p:sp>
        <p:nvSpPr>
          <p:cNvPr id="13" name="矩形 12"/>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4" name="矩形 13"/>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5"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16"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grpSp>
        <p:nvGrpSpPr>
          <p:cNvPr id="39" name="组合 38">
            <a:extLst>
              <a:ext uri="{FF2B5EF4-FFF2-40B4-BE49-F238E27FC236}">
                <a16:creationId xmlns:a16="http://schemas.microsoft.com/office/drawing/2014/main" id="{B9B20CE3-4E8D-496E-9968-90521B593CCD}"/>
              </a:ext>
            </a:extLst>
          </p:cNvPr>
          <p:cNvGrpSpPr/>
          <p:nvPr/>
        </p:nvGrpSpPr>
        <p:grpSpPr>
          <a:xfrm>
            <a:off x="4280881" y="571769"/>
            <a:ext cx="695287" cy="692058"/>
            <a:chOff x="304800" y="673100"/>
            <a:chExt cx="4000500" cy="4000500"/>
          </a:xfrm>
          <a:effectLst>
            <a:outerShdw blurRad="444500" dist="254000" dir="8100000" algn="tr" rotWithShape="0">
              <a:prstClr val="black">
                <a:alpha val="50000"/>
              </a:prstClr>
            </a:outerShdw>
          </a:effectLst>
        </p:grpSpPr>
        <p:sp>
          <p:nvSpPr>
            <p:cNvPr id="40" name="同心圆 7">
              <a:extLst>
                <a:ext uri="{FF2B5EF4-FFF2-40B4-BE49-F238E27FC236}">
                  <a16:creationId xmlns:a16="http://schemas.microsoft.com/office/drawing/2014/main" id="{7921BC43-890F-4F54-9487-BC464D432E90}"/>
                </a:ext>
              </a:extLst>
            </p:cNvPr>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73445">
                <a:defRPr/>
              </a:pPr>
              <a:endParaRPr lang="zh-CN" altLang="en-US" kern="0">
                <a:latin typeface="微软雅黑" panose="020B0503020204020204" pitchFamily="34" charset="-122"/>
                <a:ea typeface="微软雅黑" panose="020B0503020204020204" pitchFamily="34" charset="-122"/>
              </a:endParaRPr>
            </a:p>
          </p:txBody>
        </p:sp>
        <p:sp>
          <p:nvSpPr>
            <p:cNvPr id="41" name="椭圆 40">
              <a:extLst>
                <a:ext uri="{FF2B5EF4-FFF2-40B4-BE49-F238E27FC236}">
                  <a16:creationId xmlns:a16="http://schemas.microsoft.com/office/drawing/2014/main" id="{1DD7BBBE-AF5D-4B00-A8C4-91CED11D1732}"/>
                </a:ext>
              </a:extLst>
            </p:cNvPr>
            <p:cNvSpPr/>
            <p:nvPr/>
          </p:nvSpPr>
          <p:spPr>
            <a:xfrm>
              <a:off x="392112" y="760412"/>
              <a:ext cx="3825874" cy="3825874"/>
            </a:xfrm>
            <a:prstGeom prst="ellipse">
              <a:avLst/>
            </a:prstGeom>
            <a:solidFill>
              <a:srgbClr val="424242"/>
            </a:soli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73445">
                <a:defRPr/>
              </a:pPr>
              <a:endParaRPr lang="zh-CN" altLang="en-US" kern="0">
                <a:latin typeface="微软雅黑" panose="020B0503020204020204" pitchFamily="34" charset="-122"/>
                <a:ea typeface="微软雅黑" panose="020B0503020204020204" pitchFamily="34" charset="-122"/>
              </a:endParaRPr>
            </a:p>
          </p:txBody>
        </p:sp>
      </p:grpSp>
      <p:sp>
        <p:nvSpPr>
          <p:cNvPr id="42" name="文本框 37">
            <a:extLst>
              <a:ext uri="{FF2B5EF4-FFF2-40B4-BE49-F238E27FC236}">
                <a16:creationId xmlns:a16="http://schemas.microsoft.com/office/drawing/2014/main" id="{4CCF657C-940F-49B7-BC2A-0D0F5BF45925}"/>
              </a:ext>
            </a:extLst>
          </p:cNvPr>
          <p:cNvSpPr>
            <a:spLocks noChangeArrowheads="1"/>
          </p:cNvSpPr>
          <p:nvPr/>
        </p:nvSpPr>
        <p:spPr bwMode="auto">
          <a:xfrm>
            <a:off x="4313423" y="814070"/>
            <a:ext cx="647416" cy="283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371" tIns="33685" rIns="67371" bIns="33685">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ct val="0"/>
              </a:spcBef>
              <a:buNone/>
              <a:defRPr/>
            </a:pPr>
            <a:r>
              <a:rPr lang="en-US" altLang="zh-CN" sz="1400" b="1" dirty="0">
                <a:solidFill>
                  <a:schemeClr val="bg1"/>
                </a:solidFill>
                <a:sym typeface="微软雅黑" panose="020B0503020204020204" pitchFamily="34" charset="-122"/>
              </a:rPr>
              <a:t>718</a:t>
            </a:r>
            <a:r>
              <a:rPr lang="zh-CN" altLang="en-US" sz="1400" b="1" dirty="0">
                <a:solidFill>
                  <a:schemeClr val="bg1"/>
                </a:solidFill>
                <a:sym typeface="微软雅黑" panose="020B0503020204020204" pitchFamily="34" charset="-122"/>
              </a:rPr>
              <a:t>厂</a:t>
            </a:r>
          </a:p>
        </p:txBody>
      </p:sp>
      <p:grpSp>
        <p:nvGrpSpPr>
          <p:cNvPr id="45" name="组合 44">
            <a:extLst>
              <a:ext uri="{FF2B5EF4-FFF2-40B4-BE49-F238E27FC236}">
                <a16:creationId xmlns:a16="http://schemas.microsoft.com/office/drawing/2014/main" id="{A142D670-D4E0-4244-B7B6-F885804121C6}"/>
              </a:ext>
            </a:extLst>
          </p:cNvPr>
          <p:cNvGrpSpPr/>
          <p:nvPr/>
        </p:nvGrpSpPr>
        <p:grpSpPr>
          <a:xfrm>
            <a:off x="4265552" y="1683242"/>
            <a:ext cx="695287" cy="692058"/>
            <a:chOff x="304800" y="673100"/>
            <a:chExt cx="4000500" cy="4000500"/>
          </a:xfrm>
          <a:effectLst>
            <a:outerShdw blurRad="444500" dist="254000" dir="8100000" algn="tr" rotWithShape="0">
              <a:prstClr val="black">
                <a:alpha val="50000"/>
              </a:prstClr>
            </a:outerShdw>
          </a:effectLst>
        </p:grpSpPr>
        <p:sp>
          <p:nvSpPr>
            <p:cNvPr id="51" name="同心圆 7">
              <a:extLst>
                <a:ext uri="{FF2B5EF4-FFF2-40B4-BE49-F238E27FC236}">
                  <a16:creationId xmlns:a16="http://schemas.microsoft.com/office/drawing/2014/main" id="{85FF3F5E-DFD5-4787-9159-50701CC51D3E}"/>
                </a:ext>
              </a:extLst>
            </p:cNvPr>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73445">
                <a:defRPr/>
              </a:pPr>
              <a:endParaRPr lang="zh-CN" altLang="en-US" kern="0">
                <a:latin typeface="微软雅黑" panose="020B0503020204020204" pitchFamily="34" charset="-122"/>
                <a:ea typeface="微软雅黑" panose="020B0503020204020204" pitchFamily="34" charset="-122"/>
              </a:endParaRPr>
            </a:p>
          </p:txBody>
        </p:sp>
        <p:sp>
          <p:nvSpPr>
            <p:cNvPr id="52" name="椭圆 51">
              <a:extLst>
                <a:ext uri="{FF2B5EF4-FFF2-40B4-BE49-F238E27FC236}">
                  <a16:creationId xmlns:a16="http://schemas.microsoft.com/office/drawing/2014/main" id="{587277B5-4DCE-4AB5-B69E-DF73D673C4E8}"/>
                </a:ext>
              </a:extLst>
            </p:cNvPr>
            <p:cNvSpPr/>
            <p:nvPr/>
          </p:nvSpPr>
          <p:spPr>
            <a:xfrm>
              <a:off x="392112" y="760412"/>
              <a:ext cx="3825874" cy="3825874"/>
            </a:xfrm>
            <a:prstGeom prst="ellipse">
              <a:avLst/>
            </a:prstGeom>
            <a:solidFill>
              <a:srgbClr val="424242"/>
            </a:soli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73445">
                <a:defRPr/>
              </a:pPr>
              <a:endParaRPr lang="zh-CN" altLang="en-US" kern="0">
                <a:latin typeface="微软雅黑" panose="020B0503020204020204" pitchFamily="34" charset="-122"/>
                <a:ea typeface="微软雅黑" panose="020B0503020204020204" pitchFamily="34" charset="-122"/>
              </a:endParaRPr>
            </a:p>
          </p:txBody>
        </p:sp>
      </p:grpSp>
      <p:sp>
        <p:nvSpPr>
          <p:cNvPr id="53" name="文本框 37">
            <a:extLst>
              <a:ext uri="{FF2B5EF4-FFF2-40B4-BE49-F238E27FC236}">
                <a16:creationId xmlns:a16="http://schemas.microsoft.com/office/drawing/2014/main" id="{B3E3071F-1D00-4FDC-9B5A-D8C9AAA89AF7}"/>
              </a:ext>
            </a:extLst>
          </p:cNvPr>
          <p:cNvSpPr>
            <a:spLocks noChangeArrowheads="1"/>
          </p:cNvSpPr>
          <p:nvPr/>
        </p:nvSpPr>
        <p:spPr bwMode="auto">
          <a:xfrm>
            <a:off x="4304167" y="1931012"/>
            <a:ext cx="647416" cy="283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371" tIns="33685" rIns="67371" bIns="33685">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ct val="0"/>
              </a:spcBef>
              <a:buNone/>
              <a:defRPr/>
            </a:pPr>
            <a:r>
              <a:rPr lang="en-US" altLang="zh-CN" sz="1400" b="1" dirty="0">
                <a:solidFill>
                  <a:schemeClr val="bg1"/>
                </a:solidFill>
                <a:sym typeface="微软雅黑" panose="020B0503020204020204" pitchFamily="34" charset="-122"/>
              </a:rPr>
              <a:t>715</a:t>
            </a:r>
            <a:r>
              <a:rPr lang="zh-CN" altLang="en-US" sz="1400" b="1" dirty="0">
                <a:solidFill>
                  <a:schemeClr val="bg1"/>
                </a:solidFill>
                <a:sym typeface="微软雅黑" panose="020B0503020204020204" pitchFamily="34" charset="-122"/>
              </a:rPr>
              <a:t>厂</a:t>
            </a:r>
            <a:endParaRPr lang="en-US" altLang="zh-CN" sz="1400" b="1" dirty="0">
              <a:solidFill>
                <a:schemeClr val="bg1"/>
              </a:solidFill>
              <a:sym typeface="微软雅黑" panose="020B0503020204020204" pitchFamily="34" charset="-122"/>
            </a:endParaRPr>
          </a:p>
        </p:txBody>
      </p:sp>
      <p:sp>
        <p:nvSpPr>
          <p:cNvPr id="54" name="矩形 53">
            <a:extLst>
              <a:ext uri="{FF2B5EF4-FFF2-40B4-BE49-F238E27FC236}">
                <a16:creationId xmlns:a16="http://schemas.microsoft.com/office/drawing/2014/main" id="{66B8F8A3-A9A9-4C36-9B77-4BEA191D5E5D}"/>
              </a:ext>
            </a:extLst>
          </p:cNvPr>
          <p:cNvSpPr>
            <a:spLocks noChangeArrowheads="1"/>
          </p:cNvSpPr>
          <p:nvPr/>
        </p:nvSpPr>
        <p:spPr bwMode="auto">
          <a:xfrm>
            <a:off x="5029344" y="1515974"/>
            <a:ext cx="3877556" cy="13364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0535" tIns="25268" rIns="50535" bIns="25268">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dirty="0">
                <a:latin typeface="+mn-ea"/>
              </a:rPr>
              <a:t>密封棒状铜锰和钴锰、珠式等六个型号的热敏电阻；相继不断扩大型号品种，至期末共达种含垫倦式、小型和各种型状温度补偿用负温热敏电阻等。</a:t>
            </a:r>
          </a:p>
        </p:txBody>
      </p:sp>
      <p:grpSp>
        <p:nvGrpSpPr>
          <p:cNvPr id="55" name="组合 54">
            <a:extLst>
              <a:ext uri="{FF2B5EF4-FFF2-40B4-BE49-F238E27FC236}">
                <a16:creationId xmlns:a16="http://schemas.microsoft.com/office/drawing/2014/main" id="{2A474A90-2A3E-493D-A432-A98FD541C43D}"/>
              </a:ext>
            </a:extLst>
          </p:cNvPr>
          <p:cNvGrpSpPr/>
          <p:nvPr/>
        </p:nvGrpSpPr>
        <p:grpSpPr>
          <a:xfrm>
            <a:off x="4280881" y="3048624"/>
            <a:ext cx="695287" cy="692058"/>
            <a:chOff x="304800" y="673100"/>
            <a:chExt cx="4000500" cy="4000500"/>
          </a:xfrm>
          <a:effectLst>
            <a:outerShdw blurRad="444500" dist="254000" dir="8100000" algn="tr" rotWithShape="0">
              <a:prstClr val="black">
                <a:alpha val="50000"/>
              </a:prstClr>
            </a:outerShdw>
          </a:effectLst>
        </p:grpSpPr>
        <p:sp>
          <p:nvSpPr>
            <p:cNvPr id="56" name="同心圆 7">
              <a:extLst>
                <a:ext uri="{FF2B5EF4-FFF2-40B4-BE49-F238E27FC236}">
                  <a16:creationId xmlns:a16="http://schemas.microsoft.com/office/drawing/2014/main" id="{2F68285B-CA15-43F0-8DCB-9C0AC1A8AC8B}"/>
                </a:ext>
              </a:extLst>
            </p:cNvPr>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73445">
                <a:defRPr/>
              </a:pPr>
              <a:endParaRPr lang="zh-CN" altLang="en-US" kern="0">
                <a:latin typeface="微软雅黑" panose="020B0503020204020204" pitchFamily="34" charset="-122"/>
                <a:ea typeface="微软雅黑" panose="020B0503020204020204" pitchFamily="34" charset="-122"/>
              </a:endParaRPr>
            </a:p>
          </p:txBody>
        </p:sp>
        <p:sp>
          <p:nvSpPr>
            <p:cNvPr id="57" name="椭圆 56">
              <a:extLst>
                <a:ext uri="{FF2B5EF4-FFF2-40B4-BE49-F238E27FC236}">
                  <a16:creationId xmlns:a16="http://schemas.microsoft.com/office/drawing/2014/main" id="{4D4DAD1A-17EC-4702-AE1D-682B01B14120}"/>
                </a:ext>
              </a:extLst>
            </p:cNvPr>
            <p:cNvSpPr/>
            <p:nvPr/>
          </p:nvSpPr>
          <p:spPr>
            <a:xfrm>
              <a:off x="392112" y="760412"/>
              <a:ext cx="3825874" cy="3825874"/>
            </a:xfrm>
            <a:prstGeom prst="ellipse">
              <a:avLst/>
            </a:prstGeom>
            <a:solidFill>
              <a:srgbClr val="424242"/>
            </a:soli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73445">
                <a:defRPr/>
              </a:pPr>
              <a:endParaRPr lang="zh-CN" altLang="en-US" kern="0">
                <a:latin typeface="微软雅黑" panose="020B0503020204020204" pitchFamily="34" charset="-122"/>
                <a:ea typeface="微软雅黑" panose="020B0503020204020204" pitchFamily="34" charset="-122"/>
              </a:endParaRPr>
            </a:p>
          </p:txBody>
        </p:sp>
      </p:grpSp>
      <p:sp>
        <p:nvSpPr>
          <p:cNvPr id="58" name="文本框 37">
            <a:extLst>
              <a:ext uri="{FF2B5EF4-FFF2-40B4-BE49-F238E27FC236}">
                <a16:creationId xmlns:a16="http://schemas.microsoft.com/office/drawing/2014/main" id="{97CB2464-7EBA-4633-A3CF-D1BFAE78C9A8}"/>
              </a:ext>
            </a:extLst>
          </p:cNvPr>
          <p:cNvSpPr>
            <a:spLocks noChangeArrowheads="1"/>
          </p:cNvSpPr>
          <p:nvPr/>
        </p:nvSpPr>
        <p:spPr bwMode="auto">
          <a:xfrm>
            <a:off x="4320104" y="3252916"/>
            <a:ext cx="647416" cy="283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371" tIns="33685" rIns="67371" bIns="33685">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ct val="0"/>
              </a:spcBef>
              <a:buNone/>
              <a:defRPr/>
            </a:pPr>
            <a:r>
              <a:rPr lang="en-US" altLang="zh-CN" sz="1400" b="1" dirty="0">
                <a:solidFill>
                  <a:schemeClr val="bg1"/>
                </a:solidFill>
                <a:sym typeface="微软雅黑" panose="020B0503020204020204" pitchFamily="34" charset="-122"/>
              </a:rPr>
              <a:t>795</a:t>
            </a:r>
            <a:r>
              <a:rPr lang="zh-CN" altLang="en-US" sz="1400" b="1" dirty="0">
                <a:solidFill>
                  <a:schemeClr val="bg1"/>
                </a:solidFill>
                <a:sym typeface="微软雅黑" panose="020B0503020204020204" pitchFamily="34" charset="-122"/>
              </a:rPr>
              <a:t>厂</a:t>
            </a:r>
          </a:p>
        </p:txBody>
      </p:sp>
      <p:sp>
        <p:nvSpPr>
          <p:cNvPr id="59" name="矩形 58">
            <a:extLst>
              <a:ext uri="{FF2B5EF4-FFF2-40B4-BE49-F238E27FC236}">
                <a16:creationId xmlns:a16="http://schemas.microsoft.com/office/drawing/2014/main" id="{703FC030-4D1C-4C10-97EC-EA86F477085C}"/>
              </a:ext>
            </a:extLst>
          </p:cNvPr>
          <p:cNvSpPr>
            <a:spLocks noChangeArrowheads="1"/>
          </p:cNvSpPr>
          <p:nvPr/>
        </p:nvSpPr>
        <p:spPr bwMode="auto">
          <a:xfrm>
            <a:off x="5033082" y="2928539"/>
            <a:ext cx="3873818" cy="1681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0535" tIns="25268" rIns="50535" bIns="25268">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dirty="0"/>
              <a:t>纵横制自动交换机继电器接点灭火花</a:t>
            </a:r>
            <a:r>
              <a:rPr lang="en-US" altLang="zh-CN" dirty="0"/>
              <a:t>(RM-Ⅱ)</a:t>
            </a:r>
            <a:r>
              <a:rPr lang="zh-CN" altLang="en-US" dirty="0"/>
              <a:t>和时黑白电视机稳帧和保护用</a:t>
            </a:r>
            <a:r>
              <a:rPr lang="en-US" altLang="zh-CN" dirty="0"/>
              <a:t>(RM-Ⅲ)</a:t>
            </a:r>
            <a:r>
              <a:rPr lang="zh-CN" altLang="en-US" dirty="0"/>
              <a:t>的两种碳化硅压敏电阻器。同时还试制生产了军舰微电机稳速用的</a:t>
            </a:r>
            <a:r>
              <a:rPr lang="en-US" altLang="zh-CN" dirty="0"/>
              <a:t>RMV</a:t>
            </a:r>
            <a:r>
              <a:rPr lang="zh-CN" altLang="en-US" dirty="0"/>
              <a:t>型产品。</a:t>
            </a:r>
            <a:endParaRPr lang="zh-CN" altLang="en-US" sz="1500" b="1" dirty="0">
              <a:latin typeface="微软雅黑" panose="020B0503020204020204" pitchFamily="34" charset="-122"/>
              <a:ea typeface="微软雅黑" panose="020B0503020204020204" pitchFamily="34" charset="-122"/>
            </a:endParaRPr>
          </a:p>
        </p:txBody>
      </p:sp>
      <p:graphicFrame>
        <p:nvGraphicFramePr>
          <p:cNvPr id="2" name="对象 1">
            <a:extLst>
              <a:ext uri="{FF2B5EF4-FFF2-40B4-BE49-F238E27FC236}">
                <a16:creationId xmlns:a16="http://schemas.microsoft.com/office/drawing/2014/main" id="{F447582F-1C2F-4AC4-B9C9-F20D224C24B7}"/>
              </a:ext>
            </a:extLst>
          </p:cNvPr>
          <p:cNvGraphicFramePr>
            <a:graphicFrameLocks noChangeAspect="1"/>
          </p:cNvGraphicFramePr>
          <p:nvPr>
            <p:extLst>
              <p:ext uri="{D42A27DB-BD31-4B8C-83A1-F6EECF244321}">
                <p14:modId xmlns:p14="http://schemas.microsoft.com/office/powerpoint/2010/main" val="722269910"/>
              </p:ext>
            </p:extLst>
          </p:nvPr>
        </p:nvGraphicFramePr>
        <p:xfrm>
          <a:off x="5029344" y="454164"/>
          <a:ext cx="3661531" cy="1066800"/>
        </p:xfrm>
        <a:graphic>
          <a:graphicData uri="http://schemas.openxmlformats.org/presentationml/2006/ole">
            <mc:AlternateContent xmlns:mc="http://schemas.openxmlformats.org/markup-compatibility/2006">
              <mc:Choice xmlns:v="urn:schemas-microsoft-com:vml" Requires="v">
                <p:oleObj spid="_x0000_s6156" name="Equation" r:id="rId4" imgW="3797280" imgH="1066680" progId="Equation.DSMT4">
                  <p:embed/>
                </p:oleObj>
              </mc:Choice>
              <mc:Fallback>
                <p:oleObj name="Equation" r:id="rId4" imgW="3797280" imgH="1066680" progId="Equation.DSMT4">
                  <p:embed/>
                  <p:pic>
                    <p:nvPicPr>
                      <p:cNvPr id="0" name=""/>
                      <p:cNvPicPr/>
                      <p:nvPr/>
                    </p:nvPicPr>
                    <p:blipFill>
                      <a:blip r:embed="rId5"/>
                      <a:stretch>
                        <a:fillRect/>
                      </a:stretch>
                    </p:blipFill>
                    <p:spPr>
                      <a:xfrm>
                        <a:off x="5029344" y="454164"/>
                        <a:ext cx="3661531" cy="1066800"/>
                      </a:xfrm>
                      <a:prstGeom prst="rect">
                        <a:avLst/>
                      </a:prstGeom>
                    </p:spPr>
                  </p:pic>
                </p:oleObj>
              </mc:Fallback>
            </mc:AlternateContent>
          </a:graphicData>
        </a:graphic>
      </p:graphicFrame>
    </p:spTree>
    <p:extLst>
      <p:ext uri="{BB962C8B-B14F-4D97-AF65-F5344CB8AC3E}">
        <p14:creationId xmlns:p14="http://schemas.microsoft.com/office/powerpoint/2010/main" val="867285525"/>
      </p:ext>
    </p:extLst>
  </p:cSld>
  <p:clrMapOvr>
    <a:masterClrMapping/>
  </p:clrMapOvr>
  <mc:AlternateContent xmlns:mc="http://schemas.openxmlformats.org/markup-compatibility/2006" xmlns:p14="http://schemas.microsoft.com/office/powerpoint/2010/main">
    <mc:Choice Requires="p14">
      <p:transition spd="slow" p14:dur="2000" advTm="7047"/>
    </mc:Choice>
    <mc:Fallback xmlns="">
      <p:transition spd="slow" advTm="7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down)">
                                      <p:cBhvr>
                                        <p:cTn id="15" dur="500"/>
                                        <p:tgtEl>
                                          <p:spTgt spid="12"/>
                                        </p:tgtEl>
                                      </p:cBhvr>
                                    </p:animEffect>
                                  </p:childTnLst>
                                </p:cTn>
                              </p:par>
                              <p:par>
                                <p:cTn id="16" presetID="2" presetClass="entr" presetSubtype="8" fill="hold" nodeType="withEffect">
                                  <p:stCondLst>
                                    <p:cond delay="0"/>
                                  </p:stCondLst>
                                  <p:childTnLst>
                                    <p:set>
                                      <p:cBhvr>
                                        <p:cTn id="17" dur="1" fill="hold">
                                          <p:stCondLst>
                                            <p:cond delay="0"/>
                                          </p:stCondLst>
                                        </p:cTn>
                                        <p:tgtEl>
                                          <p:spTgt spid="39"/>
                                        </p:tgtEl>
                                        <p:attrNameLst>
                                          <p:attrName>style.visibility</p:attrName>
                                        </p:attrNameLst>
                                      </p:cBhvr>
                                      <p:to>
                                        <p:strVal val="visible"/>
                                      </p:to>
                                    </p:set>
                                    <p:anim calcmode="lin" valueType="num">
                                      <p:cBhvr additive="base">
                                        <p:cTn id="18" dur="500" fill="hold"/>
                                        <p:tgtEl>
                                          <p:spTgt spid="39"/>
                                        </p:tgtEl>
                                        <p:attrNameLst>
                                          <p:attrName>ppt_x</p:attrName>
                                        </p:attrNameLst>
                                      </p:cBhvr>
                                      <p:tavLst>
                                        <p:tav tm="0">
                                          <p:val>
                                            <p:strVal val="0-#ppt_w/2"/>
                                          </p:val>
                                        </p:tav>
                                        <p:tav tm="100000">
                                          <p:val>
                                            <p:strVal val="#ppt_x"/>
                                          </p:val>
                                        </p:tav>
                                      </p:tavLst>
                                    </p:anim>
                                    <p:anim calcmode="lin" valueType="num">
                                      <p:cBhvr additive="base">
                                        <p:cTn id="19" dur="500" fill="hold"/>
                                        <p:tgtEl>
                                          <p:spTgt spid="39"/>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42"/>
                                        </p:tgtEl>
                                        <p:attrNameLst>
                                          <p:attrName>style.visibility</p:attrName>
                                        </p:attrNameLst>
                                      </p:cBhvr>
                                      <p:to>
                                        <p:strVal val="visible"/>
                                      </p:to>
                                    </p:set>
                                    <p:anim calcmode="lin" valueType="num">
                                      <p:cBhvr additive="base">
                                        <p:cTn id="22" dur="500" fill="hold"/>
                                        <p:tgtEl>
                                          <p:spTgt spid="42"/>
                                        </p:tgtEl>
                                        <p:attrNameLst>
                                          <p:attrName>ppt_x</p:attrName>
                                        </p:attrNameLst>
                                      </p:cBhvr>
                                      <p:tavLst>
                                        <p:tav tm="0">
                                          <p:val>
                                            <p:strVal val="0-#ppt_w/2"/>
                                          </p:val>
                                        </p:tav>
                                        <p:tav tm="100000">
                                          <p:val>
                                            <p:strVal val="#ppt_x"/>
                                          </p:val>
                                        </p:tav>
                                      </p:tavLst>
                                    </p:anim>
                                    <p:anim calcmode="lin" valueType="num">
                                      <p:cBhvr additive="base">
                                        <p:cTn id="23" dur="500" fill="hold"/>
                                        <p:tgtEl>
                                          <p:spTgt spid="42"/>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0"/>
                                  </p:stCondLst>
                                  <p:childTnLst>
                                    <p:set>
                                      <p:cBhvr>
                                        <p:cTn id="25" dur="1" fill="hold">
                                          <p:stCondLst>
                                            <p:cond delay="0"/>
                                          </p:stCondLst>
                                        </p:cTn>
                                        <p:tgtEl>
                                          <p:spTgt spid="45"/>
                                        </p:tgtEl>
                                        <p:attrNameLst>
                                          <p:attrName>style.visibility</p:attrName>
                                        </p:attrNameLst>
                                      </p:cBhvr>
                                      <p:to>
                                        <p:strVal val="visible"/>
                                      </p:to>
                                    </p:set>
                                    <p:anim calcmode="lin" valueType="num">
                                      <p:cBhvr additive="base">
                                        <p:cTn id="26" dur="500" fill="hold"/>
                                        <p:tgtEl>
                                          <p:spTgt spid="45"/>
                                        </p:tgtEl>
                                        <p:attrNameLst>
                                          <p:attrName>ppt_x</p:attrName>
                                        </p:attrNameLst>
                                      </p:cBhvr>
                                      <p:tavLst>
                                        <p:tav tm="0">
                                          <p:val>
                                            <p:strVal val="0-#ppt_w/2"/>
                                          </p:val>
                                        </p:tav>
                                        <p:tav tm="100000">
                                          <p:val>
                                            <p:strVal val="#ppt_x"/>
                                          </p:val>
                                        </p:tav>
                                      </p:tavLst>
                                    </p:anim>
                                    <p:anim calcmode="lin" valueType="num">
                                      <p:cBhvr additive="base">
                                        <p:cTn id="27" dur="500" fill="hold"/>
                                        <p:tgtEl>
                                          <p:spTgt spid="45"/>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53"/>
                                        </p:tgtEl>
                                        <p:attrNameLst>
                                          <p:attrName>style.visibility</p:attrName>
                                        </p:attrNameLst>
                                      </p:cBhvr>
                                      <p:to>
                                        <p:strVal val="visible"/>
                                      </p:to>
                                    </p:set>
                                    <p:anim calcmode="lin" valueType="num">
                                      <p:cBhvr additive="base">
                                        <p:cTn id="30" dur="500" fill="hold"/>
                                        <p:tgtEl>
                                          <p:spTgt spid="53"/>
                                        </p:tgtEl>
                                        <p:attrNameLst>
                                          <p:attrName>ppt_x</p:attrName>
                                        </p:attrNameLst>
                                      </p:cBhvr>
                                      <p:tavLst>
                                        <p:tav tm="0">
                                          <p:val>
                                            <p:strVal val="0-#ppt_w/2"/>
                                          </p:val>
                                        </p:tav>
                                        <p:tav tm="100000">
                                          <p:val>
                                            <p:strVal val="#ppt_x"/>
                                          </p:val>
                                        </p:tav>
                                      </p:tavLst>
                                    </p:anim>
                                    <p:anim calcmode="lin" valueType="num">
                                      <p:cBhvr additive="base">
                                        <p:cTn id="31" dur="500" fill="hold"/>
                                        <p:tgtEl>
                                          <p:spTgt spid="53"/>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0"/>
                                  </p:stCondLst>
                                  <p:childTnLst>
                                    <p:set>
                                      <p:cBhvr>
                                        <p:cTn id="33" dur="1" fill="hold">
                                          <p:stCondLst>
                                            <p:cond delay="0"/>
                                          </p:stCondLst>
                                        </p:cTn>
                                        <p:tgtEl>
                                          <p:spTgt spid="54"/>
                                        </p:tgtEl>
                                        <p:attrNameLst>
                                          <p:attrName>style.visibility</p:attrName>
                                        </p:attrNameLst>
                                      </p:cBhvr>
                                      <p:to>
                                        <p:strVal val="visible"/>
                                      </p:to>
                                    </p:set>
                                    <p:anim calcmode="lin" valueType="num">
                                      <p:cBhvr additive="base">
                                        <p:cTn id="34" dur="500" fill="hold"/>
                                        <p:tgtEl>
                                          <p:spTgt spid="54"/>
                                        </p:tgtEl>
                                        <p:attrNameLst>
                                          <p:attrName>ppt_x</p:attrName>
                                        </p:attrNameLst>
                                      </p:cBhvr>
                                      <p:tavLst>
                                        <p:tav tm="0">
                                          <p:val>
                                            <p:strVal val="0-#ppt_w/2"/>
                                          </p:val>
                                        </p:tav>
                                        <p:tav tm="100000">
                                          <p:val>
                                            <p:strVal val="#ppt_x"/>
                                          </p:val>
                                        </p:tav>
                                      </p:tavLst>
                                    </p:anim>
                                    <p:anim calcmode="lin" valueType="num">
                                      <p:cBhvr additive="base">
                                        <p:cTn id="35" dur="500" fill="hold"/>
                                        <p:tgtEl>
                                          <p:spTgt spid="54"/>
                                        </p:tgtEl>
                                        <p:attrNameLst>
                                          <p:attrName>ppt_y</p:attrName>
                                        </p:attrNameLst>
                                      </p:cBhvr>
                                      <p:tavLst>
                                        <p:tav tm="0">
                                          <p:val>
                                            <p:strVal val="#ppt_y"/>
                                          </p:val>
                                        </p:tav>
                                        <p:tav tm="100000">
                                          <p:val>
                                            <p:strVal val="#ppt_y"/>
                                          </p:val>
                                        </p:tav>
                                      </p:tavLst>
                                    </p:anim>
                                  </p:childTnLst>
                                </p:cTn>
                              </p:par>
                              <p:par>
                                <p:cTn id="36" presetID="2" presetClass="entr" presetSubtype="8" fill="hold" nodeType="withEffect">
                                  <p:stCondLst>
                                    <p:cond delay="0"/>
                                  </p:stCondLst>
                                  <p:childTnLst>
                                    <p:set>
                                      <p:cBhvr>
                                        <p:cTn id="37" dur="1" fill="hold">
                                          <p:stCondLst>
                                            <p:cond delay="0"/>
                                          </p:stCondLst>
                                        </p:cTn>
                                        <p:tgtEl>
                                          <p:spTgt spid="55"/>
                                        </p:tgtEl>
                                        <p:attrNameLst>
                                          <p:attrName>style.visibility</p:attrName>
                                        </p:attrNameLst>
                                      </p:cBhvr>
                                      <p:to>
                                        <p:strVal val="visible"/>
                                      </p:to>
                                    </p:set>
                                    <p:anim calcmode="lin" valueType="num">
                                      <p:cBhvr additive="base">
                                        <p:cTn id="38" dur="500" fill="hold"/>
                                        <p:tgtEl>
                                          <p:spTgt spid="55"/>
                                        </p:tgtEl>
                                        <p:attrNameLst>
                                          <p:attrName>ppt_x</p:attrName>
                                        </p:attrNameLst>
                                      </p:cBhvr>
                                      <p:tavLst>
                                        <p:tav tm="0">
                                          <p:val>
                                            <p:strVal val="0-#ppt_w/2"/>
                                          </p:val>
                                        </p:tav>
                                        <p:tav tm="100000">
                                          <p:val>
                                            <p:strVal val="#ppt_x"/>
                                          </p:val>
                                        </p:tav>
                                      </p:tavLst>
                                    </p:anim>
                                    <p:anim calcmode="lin" valueType="num">
                                      <p:cBhvr additive="base">
                                        <p:cTn id="39" dur="500" fill="hold"/>
                                        <p:tgtEl>
                                          <p:spTgt spid="55"/>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stCondLst>
                                    <p:cond delay="0"/>
                                  </p:stCondLst>
                                  <p:childTnLst>
                                    <p:set>
                                      <p:cBhvr>
                                        <p:cTn id="41" dur="1" fill="hold">
                                          <p:stCondLst>
                                            <p:cond delay="0"/>
                                          </p:stCondLst>
                                        </p:cTn>
                                        <p:tgtEl>
                                          <p:spTgt spid="58"/>
                                        </p:tgtEl>
                                        <p:attrNameLst>
                                          <p:attrName>style.visibility</p:attrName>
                                        </p:attrNameLst>
                                      </p:cBhvr>
                                      <p:to>
                                        <p:strVal val="visible"/>
                                      </p:to>
                                    </p:set>
                                    <p:anim calcmode="lin" valueType="num">
                                      <p:cBhvr additive="base">
                                        <p:cTn id="42" dur="500" fill="hold"/>
                                        <p:tgtEl>
                                          <p:spTgt spid="58"/>
                                        </p:tgtEl>
                                        <p:attrNameLst>
                                          <p:attrName>ppt_x</p:attrName>
                                        </p:attrNameLst>
                                      </p:cBhvr>
                                      <p:tavLst>
                                        <p:tav tm="0">
                                          <p:val>
                                            <p:strVal val="0-#ppt_w/2"/>
                                          </p:val>
                                        </p:tav>
                                        <p:tav tm="100000">
                                          <p:val>
                                            <p:strVal val="#ppt_x"/>
                                          </p:val>
                                        </p:tav>
                                      </p:tavLst>
                                    </p:anim>
                                    <p:anim calcmode="lin" valueType="num">
                                      <p:cBhvr additive="base">
                                        <p:cTn id="43" dur="500" fill="hold"/>
                                        <p:tgtEl>
                                          <p:spTgt spid="58"/>
                                        </p:tgtEl>
                                        <p:attrNameLst>
                                          <p:attrName>ppt_y</p:attrName>
                                        </p:attrNameLst>
                                      </p:cBhvr>
                                      <p:tavLst>
                                        <p:tav tm="0">
                                          <p:val>
                                            <p:strVal val="#ppt_y"/>
                                          </p:val>
                                        </p:tav>
                                        <p:tav tm="100000">
                                          <p:val>
                                            <p:strVal val="#ppt_y"/>
                                          </p:val>
                                        </p:tav>
                                      </p:tavLst>
                                    </p:anim>
                                  </p:childTnLst>
                                </p:cTn>
                              </p:par>
                              <p:par>
                                <p:cTn id="44" presetID="2" presetClass="entr" presetSubtype="8" fill="hold" grpId="0" nodeType="withEffect">
                                  <p:stCondLst>
                                    <p:cond delay="0"/>
                                  </p:stCondLst>
                                  <p:childTnLst>
                                    <p:set>
                                      <p:cBhvr>
                                        <p:cTn id="45" dur="1" fill="hold">
                                          <p:stCondLst>
                                            <p:cond delay="0"/>
                                          </p:stCondLst>
                                        </p:cTn>
                                        <p:tgtEl>
                                          <p:spTgt spid="59"/>
                                        </p:tgtEl>
                                        <p:attrNameLst>
                                          <p:attrName>style.visibility</p:attrName>
                                        </p:attrNameLst>
                                      </p:cBhvr>
                                      <p:to>
                                        <p:strVal val="visible"/>
                                      </p:to>
                                    </p:set>
                                    <p:anim calcmode="lin" valueType="num">
                                      <p:cBhvr additive="base">
                                        <p:cTn id="46" dur="500" fill="hold"/>
                                        <p:tgtEl>
                                          <p:spTgt spid="59"/>
                                        </p:tgtEl>
                                        <p:attrNameLst>
                                          <p:attrName>ppt_x</p:attrName>
                                        </p:attrNameLst>
                                      </p:cBhvr>
                                      <p:tavLst>
                                        <p:tav tm="0">
                                          <p:val>
                                            <p:strVal val="0-#ppt_w/2"/>
                                          </p:val>
                                        </p:tav>
                                        <p:tav tm="100000">
                                          <p:val>
                                            <p:strVal val="#ppt_x"/>
                                          </p:val>
                                        </p:tav>
                                      </p:tavLst>
                                    </p:anim>
                                    <p:anim calcmode="lin" valueType="num">
                                      <p:cBhvr additive="base">
                                        <p:cTn id="47" dur="500" fill="hold"/>
                                        <p:tgtEl>
                                          <p:spTgt spid="5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2" grpId="0"/>
      <p:bldP spid="42" grpId="0"/>
      <p:bldP spid="53" grpId="0"/>
      <p:bldP spid="54" grpId="0"/>
      <p:bldP spid="58" grpId="0"/>
      <p:bldP spid="5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078352" y="1038711"/>
            <a:ext cx="2834577" cy="846540"/>
          </a:xfrm>
          <a:prstGeom prst="rect">
            <a:avLst/>
          </a:prstGeom>
          <a:solidFill>
            <a:srgbClr val="23232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zh-CN" altLang="en-US" sz="2400" dirty="0">
                <a:latin typeface="微软雅黑" pitchFamily="34" charset="-122"/>
                <a:ea typeface="微软雅黑" pitchFamily="34" charset="-122"/>
              </a:rPr>
              <a:t>正温度系数热敏电阻</a:t>
            </a:r>
          </a:p>
        </p:txBody>
      </p:sp>
      <p:sp>
        <p:nvSpPr>
          <p:cNvPr id="3" name="矩形 2"/>
          <p:cNvSpPr/>
          <p:nvPr/>
        </p:nvSpPr>
        <p:spPr>
          <a:xfrm>
            <a:off x="3078352" y="1894896"/>
            <a:ext cx="2834577" cy="846540"/>
          </a:xfrm>
          <a:prstGeom prst="rect">
            <a:avLst/>
          </a:prstGeom>
          <a:solidFill>
            <a:srgbClr val="23232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zh-CN" altLang="en-US" sz="2400" dirty="0">
                <a:latin typeface="微软雅黑" pitchFamily="34" charset="-122"/>
                <a:ea typeface="微软雅黑" pitchFamily="34" charset="-122"/>
              </a:rPr>
              <a:t>负温热敏电阻</a:t>
            </a:r>
          </a:p>
        </p:txBody>
      </p:sp>
      <p:sp>
        <p:nvSpPr>
          <p:cNvPr id="4" name="矩形 3"/>
          <p:cNvSpPr/>
          <p:nvPr/>
        </p:nvSpPr>
        <p:spPr>
          <a:xfrm>
            <a:off x="3088200" y="2751081"/>
            <a:ext cx="2834577" cy="846540"/>
          </a:xfrm>
          <a:prstGeom prst="rect">
            <a:avLst/>
          </a:prstGeom>
          <a:solidFill>
            <a:srgbClr val="23232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altLang="zh-CN" sz="2400" dirty="0">
                <a:latin typeface="微软雅黑" pitchFamily="34" charset="-122"/>
                <a:ea typeface="微软雅黑" pitchFamily="34" charset="-122"/>
              </a:rPr>
              <a:t>RBJ</a:t>
            </a:r>
            <a:r>
              <a:rPr lang="zh-CN" altLang="en-US" sz="2400" dirty="0">
                <a:latin typeface="微软雅黑" pitchFamily="34" charset="-122"/>
                <a:ea typeface="微软雅黑" pitchFamily="34" charset="-122"/>
              </a:rPr>
              <a:t>型，</a:t>
            </a:r>
            <a:r>
              <a:rPr lang="en-US" altLang="zh-CN" sz="2400" dirty="0">
                <a:latin typeface="微软雅黑" pitchFamily="34" charset="-122"/>
                <a:ea typeface="微软雅黑" pitchFamily="34" charset="-122"/>
              </a:rPr>
              <a:t>RRB</a:t>
            </a:r>
            <a:r>
              <a:rPr lang="en-US" altLang="zh-CN" sz="1400" dirty="0">
                <a:latin typeface="微软雅黑" pitchFamily="34" charset="-122"/>
                <a:ea typeface="微软雅黑" pitchFamily="34" charset="-122"/>
              </a:rPr>
              <a:t>4</a:t>
            </a:r>
            <a:r>
              <a:rPr lang="en-US" altLang="zh-CN" sz="2400" dirty="0">
                <a:latin typeface="微软雅黑" pitchFamily="34" charset="-122"/>
                <a:ea typeface="微软雅黑" pitchFamily="34" charset="-122"/>
              </a:rPr>
              <a:t>-1</a:t>
            </a:r>
            <a:r>
              <a:rPr lang="zh-CN" altLang="en-US" sz="2400" dirty="0">
                <a:latin typeface="微软雅黑" pitchFamily="34" charset="-122"/>
                <a:ea typeface="微软雅黑" pitchFamily="34" charset="-122"/>
              </a:rPr>
              <a:t>型、</a:t>
            </a:r>
            <a:r>
              <a:rPr lang="en-US" altLang="zh-CN" sz="2400" dirty="0">
                <a:latin typeface="微软雅黑" pitchFamily="34" charset="-122"/>
                <a:ea typeface="微软雅黑" pitchFamily="34" charset="-122"/>
              </a:rPr>
              <a:t>RRB</a:t>
            </a:r>
            <a:r>
              <a:rPr lang="en-US" altLang="zh-CN" sz="1400" dirty="0">
                <a:latin typeface="微软雅黑" pitchFamily="34" charset="-122"/>
                <a:ea typeface="微软雅黑" pitchFamily="34" charset="-122"/>
              </a:rPr>
              <a:t>3</a:t>
            </a:r>
            <a:r>
              <a:rPr lang="zh-CN" altLang="en-US" sz="2400" dirty="0">
                <a:latin typeface="微软雅黑" pitchFamily="34" charset="-122"/>
                <a:ea typeface="微软雅黑" pitchFamily="34" charset="-122"/>
              </a:rPr>
              <a:t>型热敏电阻</a:t>
            </a:r>
          </a:p>
        </p:txBody>
      </p:sp>
      <p:sp>
        <p:nvSpPr>
          <p:cNvPr id="5" name="矩形 4"/>
          <p:cNvSpPr/>
          <p:nvPr/>
        </p:nvSpPr>
        <p:spPr>
          <a:xfrm>
            <a:off x="3088200" y="3607267"/>
            <a:ext cx="2834577" cy="846540"/>
          </a:xfrm>
          <a:prstGeom prst="rect">
            <a:avLst/>
          </a:prstGeom>
          <a:solidFill>
            <a:srgbClr val="23232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zh-CN" altLang="en-US" sz="2400" dirty="0">
                <a:latin typeface="微软雅黑" pitchFamily="34" charset="-122"/>
                <a:ea typeface="微软雅黑" pitchFamily="34" charset="-122"/>
              </a:rPr>
              <a:t>粮食测温</a:t>
            </a:r>
          </a:p>
        </p:txBody>
      </p:sp>
      <p:sp>
        <p:nvSpPr>
          <p:cNvPr id="6" name="等腰三角形 5"/>
          <p:cNvSpPr/>
          <p:nvPr/>
        </p:nvSpPr>
        <p:spPr>
          <a:xfrm rot="1800000">
            <a:off x="2710552" y="1320893"/>
            <a:ext cx="328811" cy="282180"/>
          </a:xfrm>
          <a:prstGeom prst="triangle">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lang="zh-CN" altLang="en-US" sz="2400">
              <a:solidFill>
                <a:schemeClr val="tx1">
                  <a:lumMod val="50000"/>
                  <a:lumOff val="50000"/>
                </a:schemeClr>
              </a:solidFill>
            </a:endParaRPr>
          </a:p>
        </p:txBody>
      </p:sp>
      <p:sp>
        <p:nvSpPr>
          <p:cNvPr id="7" name="等腰三角形 6"/>
          <p:cNvSpPr/>
          <p:nvPr/>
        </p:nvSpPr>
        <p:spPr>
          <a:xfrm rot="1800000">
            <a:off x="2710552" y="3033263"/>
            <a:ext cx="328811" cy="282180"/>
          </a:xfrm>
          <a:prstGeom prst="triangle">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lang="zh-CN" altLang="en-US" sz="2400">
              <a:solidFill>
                <a:schemeClr val="tx1">
                  <a:lumMod val="50000"/>
                  <a:lumOff val="50000"/>
                </a:schemeClr>
              </a:solidFill>
            </a:endParaRPr>
          </a:p>
        </p:txBody>
      </p:sp>
      <p:sp>
        <p:nvSpPr>
          <p:cNvPr id="8" name="等腰三角形 7"/>
          <p:cNvSpPr/>
          <p:nvPr/>
        </p:nvSpPr>
        <p:spPr>
          <a:xfrm rot="19800000" flipH="1">
            <a:off x="5965391" y="2177078"/>
            <a:ext cx="328811" cy="282180"/>
          </a:xfrm>
          <a:prstGeom prst="triangle">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lang="zh-CN" altLang="en-US" sz="2400">
              <a:solidFill>
                <a:schemeClr val="tx1">
                  <a:lumMod val="50000"/>
                  <a:lumOff val="50000"/>
                </a:schemeClr>
              </a:solidFill>
            </a:endParaRPr>
          </a:p>
        </p:txBody>
      </p:sp>
      <p:sp>
        <p:nvSpPr>
          <p:cNvPr id="9" name="等腰三角形 8"/>
          <p:cNvSpPr/>
          <p:nvPr/>
        </p:nvSpPr>
        <p:spPr>
          <a:xfrm rot="19800000" flipH="1">
            <a:off x="5965391" y="3889448"/>
            <a:ext cx="328811" cy="282180"/>
          </a:xfrm>
          <a:prstGeom prst="triangle">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lang="zh-CN" altLang="en-US" sz="2400">
              <a:solidFill>
                <a:schemeClr val="tx1">
                  <a:lumMod val="50000"/>
                  <a:lumOff val="50000"/>
                </a:schemeClr>
              </a:solidFill>
            </a:endParaRPr>
          </a:p>
        </p:txBody>
      </p:sp>
      <p:sp>
        <p:nvSpPr>
          <p:cNvPr id="10" name="文本框 7"/>
          <p:cNvSpPr txBox="1">
            <a:spLocks noChangeArrowheads="1"/>
          </p:cNvSpPr>
          <p:nvPr/>
        </p:nvSpPr>
        <p:spPr bwMode="auto">
          <a:xfrm>
            <a:off x="177837" y="1355354"/>
            <a:ext cx="2365206" cy="1068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9pPr>
          </a:lstStyle>
          <a:p>
            <a:pPr algn="r" eaLnBrk="1" hangingPunct="1"/>
            <a:r>
              <a:rPr lang="zh-CN" altLang="en-US" sz="1800" b="1" dirty="0">
                <a:solidFill>
                  <a:schemeClr val="tx1">
                    <a:lumMod val="50000"/>
                    <a:lumOff val="50000"/>
                  </a:schemeClr>
                </a:solidFill>
                <a:latin typeface="微软雅黑" pitchFamily="34" charset="-122"/>
              </a:rPr>
              <a:t>用于马达过热保护和火灾报警及彩色消磁用</a:t>
            </a:r>
            <a:endParaRPr lang="en-US" altLang="zh-CN" sz="1800" b="1" dirty="0">
              <a:solidFill>
                <a:schemeClr val="tx1">
                  <a:lumMod val="50000"/>
                  <a:lumOff val="50000"/>
                </a:schemeClr>
              </a:solidFill>
              <a:latin typeface="微软雅黑" pitchFamily="34" charset="-122"/>
            </a:endParaRPr>
          </a:p>
        </p:txBody>
      </p:sp>
      <p:sp>
        <p:nvSpPr>
          <p:cNvPr id="11" name="文本框 7"/>
          <p:cNvSpPr txBox="1">
            <a:spLocks noChangeArrowheads="1"/>
          </p:cNvSpPr>
          <p:nvPr/>
        </p:nvSpPr>
        <p:spPr bwMode="auto">
          <a:xfrm>
            <a:off x="311387" y="3048247"/>
            <a:ext cx="2231656" cy="1068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9pPr>
          </a:lstStyle>
          <a:p>
            <a:pPr algn="r"/>
            <a:r>
              <a:rPr lang="zh-CN" altLang="en-US" sz="1800" b="1" dirty="0">
                <a:solidFill>
                  <a:schemeClr val="tx1">
                    <a:lumMod val="50000"/>
                    <a:lumOff val="50000"/>
                  </a:schemeClr>
                </a:solidFill>
                <a:latin typeface="微软雅黑" pitchFamily="34" charset="-122"/>
              </a:rPr>
              <a:t>用于地缆和海缆载波通讯增音机、经八年连续使用仍性能稳定</a:t>
            </a:r>
            <a:endParaRPr lang="zh-CN" altLang="en-US" sz="1800" dirty="0">
              <a:solidFill>
                <a:schemeClr val="tx1">
                  <a:lumMod val="50000"/>
                  <a:lumOff val="50000"/>
                </a:schemeClr>
              </a:solidFill>
              <a:latin typeface="微软雅黑" pitchFamily="34" charset="-122"/>
            </a:endParaRPr>
          </a:p>
        </p:txBody>
      </p:sp>
      <p:sp>
        <p:nvSpPr>
          <p:cNvPr id="12" name="文本框 7"/>
          <p:cNvSpPr txBox="1">
            <a:spLocks noChangeArrowheads="1"/>
          </p:cNvSpPr>
          <p:nvPr/>
        </p:nvSpPr>
        <p:spPr bwMode="auto">
          <a:xfrm>
            <a:off x="6378538" y="1783921"/>
            <a:ext cx="2365206" cy="1068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9pPr>
          </a:lstStyle>
          <a:p>
            <a:pPr eaLnBrk="1" hangingPunct="1"/>
            <a:r>
              <a:rPr lang="zh-CN" altLang="en-US" sz="1800" b="1" dirty="0">
                <a:solidFill>
                  <a:schemeClr val="tx1">
                    <a:lumMod val="50000"/>
                    <a:lumOff val="50000"/>
                  </a:schemeClr>
                </a:solidFill>
                <a:latin typeface="微软雅黑" pitchFamily="34" charset="-122"/>
              </a:rPr>
              <a:t>使用温度范围为</a:t>
            </a:r>
            <a:r>
              <a:rPr lang="en-US" altLang="zh-CN" sz="1800" b="1" dirty="0">
                <a:solidFill>
                  <a:schemeClr val="tx1">
                    <a:lumMod val="50000"/>
                    <a:lumOff val="50000"/>
                  </a:schemeClr>
                </a:solidFill>
                <a:latin typeface="微软雅黑" pitchFamily="34" charset="-122"/>
              </a:rPr>
              <a:t>-200~+70</a:t>
            </a:r>
            <a:r>
              <a:rPr lang="zh-CN" altLang="en-US" sz="1800" b="1" dirty="0">
                <a:solidFill>
                  <a:schemeClr val="tx1">
                    <a:lumMod val="50000"/>
                    <a:lumOff val="50000"/>
                  </a:schemeClr>
                </a:solidFill>
                <a:latin typeface="微软雅黑" pitchFamily="34" charset="-122"/>
              </a:rPr>
              <a:t>℃的低温和测控温用线状（主要用于飞机发动机和化工反应炉的测控温）</a:t>
            </a:r>
            <a:endParaRPr lang="en-US" altLang="zh-CN" sz="1800" b="1" dirty="0">
              <a:solidFill>
                <a:schemeClr val="tx1">
                  <a:lumMod val="50000"/>
                  <a:lumOff val="50000"/>
                </a:schemeClr>
              </a:solidFill>
              <a:latin typeface="微软雅黑" pitchFamily="34" charset="-122"/>
            </a:endParaRPr>
          </a:p>
        </p:txBody>
      </p:sp>
      <p:sp>
        <p:nvSpPr>
          <p:cNvPr id="13" name="文本框 7"/>
          <p:cNvSpPr txBox="1">
            <a:spLocks noChangeArrowheads="1"/>
          </p:cNvSpPr>
          <p:nvPr/>
        </p:nvSpPr>
        <p:spPr bwMode="auto">
          <a:xfrm>
            <a:off x="6343041" y="3874792"/>
            <a:ext cx="2365206" cy="1068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9pPr>
          </a:lstStyle>
          <a:p>
            <a:r>
              <a:rPr lang="en-US" altLang="zh-CN" sz="1800" b="1" dirty="0">
                <a:solidFill>
                  <a:schemeClr val="tx1">
                    <a:lumMod val="50000"/>
                    <a:lumOff val="50000"/>
                  </a:schemeClr>
                </a:solidFill>
                <a:latin typeface="微软雅黑" pitchFamily="34" charset="-122"/>
              </a:rPr>
              <a:t>1976</a:t>
            </a:r>
            <a:r>
              <a:rPr lang="zh-CN" altLang="en-US" sz="1800" b="1" dirty="0">
                <a:solidFill>
                  <a:schemeClr val="tx1">
                    <a:lumMod val="50000"/>
                    <a:lumOff val="50000"/>
                  </a:schemeClr>
                </a:solidFill>
                <a:latin typeface="微软雅黑" pitchFamily="34" charset="-122"/>
              </a:rPr>
              <a:t>年江苏兴化无线电元件厂专供此用途的年销售量达</a:t>
            </a:r>
            <a:r>
              <a:rPr lang="en-US" altLang="zh-CN" sz="1800" b="1" dirty="0">
                <a:solidFill>
                  <a:schemeClr val="tx1">
                    <a:lumMod val="50000"/>
                    <a:lumOff val="50000"/>
                  </a:schemeClr>
                </a:solidFill>
                <a:latin typeface="微软雅黑" pitchFamily="34" charset="-122"/>
              </a:rPr>
              <a:t>180</a:t>
            </a:r>
            <a:r>
              <a:rPr lang="zh-CN" altLang="en-US" sz="1800" b="1" dirty="0">
                <a:solidFill>
                  <a:schemeClr val="tx1">
                    <a:lumMod val="50000"/>
                    <a:lumOff val="50000"/>
                  </a:schemeClr>
                </a:solidFill>
                <a:latin typeface="微软雅黑" pitchFamily="34" charset="-122"/>
              </a:rPr>
              <a:t>万只</a:t>
            </a:r>
          </a:p>
        </p:txBody>
      </p:sp>
      <p:sp>
        <p:nvSpPr>
          <p:cNvPr id="14" name="矩形 13"/>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5" name="矩形 14"/>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6"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17"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sp>
        <p:nvSpPr>
          <p:cNvPr id="18" name="AutoShape 10">
            <a:extLst>
              <a:ext uri="{FF2B5EF4-FFF2-40B4-BE49-F238E27FC236}">
                <a16:creationId xmlns:a16="http://schemas.microsoft.com/office/drawing/2014/main" id="{F9C25397-9B3F-4EAA-B811-2C55D554CFED}"/>
              </a:ext>
            </a:extLst>
          </p:cNvPr>
          <p:cNvSpPr>
            <a:spLocks noChangeArrowheads="1"/>
          </p:cNvSpPr>
          <p:nvPr/>
        </p:nvSpPr>
        <p:spPr bwMode="gray">
          <a:xfrm>
            <a:off x="3443672" y="342910"/>
            <a:ext cx="2103936" cy="525773"/>
          </a:xfrm>
          <a:prstGeom prst="roundRect">
            <a:avLst>
              <a:gd name="adj" fmla="val 50000"/>
            </a:avLst>
          </a:prstGeom>
          <a:solidFill>
            <a:srgbClr val="232323"/>
          </a:solidFill>
          <a:ln w="9525">
            <a:noFill/>
            <a:round/>
            <a:headEnd/>
            <a:tailEnd/>
          </a:ln>
          <a:effectLst/>
        </p:spPr>
        <p:txBody>
          <a:bodyPr wrap="none" lIns="67391" tIns="33696" rIns="67391" bIns="33696" anchor="ctr"/>
          <a:lstStyle/>
          <a:p>
            <a:pPr algn="ctr">
              <a:defRPr/>
            </a:pPr>
            <a:r>
              <a:rPr lang="en-US" altLang="zh-CN" sz="2400" dirty="0">
                <a:solidFill>
                  <a:schemeClr val="bg1"/>
                </a:solidFill>
                <a:latin typeface="微软雅黑" panose="020B0503020204020204" pitchFamily="34" charset="-122"/>
                <a:ea typeface="微软雅黑" panose="020B0503020204020204" pitchFamily="34" charset="-122"/>
              </a:rPr>
              <a:t>1966-1976</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7415"/>
    </mc:Choice>
    <mc:Fallback xmlns="">
      <p:transition spd="slow" advTm="7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400" fill="hold"/>
                                        <p:tgtEl>
                                          <p:spTgt spid="2"/>
                                        </p:tgtEl>
                                        <p:attrNameLst>
                                          <p:attrName>ppt_x</p:attrName>
                                        </p:attrNameLst>
                                      </p:cBhvr>
                                      <p:tavLst>
                                        <p:tav tm="0">
                                          <p:val>
                                            <p:strVal val="#ppt_x"/>
                                          </p:val>
                                        </p:tav>
                                        <p:tav tm="100000">
                                          <p:val>
                                            <p:strVal val="#ppt_x"/>
                                          </p:val>
                                        </p:tav>
                                      </p:tavLst>
                                    </p:anim>
                                    <p:anim calcmode="lin" valueType="num">
                                      <p:cBhvr additive="base">
                                        <p:cTn id="8" dur="4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400"/>
                            </p:stCondLst>
                            <p:childTnLst>
                              <p:par>
                                <p:cTn id="10" presetID="22" presetClass="entr" presetSubtype="2"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right)">
                                      <p:cBhvr>
                                        <p:cTn id="12" dur="500"/>
                                        <p:tgtEl>
                                          <p:spTgt spid="6"/>
                                        </p:tgtEl>
                                      </p:cBhvr>
                                    </p:animEffect>
                                  </p:childTnLst>
                                </p:cTn>
                              </p:par>
                            </p:childTnLst>
                          </p:cTn>
                        </p:par>
                        <p:par>
                          <p:cTn id="13" fill="hold">
                            <p:stCondLst>
                              <p:cond delay="900"/>
                            </p:stCondLst>
                            <p:childTnLst>
                              <p:par>
                                <p:cTn id="14" presetID="22" presetClass="entr" presetSubtype="2"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right)">
                                      <p:cBhvr>
                                        <p:cTn id="16" dur="500"/>
                                        <p:tgtEl>
                                          <p:spTgt spid="10"/>
                                        </p:tgtEl>
                                      </p:cBhvr>
                                    </p:animEffect>
                                  </p:childTnLst>
                                </p:cTn>
                              </p:par>
                            </p:childTnLst>
                          </p:cTn>
                        </p:par>
                        <p:par>
                          <p:cTn id="17" fill="hold">
                            <p:stCondLst>
                              <p:cond delay="1400"/>
                            </p:stCondLst>
                            <p:childTnLst>
                              <p:par>
                                <p:cTn id="18" presetID="2" presetClass="entr" presetSubtype="4"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400" fill="hold"/>
                                        <p:tgtEl>
                                          <p:spTgt spid="3"/>
                                        </p:tgtEl>
                                        <p:attrNameLst>
                                          <p:attrName>ppt_x</p:attrName>
                                        </p:attrNameLst>
                                      </p:cBhvr>
                                      <p:tavLst>
                                        <p:tav tm="0">
                                          <p:val>
                                            <p:strVal val="#ppt_x"/>
                                          </p:val>
                                        </p:tav>
                                        <p:tav tm="100000">
                                          <p:val>
                                            <p:strVal val="#ppt_x"/>
                                          </p:val>
                                        </p:tav>
                                      </p:tavLst>
                                    </p:anim>
                                    <p:anim calcmode="lin" valueType="num">
                                      <p:cBhvr additive="base">
                                        <p:cTn id="21" dur="400" fill="hold"/>
                                        <p:tgtEl>
                                          <p:spTgt spid="3"/>
                                        </p:tgtEl>
                                        <p:attrNameLst>
                                          <p:attrName>ppt_y</p:attrName>
                                        </p:attrNameLst>
                                      </p:cBhvr>
                                      <p:tavLst>
                                        <p:tav tm="0">
                                          <p:val>
                                            <p:strVal val="1+#ppt_h/2"/>
                                          </p:val>
                                        </p:tav>
                                        <p:tav tm="100000">
                                          <p:val>
                                            <p:strVal val="#ppt_y"/>
                                          </p:val>
                                        </p:tav>
                                      </p:tavLst>
                                    </p:anim>
                                  </p:childTnLst>
                                </p:cTn>
                              </p:par>
                            </p:childTnLst>
                          </p:cTn>
                        </p:par>
                        <p:par>
                          <p:cTn id="22" fill="hold">
                            <p:stCondLst>
                              <p:cond delay="1800"/>
                            </p:stCondLst>
                            <p:childTnLst>
                              <p:par>
                                <p:cTn id="23" presetID="22" presetClass="entr" presetSubtype="8"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childTnLst>
                          </p:cTn>
                        </p:par>
                        <p:par>
                          <p:cTn id="26" fill="hold">
                            <p:stCondLst>
                              <p:cond delay="2300"/>
                            </p:stCondLst>
                            <p:childTnLst>
                              <p:par>
                                <p:cTn id="27" presetID="22" presetClass="entr" presetSubtype="8"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left)">
                                      <p:cBhvr>
                                        <p:cTn id="29" dur="500"/>
                                        <p:tgtEl>
                                          <p:spTgt spid="12"/>
                                        </p:tgtEl>
                                      </p:cBhvr>
                                    </p:animEffect>
                                  </p:childTnLst>
                                </p:cTn>
                              </p:par>
                            </p:childTnLst>
                          </p:cTn>
                        </p:par>
                        <p:par>
                          <p:cTn id="30" fill="hold">
                            <p:stCondLst>
                              <p:cond delay="2800"/>
                            </p:stCondLst>
                            <p:childTnLst>
                              <p:par>
                                <p:cTn id="31" presetID="2" presetClass="entr" presetSubtype="4" fill="hold" grpId="0" nodeType="afterEffect">
                                  <p:stCondLst>
                                    <p:cond delay="0"/>
                                  </p:stCondLst>
                                  <p:childTnLst>
                                    <p:set>
                                      <p:cBhvr>
                                        <p:cTn id="32" dur="1" fill="hold">
                                          <p:stCondLst>
                                            <p:cond delay="0"/>
                                          </p:stCondLst>
                                        </p:cTn>
                                        <p:tgtEl>
                                          <p:spTgt spid="4"/>
                                        </p:tgtEl>
                                        <p:attrNameLst>
                                          <p:attrName>style.visibility</p:attrName>
                                        </p:attrNameLst>
                                      </p:cBhvr>
                                      <p:to>
                                        <p:strVal val="visible"/>
                                      </p:to>
                                    </p:set>
                                    <p:anim calcmode="lin" valueType="num">
                                      <p:cBhvr additive="base">
                                        <p:cTn id="33" dur="400" fill="hold"/>
                                        <p:tgtEl>
                                          <p:spTgt spid="4"/>
                                        </p:tgtEl>
                                        <p:attrNameLst>
                                          <p:attrName>ppt_x</p:attrName>
                                        </p:attrNameLst>
                                      </p:cBhvr>
                                      <p:tavLst>
                                        <p:tav tm="0">
                                          <p:val>
                                            <p:strVal val="#ppt_x"/>
                                          </p:val>
                                        </p:tav>
                                        <p:tav tm="100000">
                                          <p:val>
                                            <p:strVal val="#ppt_x"/>
                                          </p:val>
                                        </p:tav>
                                      </p:tavLst>
                                    </p:anim>
                                    <p:anim calcmode="lin" valueType="num">
                                      <p:cBhvr additive="base">
                                        <p:cTn id="34" dur="400" fill="hold"/>
                                        <p:tgtEl>
                                          <p:spTgt spid="4"/>
                                        </p:tgtEl>
                                        <p:attrNameLst>
                                          <p:attrName>ppt_y</p:attrName>
                                        </p:attrNameLst>
                                      </p:cBhvr>
                                      <p:tavLst>
                                        <p:tav tm="0">
                                          <p:val>
                                            <p:strVal val="1+#ppt_h/2"/>
                                          </p:val>
                                        </p:tav>
                                        <p:tav tm="100000">
                                          <p:val>
                                            <p:strVal val="#ppt_y"/>
                                          </p:val>
                                        </p:tav>
                                      </p:tavLst>
                                    </p:anim>
                                  </p:childTnLst>
                                </p:cTn>
                              </p:par>
                            </p:childTnLst>
                          </p:cTn>
                        </p:par>
                        <p:par>
                          <p:cTn id="35" fill="hold">
                            <p:stCondLst>
                              <p:cond delay="3200"/>
                            </p:stCondLst>
                            <p:childTnLst>
                              <p:par>
                                <p:cTn id="36" presetID="22" presetClass="entr" presetSubtype="2" fill="hold" grpId="0"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wipe(right)">
                                      <p:cBhvr>
                                        <p:cTn id="38" dur="500"/>
                                        <p:tgtEl>
                                          <p:spTgt spid="7"/>
                                        </p:tgtEl>
                                      </p:cBhvr>
                                    </p:animEffect>
                                  </p:childTnLst>
                                </p:cTn>
                              </p:par>
                            </p:childTnLst>
                          </p:cTn>
                        </p:par>
                        <p:par>
                          <p:cTn id="39" fill="hold">
                            <p:stCondLst>
                              <p:cond delay="3700"/>
                            </p:stCondLst>
                            <p:childTnLst>
                              <p:par>
                                <p:cTn id="40" presetID="22" presetClass="entr" presetSubtype="2" fill="hold" grpId="0" nodeType="after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wipe(right)">
                                      <p:cBhvr>
                                        <p:cTn id="42" dur="500"/>
                                        <p:tgtEl>
                                          <p:spTgt spid="11"/>
                                        </p:tgtEl>
                                      </p:cBhvr>
                                    </p:animEffect>
                                  </p:childTnLst>
                                </p:cTn>
                              </p:par>
                            </p:childTnLst>
                          </p:cTn>
                        </p:par>
                        <p:par>
                          <p:cTn id="43" fill="hold">
                            <p:stCondLst>
                              <p:cond delay="4200"/>
                            </p:stCondLst>
                            <p:childTnLst>
                              <p:par>
                                <p:cTn id="44" presetID="2" presetClass="entr" presetSubtype="4" fill="hold" grpId="0" nodeType="afterEffect">
                                  <p:stCondLst>
                                    <p:cond delay="0"/>
                                  </p:stCondLst>
                                  <p:childTnLst>
                                    <p:set>
                                      <p:cBhvr>
                                        <p:cTn id="45" dur="1" fill="hold">
                                          <p:stCondLst>
                                            <p:cond delay="0"/>
                                          </p:stCondLst>
                                        </p:cTn>
                                        <p:tgtEl>
                                          <p:spTgt spid="5"/>
                                        </p:tgtEl>
                                        <p:attrNameLst>
                                          <p:attrName>style.visibility</p:attrName>
                                        </p:attrNameLst>
                                      </p:cBhvr>
                                      <p:to>
                                        <p:strVal val="visible"/>
                                      </p:to>
                                    </p:set>
                                    <p:anim calcmode="lin" valueType="num">
                                      <p:cBhvr additive="base">
                                        <p:cTn id="46" dur="400" fill="hold"/>
                                        <p:tgtEl>
                                          <p:spTgt spid="5"/>
                                        </p:tgtEl>
                                        <p:attrNameLst>
                                          <p:attrName>ppt_x</p:attrName>
                                        </p:attrNameLst>
                                      </p:cBhvr>
                                      <p:tavLst>
                                        <p:tav tm="0">
                                          <p:val>
                                            <p:strVal val="#ppt_x"/>
                                          </p:val>
                                        </p:tav>
                                        <p:tav tm="100000">
                                          <p:val>
                                            <p:strVal val="#ppt_x"/>
                                          </p:val>
                                        </p:tav>
                                      </p:tavLst>
                                    </p:anim>
                                    <p:anim calcmode="lin" valueType="num">
                                      <p:cBhvr additive="base">
                                        <p:cTn id="47" dur="400" fill="hold"/>
                                        <p:tgtEl>
                                          <p:spTgt spid="5"/>
                                        </p:tgtEl>
                                        <p:attrNameLst>
                                          <p:attrName>ppt_y</p:attrName>
                                        </p:attrNameLst>
                                      </p:cBhvr>
                                      <p:tavLst>
                                        <p:tav tm="0">
                                          <p:val>
                                            <p:strVal val="1+#ppt_h/2"/>
                                          </p:val>
                                        </p:tav>
                                        <p:tav tm="100000">
                                          <p:val>
                                            <p:strVal val="#ppt_y"/>
                                          </p:val>
                                        </p:tav>
                                      </p:tavLst>
                                    </p:anim>
                                  </p:childTnLst>
                                </p:cTn>
                              </p:par>
                            </p:childTnLst>
                          </p:cTn>
                        </p:par>
                        <p:par>
                          <p:cTn id="48" fill="hold">
                            <p:stCondLst>
                              <p:cond delay="4600"/>
                            </p:stCondLst>
                            <p:childTnLst>
                              <p:par>
                                <p:cTn id="49" presetID="22" presetClass="entr" presetSubtype="8" fill="hold" grpId="0" nodeType="after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wipe(left)">
                                      <p:cBhvr>
                                        <p:cTn id="51" dur="500"/>
                                        <p:tgtEl>
                                          <p:spTgt spid="9"/>
                                        </p:tgtEl>
                                      </p:cBhvr>
                                    </p:animEffect>
                                  </p:childTnLst>
                                </p:cTn>
                              </p:par>
                            </p:childTnLst>
                          </p:cTn>
                        </p:par>
                        <p:par>
                          <p:cTn id="52" fill="hold">
                            <p:stCondLst>
                              <p:cond delay="5100"/>
                            </p:stCondLst>
                            <p:childTnLst>
                              <p:par>
                                <p:cTn id="53" presetID="22" presetClass="entr" presetSubtype="8" fill="hold" grpId="0" nodeType="after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wipe(left)">
                                      <p:cBhvr>
                                        <p:cTn id="55" dur="500"/>
                                        <p:tgtEl>
                                          <p:spTgt spid="13"/>
                                        </p:tgtEl>
                                      </p:cBhvr>
                                    </p:animEffect>
                                  </p:childTnLst>
                                </p:cTn>
                              </p:par>
                            </p:childTnLst>
                          </p:cTn>
                        </p:par>
                        <p:par>
                          <p:cTn id="56" fill="hold">
                            <p:stCondLst>
                              <p:cond delay="5600"/>
                            </p:stCondLst>
                            <p:childTnLst>
                              <p:par>
                                <p:cTn id="57" presetID="16" presetClass="entr" presetSubtype="37" fill="hold" grpId="0" nodeType="afterEffect">
                                  <p:stCondLst>
                                    <p:cond delay="0"/>
                                  </p:stCondLst>
                                  <p:childTnLst>
                                    <p:set>
                                      <p:cBhvr>
                                        <p:cTn id="58" dur="1" fill="hold">
                                          <p:stCondLst>
                                            <p:cond delay="0"/>
                                          </p:stCondLst>
                                        </p:cTn>
                                        <p:tgtEl>
                                          <p:spTgt spid="18"/>
                                        </p:tgtEl>
                                        <p:attrNameLst>
                                          <p:attrName>style.visibility</p:attrName>
                                        </p:attrNameLst>
                                      </p:cBhvr>
                                      <p:to>
                                        <p:strVal val="visible"/>
                                      </p:to>
                                    </p:set>
                                    <p:animEffect transition="in" filter="barn(outVertical)">
                                      <p:cBhvr>
                                        <p:cTn id="5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p:bldP spid="11" grpId="0"/>
      <p:bldP spid="12" grpId="0"/>
      <p:bldP spid="13" grpId="0"/>
      <p:bldP spid="1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9"/>
          <p:cNvSpPr>
            <a:spLocks noChangeArrowheads="1"/>
          </p:cNvSpPr>
          <p:nvPr/>
        </p:nvSpPr>
        <p:spPr bwMode="auto">
          <a:xfrm>
            <a:off x="386095" y="1095311"/>
            <a:ext cx="3384376" cy="3384376"/>
          </a:xfrm>
          <a:prstGeom prst="roundRect">
            <a:avLst>
              <a:gd name="adj" fmla="val 4690"/>
            </a:avLst>
          </a:prstGeom>
          <a:noFill/>
          <a:ln w="12700">
            <a:solidFill>
              <a:schemeClr val="tx2">
                <a:lumMod val="75000"/>
              </a:schemeClr>
            </a:solidFill>
            <a:round/>
            <a:headEnd/>
            <a:tailEnd/>
          </a:ln>
          <a:extLst>
            <a:ext uri="{909E8E84-426E-40DD-AFC4-6F175D3DCCD1}">
              <a14:hiddenFill xmlns:a14="http://schemas.microsoft.com/office/drawing/2010/main">
                <a:solidFill>
                  <a:srgbClr val="FFFFFF"/>
                </a:solidFill>
              </a14:hiddenFill>
            </a:ext>
          </a:extLst>
        </p:spPr>
        <p:txBody>
          <a:bodyPr wrap="none" lIns="67391" tIns="33696" rIns="67391" bIns="33696"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endParaRPr lang="zh-CN" altLang="en-US" sz="2400"/>
          </a:p>
        </p:txBody>
      </p:sp>
      <p:sp>
        <p:nvSpPr>
          <p:cNvPr id="6" name="AutoShape 10"/>
          <p:cNvSpPr>
            <a:spLocks noChangeArrowheads="1"/>
          </p:cNvSpPr>
          <p:nvPr/>
        </p:nvSpPr>
        <p:spPr bwMode="gray">
          <a:xfrm>
            <a:off x="1018463" y="987564"/>
            <a:ext cx="2103936" cy="525773"/>
          </a:xfrm>
          <a:prstGeom prst="roundRect">
            <a:avLst>
              <a:gd name="adj" fmla="val 50000"/>
            </a:avLst>
          </a:prstGeom>
          <a:solidFill>
            <a:srgbClr val="232323"/>
          </a:solidFill>
          <a:ln w="9525">
            <a:noFill/>
            <a:round/>
            <a:headEnd/>
            <a:tailEnd/>
          </a:ln>
          <a:effectLst/>
        </p:spPr>
        <p:txBody>
          <a:bodyPr wrap="none" lIns="67391" tIns="33696" rIns="67391" bIns="33696" anchor="ctr"/>
          <a:lstStyle/>
          <a:p>
            <a:pPr algn="ctr">
              <a:defRPr/>
            </a:pPr>
            <a:r>
              <a:rPr lang="en-US" altLang="zh-CN" sz="2400" dirty="0">
                <a:solidFill>
                  <a:schemeClr val="bg1"/>
                </a:solidFill>
                <a:latin typeface="微软雅黑" panose="020B0503020204020204" pitchFamily="34" charset="-122"/>
                <a:ea typeface="微软雅黑" panose="020B0503020204020204" pitchFamily="34" charset="-122"/>
              </a:rPr>
              <a:t>1977-1978</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2" name="Text Box 10"/>
          <p:cNvSpPr txBox="1">
            <a:spLocks noChangeArrowheads="1"/>
          </p:cNvSpPr>
          <p:nvPr/>
        </p:nvSpPr>
        <p:spPr bwMode="auto">
          <a:xfrm>
            <a:off x="467544" y="1473621"/>
            <a:ext cx="3302927" cy="2478619"/>
          </a:xfrm>
          <a:prstGeom prst="rect">
            <a:avLst/>
          </a:prstGeom>
          <a:noFill/>
          <a:ln w="9525">
            <a:noFill/>
            <a:miter lim="800000"/>
            <a:headEnd/>
            <a:tailEnd/>
          </a:ln>
        </p:spPr>
        <p:txBody>
          <a:bodyPr wrap="square" lIns="44916" tIns="22458" rIns="44916" bIns="22458">
            <a:noAutofit/>
          </a:bodyPr>
          <a:lstStyle/>
          <a:p>
            <a:pPr lvl="0">
              <a:lnSpc>
                <a:spcPct val="150000"/>
              </a:lnSpc>
              <a:defRPr/>
            </a:pPr>
            <a:r>
              <a:rPr lang="zh-CN" altLang="en-US" sz="1600" b="1" dirty="0">
                <a:latin typeface="黑体" panose="02010609060101010101" pitchFamily="49" charset="-122"/>
                <a:ea typeface="黑体" panose="02010609060101010101" pitchFamily="49" charset="-122"/>
              </a:rPr>
              <a:t>    两年中敏感元件品种系列扩充了，在可见光敏电阻和压敏电阻的部份用途的产品实现更新换代，“四人帮”的粉碎和全国科学大会召开鼓舞了户大职工的革命热情，元件委员会的恢复和专业学组的建立为以后本专业学术活动的开展作好了组织准备。</a:t>
            </a:r>
            <a:r>
              <a:rPr lang="en-US" altLang="zh-CN" sz="1600" baseline="30000" dirty="0">
                <a:solidFill>
                  <a:srgbClr val="000000"/>
                </a:solidFill>
                <a:latin typeface="黑体" panose="02010609060101010101" pitchFamily="49" charset="-122"/>
                <a:ea typeface="黑体" panose="02010609060101010101" pitchFamily="49" charset="-122"/>
              </a:rPr>
              <a:t> [5]</a:t>
            </a:r>
            <a:endParaRPr lang="zh-CN" altLang="en-US" sz="1600" b="1" dirty="0">
              <a:latin typeface="黑体" panose="02010609060101010101" pitchFamily="49" charset="-122"/>
              <a:ea typeface="黑体" panose="02010609060101010101" pitchFamily="49" charset="-122"/>
            </a:endParaRPr>
          </a:p>
          <a:p>
            <a:pPr lvl="0">
              <a:lnSpc>
                <a:spcPct val="150000"/>
              </a:lnSpc>
              <a:defRPr/>
            </a:pPr>
            <a:endParaRPr lang="zh-CN" altLang="en-US" sz="1400" b="1" dirty="0">
              <a:solidFill>
                <a:schemeClr val="tx1">
                  <a:lumMod val="50000"/>
                  <a:lumOff val="50000"/>
                </a:schemeClr>
              </a:solidFill>
              <a:latin typeface="黑体" panose="02010609060101010101" pitchFamily="49" charset="-122"/>
              <a:ea typeface="黑体" panose="02010609060101010101" pitchFamily="49" charset="-122"/>
            </a:endParaRPr>
          </a:p>
        </p:txBody>
      </p:sp>
      <p:sp>
        <p:nvSpPr>
          <p:cNvPr id="13" name="矩形 12"/>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4" name="矩形 13"/>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5"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16"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sp>
        <p:nvSpPr>
          <p:cNvPr id="26" name="TextBox 15">
            <a:extLst>
              <a:ext uri="{FF2B5EF4-FFF2-40B4-BE49-F238E27FC236}">
                <a16:creationId xmlns:a16="http://schemas.microsoft.com/office/drawing/2014/main" id="{E20862E4-3AD4-47E1-AEBB-435AF37D4578}"/>
              </a:ext>
            </a:extLst>
          </p:cNvPr>
          <p:cNvSpPr txBox="1"/>
          <p:nvPr/>
        </p:nvSpPr>
        <p:spPr>
          <a:xfrm flipH="1">
            <a:off x="4341694" y="1419141"/>
            <a:ext cx="4546344" cy="1914703"/>
          </a:xfrm>
          <a:prstGeom prst="rect">
            <a:avLst/>
          </a:prstGeom>
          <a:noFill/>
          <a:ln>
            <a:noFill/>
          </a:ln>
        </p:spPr>
        <p:txBody>
          <a:bodyPr wrap="square" lIns="67388" tIns="33693" rIns="67388" bIns="33693">
            <a:spAutoFit/>
          </a:bodyPr>
          <a:lstStyle>
            <a:defPPr>
              <a:defRPr lang="zh-CN"/>
            </a:defPPr>
            <a:lvl1pPr eaLnBrk="0" hangingPunct="0">
              <a:defRPr sz="2200" b="1">
                <a:solidFill>
                  <a:srgbClr val="333333"/>
                </a:solidFill>
                <a:latin typeface="微软雅黑" panose="020B0503020204020204" pitchFamily="34" charset="-122"/>
                <a:ea typeface="微软雅黑" panose="020B0503020204020204" pitchFamily="34" charset="-122"/>
              </a:defRPr>
            </a:lvl1pPr>
            <a:lvl2pPr marL="742950" indent="-285750" eaLnBrk="0" hangingPunct="0">
              <a:defRPr>
                <a:latin typeface="Arial" panose="020B0604020202020204" pitchFamily="34" charset="0"/>
                <a:ea typeface="宋体" panose="02010600030101010101" pitchFamily="2" charset="-122"/>
              </a:defRPr>
            </a:lvl2pPr>
            <a:lvl3pPr marL="1143000" indent="-228600" eaLnBrk="0" hangingPunct="0">
              <a:defRPr>
                <a:latin typeface="Arial" panose="020B0604020202020204" pitchFamily="34" charset="0"/>
                <a:ea typeface="宋体" panose="02010600030101010101" pitchFamily="2" charset="-122"/>
              </a:defRPr>
            </a:lvl3pPr>
            <a:lvl4pPr marL="1600200" indent="-228600" eaLnBrk="0" hangingPunct="0">
              <a:defRPr>
                <a:latin typeface="Arial" panose="020B0604020202020204" pitchFamily="34" charset="0"/>
                <a:ea typeface="宋体" panose="02010600030101010101" pitchFamily="2" charset="-122"/>
              </a:defRPr>
            </a:lvl4pPr>
            <a:lvl5pPr marL="2057400" indent="-228600" eaLnBrk="0" hangingPunct="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pPr defTabSz="673445">
              <a:defRPr/>
            </a:pPr>
            <a:r>
              <a:rPr lang="zh-CN" altLang="en-US" sz="2400" kern="0" dirty="0">
                <a:solidFill>
                  <a:schemeClr val="tx1"/>
                </a:solidFill>
              </a:rPr>
              <a:t>       用</a:t>
            </a:r>
            <a:r>
              <a:rPr lang="en-US" altLang="zh-CN" sz="2400" kern="0" dirty="0">
                <a:solidFill>
                  <a:schemeClr val="tx1"/>
                </a:solidFill>
              </a:rPr>
              <a:t>PTC</a:t>
            </a:r>
            <a:r>
              <a:rPr lang="zh-CN" altLang="en-US" sz="2400" kern="0" dirty="0">
                <a:solidFill>
                  <a:schemeClr val="tx1"/>
                </a:solidFill>
              </a:rPr>
              <a:t>材料作的用于水箱测温和单晶硅材料制成的两种正温度系数热敏电阻定型投产、南无十一厂热敏电阻生产突破万只</a:t>
            </a:r>
            <a:r>
              <a:rPr lang="en-US" altLang="zh-CN" sz="2400" kern="0" dirty="0">
                <a:solidFill>
                  <a:schemeClr val="tx1"/>
                </a:solidFill>
              </a:rPr>
              <a:t>/</a:t>
            </a:r>
            <a:r>
              <a:rPr lang="zh-CN" altLang="en-US" sz="2400" kern="0" dirty="0">
                <a:solidFill>
                  <a:schemeClr val="tx1"/>
                </a:solidFill>
              </a:rPr>
              <a:t>年大关居全国第二。</a:t>
            </a:r>
          </a:p>
        </p:txBody>
      </p:sp>
      <p:sp>
        <p:nvSpPr>
          <p:cNvPr id="28" name="AutoShape 10">
            <a:extLst>
              <a:ext uri="{FF2B5EF4-FFF2-40B4-BE49-F238E27FC236}">
                <a16:creationId xmlns:a16="http://schemas.microsoft.com/office/drawing/2014/main" id="{E6B4FDD6-4A6A-47B7-9BE8-526B9A26A4F1}"/>
              </a:ext>
            </a:extLst>
          </p:cNvPr>
          <p:cNvSpPr>
            <a:spLocks noChangeArrowheads="1"/>
          </p:cNvSpPr>
          <p:nvPr/>
        </p:nvSpPr>
        <p:spPr bwMode="auto">
          <a:xfrm rot="5400000">
            <a:off x="6054559" y="1271694"/>
            <a:ext cx="817791" cy="5361092"/>
          </a:xfrm>
          <a:prstGeom prst="downArrow">
            <a:avLst>
              <a:gd name="adj1" fmla="val 49065"/>
              <a:gd name="adj2" fmla="val 44827"/>
            </a:avLst>
          </a:prstGeom>
          <a:solidFill>
            <a:srgbClr val="424242"/>
          </a:solidFill>
          <a:ln>
            <a:noFill/>
          </a:ln>
        </p:spPr>
        <p:txBody>
          <a:bodyPr vert="eaVert" lIns="61031" tIns="30515" rIns="61031" bIns="3051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40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71522187"/>
      </p:ext>
    </p:extLst>
  </p:cSld>
  <p:clrMapOvr>
    <a:masterClrMapping/>
  </p:clrMapOvr>
  <mc:AlternateContent xmlns:mc="http://schemas.openxmlformats.org/markup-compatibility/2006" xmlns:p14="http://schemas.microsoft.com/office/powerpoint/2010/main">
    <mc:Choice Requires="p14">
      <p:transition spd="slow" p14:dur="2000" advTm="7047"/>
    </mc:Choice>
    <mc:Fallback xmlns="">
      <p:transition spd="slow" advTm="7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43" presetClass="entr" presetSubtype="0" fill="hold" grpId="1" nodeType="click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100"/>
                                        <p:tgtEl>
                                          <p:spTgt spid="28"/>
                                        </p:tgtEl>
                                      </p:cBhvr>
                                    </p:animEffect>
                                    <p:anim calcmode="lin" valueType="num">
                                      <p:cBhvr>
                                        <p:cTn id="17" dur="400" fill="hold"/>
                                        <p:tgtEl>
                                          <p:spTgt spid="28"/>
                                        </p:tgtEl>
                                        <p:attrNameLst>
                                          <p:attrName>ppt_x</p:attrName>
                                        </p:attrNameLst>
                                      </p:cBhvr>
                                      <p:tavLst>
                                        <p:tav tm="0">
                                          <p:val>
                                            <p:strVal val="#ppt_x"/>
                                          </p:val>
                                        </p:tav>
                                        <p:tav tm="100000">
                                          <p:val>
                                            <p:strVal val="#ppt_x"/>
                                          </p:val>
                                        </p:tav>
                                      </p:tavLst>
                                    </p:anim>
                                    <p:anim calcmode="lin" valueType="num">
                                      <p:cBhvr>
                                        <p:cTn id="18" dur="400" fill="hold"/>
                                        <p:tgtEl>
                                          <p:spTgt spid="28"/>
                                        </p:tgtEl>
                                        <p:attrNameLst>
                                          <p:attrName>ppt_y</p:attrName>
                                        </p:attrNameLst>
                                      </p:cBhvr>
                                      <p:tavLst>
                                        <p:tav tm="0">
                                          <p:val>
                                            <p:strVal val="#ppt_y+0.31"/>
                                          </p:val>
                                        </p:tav>
                                        <p:tav tm="100000">
                                          <p:val>
                                            <p:strVal val="#ppt_y+0.31"/>
                                          </p:val>
                                        </p:tav>
                                      </p:tavLst>
                                    </p:anim>
                                    <p:anim calcmode="lin" valueType="num">
                                      <p:cBhvr>
                                        <p:cTn id="19" dur="600" decel="50000" fill="hold">
                                          <p:stCondLst>
                                            <p:cond delay="400"/>
                                          </p:stCondLst>
                                        </p:cTn>
                                        <p:tgtEl>
                                          <p:spTgt spid="2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0" dur="600" decel="50000" fill="hold">
                                          <p:stCondLst>
                                            <p:cond delay="400"/>
                                          </p:stCondLst>
                                        </p:cTn>
                                        <p:tgtEl>
                                          <p:spTgt spid="2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par>
                          <p:cTn id="21" fill="hold">
                            <p:stCondLst>
                              <p:cond delay="1000"/>
                            </p:stCondLst>
                            <p:childTnLst>
                              <p:par>
                                <p:cTn id="22" presetID="22" presetClass="entr" presetSubtype="4"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down)">
                                      <p:cBhvr>
                                        <p:cTn id="24" dur="500"/>
                                        <p:tgtEl>
                                          <p:spTgt spid="12"/>
                                        </p:tgtEl>
                                      </p:cBhvr>
                                    </p:animEffect>
                                  </p:childTnLst>
                                </p:cTn>
                              </p:par>
                              <p:par>
                                <p:cTn id="25" presetID="10" presetClass="entr" presetSubtype="0" fill="hold" grpId="0" nodeType="withEffect">
                                  <p:stCondLst>
                                    <p:cond delay="1000"/>
                                  </p:stCondLst>
                                  <p:iterate type="lt">
                                    <p:tmPct val="10000"/>
                                  </p:iterate>
                                  <p:childTnLst>
                                    <p:set>
                                      <p:cBhvr>
                                        <p:cTn id="26" dur="1" fill="hold">
                                          <p:stCondLst>
                                            <p:cond delay="0"/>
                                          </p:stCondLst>
                                        </p:cTn>
                                        <p:tgtEl>
                                          <p:spTgt spid="26"/>
                                        </p:tgtEl>
                                        <p:attrNameLst>
                                          <p:attrName>style.visibility</p:attrName>
                                        </p:attrNameLst>
                                      </p:cBhvr>
                                      <p:to>
                                        <p:strVal val="visible"/>
                                      </p:to>
                                    </p:set>
                                    <p:animEffect transition="in" filter="fade">
                                      <p:cBhvr>
                                        <p:cTn id="27" dur="1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2" grpId="0"/>
      <p:bldP spid="26" grpId="0"/>
      <p:bldP spid="28"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SubTitle_4"/>
          <p:cNvSpPr/>
          <p:nvPr>
            <p:custDataLst>
              <p:tags r:id="rId1"/>
            </p:custDataLst>
          </p:nvPr>
        </p:nvSpPr>
        <p:spPr>
          <a:xfrm>
            <a:off x="4370187" y="3816937"/>
            <a:ext cx="4253985" cy="783844"/>
          </a:xfrm>
          <a:prstGeom prst="rect">
            <a:avLst/>
          </a:prstGeom>
        </p:spPr>
        <p:txBody>
          <a:bodyPr lIns="67391" tIns="33696" rIns="67391" bIns="33696" anchor="ctr"/>
          <a:lstStyle/>
          <a:p>
            <a:pPr lvl="0">
              <a:lnSpc>
                <a:spcPct val="150000"/>
              </a:lnSpc>
              <a:spcBef>
                <a:spcPct val="0"/>
              </a:spcBef>
            </a:pPr>
            <a:r>
              <a:rPr lang="zh-CN" altLang="en-US" sz="1200" dirty="0">
                <a:solidFill>
                  <a:schemeClr val="tx1">
                    <a:lumMod val="50000"/>
                    <a:lumOff val="50000"/>
                  </a:schemeClr>
                </a:solidFill>
                <a:latin typeface="微软雅黑" pitchFamily="34" charset="-122"/>
                <a:ea typeface="微软雅黑" pitchFamily="34" charset="-122"/>
              </a:rPr>
              <a:t>       热敏电阻的推广应用期内迈了一大步，各厂点分别用自产的元件制作成应用单机</a:t>
            </a:r>
            <a:r>
              <a:rPr lang="en-US" altLang="zh-CN" sz="1200" dirty="0">
                <a:solidFill>
                  <a:schemeClr val="tx1">
                    <a:lumMod val="50000"/>
                    <a:lumOff val="50000"/>
                  </a:schemeClr>
                </a:solidFill>
                <a:latin typeface="微软雅黑" pitchFamily="34" charset="-122"/>
                <a:ea typeface="微软雅黑" pitchFamily="34" charset="-122"/>
              </a:rPr>
              <a:t>(</a:t>
            </a:r>
            <a:r>
              <a:rPr lang="zh-CN" altLang="en-US" sz="1200" dirty="0">
                <a:solidFill>
                  <a:schemeClr val="tx1">
                    <a:lumMod val="50000"/>
                    <a:lumOff val="50000"/>
                  </a:schemeClr>
                </a:solidFill>
                <a:latin typeface="微软雅黑" pitchFamily="34" charset="-122"/>
                <a:ea typeface="微软雅黑" pitchFamily="34" charset="-122"/>
              </a:rPr>
              <a:t>马达过热保护装置，测温仪、控温仪、测控温两用仪等</a:t>
            </a:r>
            <a:r>
              <a:rPr lang="en-US" altLang="zh-CN" sz="1200" dirty="0">
                <a:solidFill>
                  <a:schemeClr val="tx1">
                    <a:lumMod val="50000"/>
                    <a:lumOff val="50000"/>
                  </a:schemeClr>
                </a:solidFill>
                <a:latin typeface="微软雅黑" pitchFamily="34" charset="-122"/>
                <a:ea typeface="微软雅黑" pitchFamily="34" charset="-122"/>
              </a:rPr>
              <a:t>)</a:t>
            </a:r>
            <a:r>
              <a:rPr lang="zh-CN" altLang="en-US" sz="1200" dirty="0">
                <a:solidFill>
                  <a:schemeClr val="tx1">
                    <a:lumMod val="50000"/>
                    <a:lumOff val="50000"/>
                  </a:schemeClr>
                </a:solidFill>
                <a:latin typeface="微软雅黑" pitchFamily="34" charset="-122"/>
                <a:ea typeface="微软雅黑" pitchFamily="34" charset="-122"/>
              </a:rPr>
              <a:t>仅武汉无线电元件厂一家</a:t>
            </a:r>
            <a:r>
              <a:rPr lang="en-US" altLang="zh-CN" sz="1200" dirty="0">
                <a:solidFill>
                  <a:schemeClr val="tx1">
                    <a:lumMod val="50000"/>
                    <a:lumOff val="50000"/>
                  </a:schemeClr>
                </a:solidFill>
                <a:latin typeface="微软雅黑" pitchFamily="34" charset="-122"/>
                <a:ea typeface="微软雅黑" pitchFamily="34" charset="-122"/>
              </a:rPr>
              <a:t>1983</a:t>
            </a:r>
            <a:r>
              <a:rPr lang="zh-CN" altLang="en-US" sz="1200" dirty="0">
                <a:solidFill>
                  <a:schemeClr val="tx1">
                    <a:lumMod val="50000"/>
                    <a:lumOff val="50000"/>
                  </a:schemeClr>
                </a:solidFill>
                <a:latin typeface="微软雅黑" pitchFamily="34" charset="-122"/>
                <a:ea typeface="微软雅黑" pitchFamily="34" charset="-122"/>
              </a:rPr>
              <a:t>年年产达四千台，该厂</a:t>
            </a:r>
            <a:r>
              <a:rPr lang="en-US" altLang="zh-CN" sz="1200" dirty="0">
                <a:solidFill>
                  <a:schemeClr val="tx1">
                    <a:lumMod val="50000"/>
                    <a:lumOff val="50000"/>
                  </a:schemeClr>
                </a:solidFill>
                <a:latin typeface="微软雅黑" pitchFamily="34" charset="-122"/>
                <a:ea typeface="微软雅黑" pitchFamily="34" charset="-122"/>
              </a:rPr>
              <a:t>JWMK2</a:t>
            </a:r>
            <a:r>
              <a:rPr lang="zh-CN" altLang="en-US" sz="1200" dirty="0">
                <a:solidFill>
                  <a:schemeClr val="tx1">
                    <a:lumMod val="50000"/>
                    <a:lumOff val="50000"/>
                  </a:schemeClr>
                </a:solidFill>
                <a:latin typeface="微软雅黑" pitchFamily="34" charset="-122"/>
                <a:ea typeface="微软雅黑" pitchFamily="34" charset="-122"/>
              </a:rPr>
              <a:t>型控温仪还出口到新加坡、马来西亚和泰国。</a:t>
            </a:r>
          </a:p>
          <a:p>
            <a:pPr lvl="0">
              <a:lnSpc>
                <a:spcPct val="150000"/>
              </a:lnSpc>
              <a:spcBef>
                <a:spcPct val="0"/>
              </a:spcBef>
            </a:pPr>
            <a:endParaRPr lang="en-GB" altLang="zh-CN" sz="1200" dirty="0">
              <a:solidFill>
                <a:schemeClr val="tx1">
                  <a:lumMod val="50000"/>
                  <a:lumOff val="50000"/>
                </a:schemeClr>
              </a:solidFill>
              <a:cs typeface="Arial" charset="0"/>
            </a:endParaRPr>
          </a:p>
        </p:txBody>
      </p:sp>
      <p:sp>
        <p:nvSpPr>
          <p:cNvPr id="3" name="MH_SubTitle_4"/>
          <p:cNvSpPr/>
          <p:nvPr>
            <p:custDataLst>
              <p:tags r:id="rId2"/>
            </p:custDataLst>
          </p:nvPr>
        </p:nvSpPr>
        <p:spPr>
          <a:xfrm>
            <a:off x="106969" y="3220829"/>
            <a:ext cx="2586264" cy="783844"/>
          </a:xfrm>
          <a:prstGeom prst="rect">
            <a:avLst/>
          </a:prstGeom>
        </p:spPr>
        <p:txBody>
          <a:bodyPr lIns="67391" tIns="33696" rIns="67391" bIns="33696" anchor="ctr"/>
          <a:lstStyle/>
          <a:p>
            <a:pPr lvl="0">
              <a:lnSpc>
                <a:spcPct val="150000"/>
              </a:lnSpc>
              <a:spcBef>
                <a:spcPct val="0"/>
              </a:spcBef>
            </a:pPr>
            <a:r>
              <a:rPr lang="zh-CN" altLang="en-US" sz="1200" dirty="0">
                <a:solidFill>
                  <a:schemeClr val="tx1">
                    <a:lumMod val="50000"/>
                    <a:lumOff val="50000"/>
                  </a:schemeClr>
                </a:solidFill>
                <a:latin typeface="微软雅黑" pitchFamily="34" charset="-122"/>
                <a:ea typeface="微软雅黑" pitchFamily="34" charset="-122"/>
              </a:rPr>
              <a:t>       上海无线电一厂</a:t>
            </a:r>
            <a:r>
              <a:rPr lang="en-US" altLang="zh-CN" sz="1200" dirty="0">
                <a:solidFill>
                  <a:schemeClr val="tx1">
                    <a:lumMod val="50000"/>
                    <a:lumOff val="50000"/>
                  </a:schemeClr>
                </a:solidFill>
                <a:latin typeface="微软雅黑" pitchFamily="34" charset="-122"/>
                <a:ea typeface="微软雅黑" pitchFamily="34" charset="-122"/>
              </a:rPr>
              <a:t>PTC</a:t>
            </a:r>
            <a:r>
              <a:rPr lang="zh-CN" altLang="en-US" sz="1200" dirty="0">
                <a:solidFill>
                  <a:schemeClr val="tx1">
                    <a:lumMod val="50000"/>
                    <a:lumOff val="50000"/>
                  </a:schemeClr>
                </a:solidFill>
                <a:latin typeface="微软雅黑" pitchFamily="34" charset="-122"/>
                <a:ea typeface="微软雅黑" pitchFamily="34" charset="-122"/>
              </a:rPr>
              <a:t>电热元件投产，并用于驱蚊器。</a:t>
            </a:r>
            <a:endParaRPr lang="en-GB" altLang="zh-CN" sz="1200" dirty="0">
              <a:solidFill>
                <a:schemeClr val="tx1">
                  <a:lumMod val="50000"/>
                  <a:lumOff val="50000"/>
                </a:schemeClr>
              </a:solidFill>
              <a:cs typeface="Arial" charset="0"/>
            </a:endParaRPr>
          </a:p>
        </p:txBody>
      </p:sp>
      <p:sp>
        <p:nvSpPr>
          <p:cNvPr id="4" name="MH_SubTitle_4"/>
          <p:cNvSpPr/>
          <p:nvPr>
            <p:custDataLst>
              <p:tags r:id="rId3"/>
            </p:custDataLst>
          </p:nvPr>
        </p:nvSpPr>
        <p:spPr>
          <a:xfrm>
            <a:off x="1267447" y="1442912"/>
            <a:ext cx="3240930" cy="783844"/>
          </a:xfrm>
          <a:prstGeom prst="rect">
            <a:avLst/>
          </a:prstGeom>
        </p:spPr>
        <p:txBody>
          <a:bodyPr lIns="67391" tIns="33696" rIns="67391" bIns="33696" anchor="ctr"/>
          <a:lstStyle/>
          <a:p>
            <a:pPr lvl="0">
              <a:lnSpc>
                <a:spcPct val="150000"/>
              </a:lnSpc>
              <a:spcBef>
                <a:spcPct val="0"/>
              </a:spcBef>
            </a:pPr>
            <a:r>
              <a:rPr lang="zh-CN" altLang="en-US" sz="1200" dirty="0">
                <a:solidFill>
                  <a:schemeClr val="tx1">
                    <a:lumMod val="50000"/>
                    <a:lumOff val="50000"/>
                  </a:schemeClr>
                </a:solidFill>
                <a:latin typeface="微软雅黑" pitchFamily="34" charset="-122"/>
                <a:ea typeface="微软雅黑" pitchFamily="34" charset="-122"/>
              </a:rPr>
              <a:t>       江苏兴化元件厂线性热敏电阻通过技术鉴定，使用中可简化线路，提高精度</a:t>
            </a:r>
            <a:r>
              <a:rPr lang="en-US" altLang="zh-CN" sz="1200" dirty="0">
                <a:solidFill>
                  <a:schemeClr val="tx1">
                    <a:lumMod val="50000"/>
                    <a:lumOff val="50000"/>
                  </a:schemeClr>
                </a:solidFill>
                <a:latin typeface="微软雅黑" pitchFamily="34" charset="-122"/>
                <a:ea typeface="微软雅黑" pitchFamily="34" charset="-122"/>
              </a:rPr>
              <a:t>,</a:t>
            </a:r>
            <a:r>
              <a:rPr lang="zh-CN" altLang="en-US" sz="1200" dirty="0">
                <a:solidFill>
                  <a:schemeClr val="tx1">
                    <a:lumMod val="50000"/>
                    <a:lumOff val="50000"/>
                  </a:schemeClr>
                </a:solidFill>
                <a:latin typeface="微软雅黑" pitchFamily="34" charset="-122"/>
                <a:ea typeface="微软雅黑" pitchFamily="34" charset="-122"/>
              </a:rPr>
              <a:t>预计将在一定范围内取代部份原用的非线性的热敏电阻。</a:t>
            </a:r>
          </a:p>
          <a:p>
            <a:pPr lvl="0">
              <a:lnSpc>
                <a:spcPct val="150000"/>
              </a:lnSpc>
              <a:spcBef>
                <a:spcPct val="0"/>
              </a:spcBef>
            </a:pPr>
            <a:endParaRPr lang="en-GB" altLang="zh-CN" sz="1200" dirty="0">
              <a:solidFill>
                <a:schemeClr val="tx1">
                  <a:lumMod val="50000"/>
                  <a:lumOff val="50000"/>
                </a:schemeClr>
              </a:solidFill>
              <a:cs typeface="Arial" charset="0"/>
            </a:endParaRPr>
          </a:p>
        </p:txBody>
      </p:sp>
      <p:sp>
        <p:nvSpPr>
          <p:cNvPr id="5" name="MH_Other_1"/>
          <p:cNvSpPr>
            <a:spLocks/>
          </p:cNvSpPr>
          <p:nvPr>
            <p:custDataLst>
              <p:tags r:id="rId4"/>
            </p:custDataLst>
          </p:nvPr>
        </p:nvSpPr>
        <p:spPr bwMode="auto">
          <a:xfrm>
            <a:off x="5317642" y="1648834"/>
            <a:ext cx="671076" cy="1293577"/>
          </a:xfrm>
          <a:custGeom>
            <a:avLst/>
            <a:gdLst>
              <a:gd name="T0" fmla="*/ 0 w 880533"/>
              <a:gd name="T1" fmla="*/ 0 h 1761068"/>
              <a:gd name="T2" fmla="*/ 177457 w 880533"/>
              <a:gd name="T3" fmla="*/ 17890 h 1761068"/>
              <a:gd name="T4" fmla="*/ 880533 w 880533"/>
              <a:gd name="T5" fmla="*/ 880534 h 1761068"/>
              <a:gd name="T6" fmla="*/ 177457 w 880533"/>
              <a:gd name="T7" fmla="*/ 1743179 h 1761068"/>
              <a:gd name="T8" fmla="*/ 0 w 880533"/>
              <a:gd name="T9" fmla="*/ 1761068 h 1761068"/>
              <a:gd name="T10" fmla="*/ 0 w 880533"/>
              <a:gd name="T11" fmla="*/ 1409700 h 1761068"/>
              <a:gd name="T12" fmla="*/ 106644 w 880533"/>
              <a:gd name="T13" fmla="*/ 1398950 h 1761068"/>
              <a:gd name="T14" fmla="*/ 529165 w 880533"/>
              <a:gd name="T15" fmla="*/ 880533 h 1761068"/>
              <a:gd name="T16" fmla="*/ 106644 w 880533"/>
              <a:gd name="T17" fmla="*/ 362117 h 1761068"/>
              <a:gd name="T18" fmla="*/ 0 w 880533"/>
              <a:gd name="T19" fmla="*/ 351366 h 176106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0533"/>
              <a:gd name="T31" fmla="*/ 0 h 1761068"/>
              <a:gd name="T32" fmla="*/ 880533 w 880533"/>
              <a:gd name="T33" fmla="*/ 1761068 h 176106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0533" h="1761068">
                <a:moveTo>
                  <a:pt x="0" y="0"/>
                </a:moveTo>
                <a:lnTo>
                  <a:pt x="177457" y="17890"/>
                </a:lnTo>
                <a:cubicBezTo>
                  <a:pt x="578702" y="99996"/>
                  <a:pt x="880533" y="455017"/>
                  <a:pt x="880533" y="880534"/>
                </a:cubicBezTo>
                <a:cubicBezTo>
                  <a:pt x="880533" y="1306051"/>
                  <a:pt x="578702" y="1661072"/>
                  <a:pt x="177457" y="1743179"/>
                </a:cubicBezTo>
                <a:lnTo>
                  <a:pt x="0" y="1761068"/>
                </a:lnTo>
                <a:lnTo>
                  <a:pt x="0" y="1409700"/>
                </a:lnTo>
                <a:lnTo>
                  <a:pt x="106644" y="1398950"/>
                </a:lnTo>
                <a:cubicBezTo>
                  <a:pt x="347776" y="1349607"/>
                  <a:pt x="529165" y="1136253"/>
                  <a:pt x="529165" y="880533"/>
                </a:cubicBezTo>
                <a:cubicBezTo>
                  <a:pt x="529165" y="624814"/>
                  <a:pt x="347776" y="411460"/>
                  <a:pt x="106644" y="362117"/>
                </a:cubicBezTo>
                <a:lnTo>
                  <a:pt x="0" y="351366"/>
                </a:lnTo>
                <a:lnTo>
                  <a:pt x="0" y="0"/>
                </a:lnTo>
                <a:close/>
              </a:path>
            </a:pathLst>
          </a:custGeom>
          <a:solidFill>
            <a:srgbClr val="232323"/>
          </a:solidFill>
          <a:ln>
            <a:noFill/>
          </a:ln>
        </p:spPr>
        <p:txBody>
          <a:bodyPr lIns="67391" tIns="33696" rIns="67391" bIns="33696" anchor="ct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defRPr/>
            </a:pPr>
            <a:endParaRPr lang="zh-CN" altLang="en-US" sz="3500" b="1" dirty="0">
              <a:solidFill>
                <a:schemeClr val="accent3"/>
              </a:solidFill>
              <a:latin typeface="+mn-lt"/>
              <a:ea typeface="+mn-ea"/>
            </a:endParaRPr>
          </a:p>
        </p:txBody>
      </p:sp>
      <p:pic>
        <p:nvPicPr>
          <p:cNvPr id="6" name="MH_Other_2"/>
          <p:cNvPicPr>
            <a:picLocks/>
          </p:cNvPicPr>
          <p:nvPr>
            <p:custDataLst>
              <p:tags r:id="rId5"/>
            </p:custDataLst>
          </p:nvPr>
        </p:nvPicPr>
        <p:blipFill>
          <a:blip r:embed="rId18" cstate="print">
            <a:extLst>
              <a:ext uri="{28A0092B-C50C-407E-A947-70E740481C1C}">
                <a14:useLocalDpi xmlns:a14="http://schemas.microsoft.com/office/drawing/2010/main" val="0"/>
              </a:ext>
            </a:extLst>
          </a:blip>
          <a:srcRect l="50887"/>
          <a:stretch>
            <a:fillRect/>
          </a:stretch>
        </p:blipFill>
        <p:spPr bwMode="auto">
          <a:xfrm>
            <a:off x="5317645" y="1443537"/>
            <a:ext cx="44993" cy="661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MH_Other_3"/>
          <p:cNvSpPr>
            <a:spLocks/>
          </p:cNvSpPr>
          <p:nvPr>
            <p:custDataLst>
              <p:tags r:id="rId6"/>
            </p:custDataLst>
          </p:nvPr>
        </p:nvSpPr>
        <p:spPr bwMode="auto">
          <a:xfrm>
            <a:off x="4508377" y="2094412"/>
            <a:ext cx="671076" cy="1293577"/>
          </a:xfrm>
          <a:custGeom>
            <a:avLst/>
            <a:gdLst>
              <a:gd name="T0" fmla="*/ 0 w 880533"/>
              <a:gd name="T1" fmla="*/ 0 h 1761068"/>
              <a:gd name="T2" fmla="*/ 177457 w 880533"/>
              <a:gd name="T3" fmla="*/ 17890 h 1761068"/>
              <a:gd name="T4" fmla="*/ 880533 w 880533"/>
              <a:gd name="T5" fmla="*/ 880534 h 1761068"/>
              <a:gd name="T6" fmla="*/ 177457 w 880533"/>
              <a:gd name="T7" fmla="*/ 1743179 h 1761068"/>
              <a:gd name="T8" fmla="*/ 0 w 880533"/>
              <a:gd name="T9" fmla="*/ 1761068 h 1761068"/>
              <a:gd name="T10" fmla="*/ 0 w 880533"/>
              <a:gd name="T11" fmla="*/ 1409700 h 1761068"/>
              <a:gd name="T12" fmla="*/ 106644 w 880533"/>
              <a:gd name="T13" fmla="*/ 1398950 h 1761068"/>
              <a:gd name="T14" fmla="*/ 529165 w 880533"/>
              <a:gd name="T15" fmla="*/ 880533 h 1761068"/>
              <a:gd name="T16" fmla="*/ 106644 w 880533"/>
              <a:gd name="T17" fmla="*/ 362117 h 1761068"/>
              <a:gd name="T18" fmla="*/ 0 w 880533"/>
              <a:gd name="T19" fmla="*/ 351366 h 176106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0533"/>
              <a:gd name="T31" fmla="*/ 0 h 1761068"/>
              <a:gd name="T32" fmla="*/ 880533 w 880533"/>
              <a:gd name="T33" fmla="*/ 1761068 h 176106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0533" h="1761068">
                <a:moveTo>
                  <a:pt x="0" y="0"/>
                </a:moveTo>
                <a:lnTo>
                  <a:pt x="177457" y="17890"/>
                </a:lnTo>
                <a:cubicBezTo>
                  <a:pt x="578702" y="99996"/>
                  <a:pt x="880533" y="455017"/>
                  <a:pt x="880533" y="880534"/>
                </a:cubicBezTo>
                <a:cubicBezTo>
                  <a:pt x="880533" y="1306051"/>
                  <a:pt x="578702" y="1661072"/>
                  <a:pt x="177457" y="1743179"/>
                </a:cubicBezTo>
                <a:lnTo>
                  <a:pt x="0" y="1761068"/>
                </a:lnTo>
                <a:lnTo>
                  <a:pt x="0" y="1409700"/>
                </a:lnTo>
                <a:lnTo>
                  <a:pt x="106644" y="1398950"/>
                </a:lnTo>
                <a:cubicBezTo>
                  <a:pt x="347776" y="1349607"/>
                  <a:pt x="529165" y="1136253"/>
                  <a:pt x="529165" y="880533"/>
                </a:cubicBezTo>
                <a:cubicBezTo>
                  <a:pt x="529165" y="624814"/>
                  <a:pt x="347776" y="411460"/>
                  <a:pt x="106644" y="362117"/>
                </a:cubicBezTo>
                <a:lnTo>
                  <a:pt x="0" y="351366"/>
                </a:lnTo>
                <a:lnTo>
                  <a:pt x="0" y="0"/>
                </a:lnTo>
                <a:close/>
              </a:path>
            </a:pathLst>
          </a:custGeom>
          <a:solidFill>
            <a:srgbClr val="232323"/>
          </a:solidFill>
          <a:ln>
            <a:noFill/>
          </a:ln>
        </p:spPr>
        <p:txBody>
          <a:bodyPr lIns="67391" tIns="33696" rIns="67391" bIns="33696" anchor="ct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defRPr/>
            </a:pPr>
            <a:endParaRPr lang="zh-CN" altLang="en-US" sz="3500" b="1" dirty="0">
              <a:solidFill>
                <a:schemeClr val="accent2"/>
              </a:solidFill>
              <a:latin typeface="+mn-lt"/>
              <a:ea typeface="+mn-ea"/>
            </a:endParaRPr>
          </a:p>
        </p:txBody>
      </p:sp>
      <p:pic>
        <p:nvPicPr>
          <p:cNvPr id="8" name="MH_Other_4"/>
          <p:cNvPicPr>
            <a:picLocks/>
          </p:cNvPicPr>
          <p:nvPr>
            <p:custDataLst>
              <p:tags r:id="rId7"/>
            </p:custDataLst>
          </p:nvPr>
        </p:nvPicPr>
        <p:blipFill>
          <a:blip r:embed="rId19" cstate="print">
            <a:extLst>
              <a:ext uri="{28A0092B-C50C-407E-A947-70E740481C1C}">
                <a14:useLocalDpi xmlns:a14="http://schemas.microsoft.com/office/drawing/2010/main" val="0"/>
              </a:ext>
            </a:extLst>
          </a:blip>
          <a:srcRect l="50887"/>
          <a:stretch>
            <a:fillRect/>
          </a:stretch>
        </p:blipFill>
        <p:spPr bwMode="auto">
          <a:xfrm>
            <a:off x="4508379" y="1889115"/>
            <a:ext cx="44993" cy="661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MH_Other_5"/>
          <p:cNvSpPr>
            <a:spLocks/>
          </p:cNvSpPr>
          <p:nvPr>
            <p:custDataLst>
              <p:tags r:id="rId8"/>
            </p:custDataLst>
          </p:nvPr>
        </p:nvSpPr>
        <p:spPr bwMode="auto">
          <a:xfrm>
            <a:off x="3699111" y="2539989"/>
            <a:ext cx="671076" cy="1293577"/>
          </a:xfrm>
          <a:custGeom>
            <a:avLst/>
            <a:gdLst>
              <a:gd name="T0" fmla="*/ 0 w 880533"/>
              <a:gd name="T1" fmla="*/ 0 h 1761068"/>
              <a:gd name="T2" fmla="*/ 177457 w 880533"/>
              <a:gd name="T3" fmla="*/ 17890 h 1761068"/>
              <a:gd name="T4" fmla="*/ 880533 w 880533"/>
              <a:gd name="T5" fmla="*/ 880534 h 1761068"/>
              <a:gd name="T6" fmla="*/ 177457 w 880533"/>
              <a:gd name="T7" fmla="*/ 1743179 h 1761068"/>
              <a:gd name="T8" fmla="*/ 0 w 880533"/>
              <a:gd name="T9" fmla="*/ 1761068 h 1761068"/>
              <a:gd name="T10" fmla="*/ 0 w 880533"/>
              <a:gd name="T11" fmla="*/ 1409700 h 1761068"/>
              <a:gd name="T12" fmla="*/ 106644 w 880533"/>
              <a:gd name="T13" fmla="*/ 1398950 h 1761068"/>
              <a:gd name="T14" fmla="*/ 529165 w 880533"/>
              <a:gd name="T15" fmla="*/ 880533 h 1761068"/>
              <a:gd name="T16" fmla="*/ 106644 w 880533"/>
              <a:gd name="T17" fmla="*/ 362117 h 1761068"/>
              <a:gd name="T18" fmla="*/ 0 w 880533"/>
              <a:gd name="T19" fmla="*/ 351366 h 176106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0533"/>
              <a:gd name="T31" fmla="*/ 0 h 1761068"/>
              <a:gd name="T32" fmla="*/ 880533 w 880533"/>
              <a:gd name="T33" fmla="*/ 1761068 h 176106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0533" h="1761068">
                <a:moveTo>
                  <a:pt x="0" y="0"/>
                </a:moveTo>
                <a:lnTo>
                  <a:pt x="177457" y="17890"/>
                </a:lnTo>
                <a:cubicBezTo>
                  <a:pt x="578702" y="99996"/>
                  <a:pt x="880533" y="455017"/>
                  <a:pt x="880533" y="880534"/>
                </a:cubicBezTo>
                <a:cubicBezTo>
                  <a:pt x="880533" y="1306051"/>
                  <a:pt x="578702" y="1661072"/>
                  <a:pt x="177457" y="1743179"/>
                </a:cubicBezTo>
                <a:lnTo>
                  <a:pt x="0" y="1761068"/>
                </a:lnTo>
                <a:lnTo>
                  <a:pt x="0" y="1409700"/>
                </a:lnTo>
                <a:lnTo>
                  <a:pt x="106644" y="1398950"/>
                </a:lnTo>
                <a:cubicBezTo>
                  <a:pt x="347776" y="1349607"/>
                  <a:pt x="529165" y="1136253"/>
                  <a:pt x="529165" y="880533"/>
                </a:cubicBezTo>
                <a:cubicBezTo>
                  <a:pt x="529165" y="624814"/>
                  <a:pt x="347776" y="411460"/>
                  <a:pt x="106644" y="362117"/>
                </a:cubicBezTo>
                <a:lnTo>
                  <a:pt x="0" y="351366"/>
                </a:lnTo>
                <a:lnTo>
                  <a:pt x="0" y="0"/>
                </a:lnTo>
                <a:close/>
              </a:path>
            </a:pathLst>
          </a:custGeom>
          <a:solidFill>
            <a:srgbClr val="232323"/>
          </a:solidFill>
          <a:ln>
            <a:noFill/>
          </a:ln>
        </p:spPr>
        <p:txBody>
          <a:bodyPr lIns="67391" tIns="33696" rIns="67391" bIns="33696" anchor="ct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defRPr/>
            </a:pPr>
            <a:endParaRPr lang="zh-CN" altLang="en-US" sz="3500" b="1" dirty="0">
              <a:solidFill>
                <a:schemeClr val="accent1"/>
              </a:solidFill>
              <a:latin typeface="+mn-lt"/>
              <a:ea typeface="+mn-ea"/>
            </a:endParaRPr>
          </a:p>
        </p:txBody>
      </p:sp>
      <p:pic>
        <p:nvPicPr>
          <p:cNvPr id="10" name="MH_Other_6"/>
          <p:cNvPicPr>
            <a:picLocks/>
          </p:cNvPicPr>
          <p:nvPr>
            <p:custDataLst>
              <p:tags r:id="rId9"/>
            </p:custDataLst>
          </p:nvPr>
        </p:nvPicPr>
        <p:blipFill>
          <a:blip r:embed="rId19" cstate="print">
            <a:extLst>
              <a:ext uri="{28A0092B-C50C-407E-A947-70E740481C1C}">
                <a14:useLocalDpi xmlns:a14="http://schemas.microsoft.com/office/drawing/2010/main" val="0"/>
              </a:ext>
            </a:extLst>
          </a:blip>
          <a:srcRect l="50887"/>
          <a:stretch>
            <a:fillRect/>
          </a:stretch>
        </p:blipFill>
        <p:spPr bwMode="auto">
          <a:xfrm>
            <a:off x="3699114" y="2334694"/>
            <a:ext cx="44993" cy="661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MH_Other_7"/>
          <p:cNvSpPr>
            <a:spLocks/>
          </p:cNvSpPr>
          <p:nvPr>
            <p:custDataLst>
              <p:tags r:id="rId10"/>
            </p:custDataLst>
          </p:nvPr>
        </p:nvSpPr>
        <p:spPr bwMode="auto">
          <a:xfrm>
            <a:off x="2891410" y="2985568"/>
            <a:ext cx="669867" cy="1293577"/>
          </a:xfrm>
          <a:custGeom>
            <a:avLst/>
            <a:gdLst>
              <a:gd name="T0" fmla="*/ 0 w 880533"/>
              <a:gd name="T1" fmla="*/ 0 h 1761068"/>
              <a:gd name="T2" fmla="*/ 177457 w 880533"/>
              <a:gd name="T3" fmla="*/ 17890 h 1761068"/>
              <a:gd name="T4" fmla="*/ 880533 w 880533"/>
              <a:gd name="T5" fmla="*/ 880534 h 1761068"/>
              <a:gd name="T6" fmla="*/ 177457 w 880533"/>
              <a:gd name="T7" fmla="*/ 1743179 h 1761068"/>
              <a:gd name="T8" fmla="*/ 0 w 880533"/>
              <a:gd name="T9" fmla="*/ 1761068 h 1761068"/>
              <a:gd name="T10" fmla="*/ 0 w 880533"/>
              <a:gd name="T11" fmla="*/ 1409700 h 1761068"/>
              <a:gd name="T12" fmla="*/ 106644 w 880533"/>
              <a:gd name="T13" fmla="*/ 1398950 h 1761068"/>
              <a:gd name="T14" fmla="*/ 529165 w 880533"/>
              <a:gd name="T15" fmla="*/ 880533 h 1761068"/>
              <a:gd name="T16" fmla="*/ 106644 w 880533"/>
              <a:gd name="T17" fmla="*/ 362117 h 1761068"/>
              <a:gd name="T18" fmla="*/ 0 w 880533"/>
              <a:gd name="T19" fmla="*/ 351366 h 176106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0533"/>
              <a:gd name="T31" fmla="*/ 0 h 1761068"/>
              <a:gd name="T32" fmla="*/ 880533 w 880533"/>
              <a:gd name="T33" fmla="*/ 1761068 h 176106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0533" h="1761068">
                <a:moveTo>
                  <a:pt x="0" y="0"/>
                </a:moveTo>
                <a:lnTo>
                  <a:pt x="177457" y="17890"/>
                </a:lnTo>
                <a:cubicBezTo>
                  <a:pt x="578702" y="99996"/>
                  <a:pt x="880533" y="455017"/>
                  <a:pt x="880533" y="880534"/>
                </a:cubicBezTo>
                <a:cubicBezTo>
                  <a:pt x="880533" y="1306051"/>
                  <a:pt x="578702" y="1661072"/>
                  <a:pt x="177457" y="1743179"/>
                </a:cubicBezTo>
                <a:lnTo>
                  <a:pt x="0" y="1761068"/>
                </a:lnTo>
                <a:lnTo>
                  <a:pt x="0" y="1409700"/>
                </a:lnTo>
                <a:lnTo>
                  <a:pt x="106644" y="1398950"/>
                </a:lnTo>
                <a:cubicBezTo>
                  <a:pt x="347776" y="1349607"/>
                  <a:pt x="529165" y="1136253"/>
                  <a:pt x="529165" y="880533"/>
                </a:cubicBezTo>
                <a:cubicBezTo>
                  <a:pt x="529165" y="624814"/>
                  <a:pt x="347776" y="411460"/>
                  <a:pt x="106644" y="362117"/>
                </a:cubicBezTo>
                <a:lnTo>
                  <a:pt x="0" y="351366"/>
                </a:lnTo>
                <a:lnTo>
                  <a:pt x="0" y="0"/>
                </a:lnTo>
                <a:close/>
              </a:path>
            </a:pathLst>
          </a:custGeom>
          <a:solidFill>
            <a:srgbClr val="232323"/>
          </a:solidFill>
          <a:ln>
            <a:noFill/>
          </a:ln>
        </p:spPr>
        <p:txBody>
          <a:bodyPr lIns="67391" tIns="33696" rIns="67391" bIns="33696" anchor="ct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defRPr/>
            </a:pPr>
            <a:endParaRPr lang="zh-CN" altLang="en-US" sz="3500" b="1" dirty="0">
              <a:solidFill>
                <a:schemeClr val="tx2"/>
              </a:solidFill>
              <a:latin typeface="+mn-lt"/>
              <a:ea typeface="+mn-ea"/>
            </a:endParaRPr>
          </a:p>
        </p:txBody>
      </p:sp>
      <p:pic>
        <p:nvPicPr>
          <p:cNvPr id="12" name="MH_Other_8"/>
          <p:cNvPicPr>
            <a:picLocks/>
          </p:cNvPicPr>
          <p:nvPr>
            <p:custDataLst>
              <p:tags r:id="rId11"/>
            </p:custDataLst>
          </p:nvPr>
        </p:nvPicPr>
        <p:blipFill>
          <a:blip r:embed="rId18" cstate="print">
            <a:extLst>
              <a:ext uri="{28A0092B-C50C-407E-A947-70E740481C1C}">
                <a14:useLocalDpi xmlns:a14="http://schemas.microsoft.com/office/drawing/2010/main" val="0"/>
              </a:ext>
            </a:extLst>
          </a:blip>
          <a:srcRect l="50887"/>
          <a:stretch>
            <a:fillRect/>
          </a:stretch>
        </p:blipFill>
        <p:spPr bwMode="auto">
          <a:xfrm>
            <a:off x="2891409" y="2780272"/>
            <a:ext cx="44993" cy="661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MH_SubTitle_4"/>
          <p:cNvSpPr/>
          <p:nvPr>
            <p:custDataLst>
              <p:tags r:id="rId12"/>
            </p:custDataLst>
          </p:nvPr>
        </p:nvSpPr>
        <p:spPr>
          <a:xfrm>
            <a:off x="6841553" y="1240020"/>
            <a:ext cx="2126139" cy="2111203"/>
          </a:xfrm>
          <a:prstGeom prst="rect">
            <a:avLst/>
          </a:prstGeom>
        </p:spPr>
        <p:txBody>
          <a:bodyPr lIns="67391" tIns="33696" rIns="67391" bIns="33696" anchor="ctr"/>
          <a:lstStyle/>
          <a:p>
            <a:pPr lvl="0">
              <a:lnSpc>
                <a:spcPct val="150000"/>
              </a:lnSpc>
              <a:spcBef>
                <a:spcPct val="0"/>
              </a:spcBef>
            </a:pPr>
            <a:r>
              <a:rPr lang="zh-CN" altLang="en-US" sz="1200" dirty="0">
                <a:solidFill>
                  <a:schemeClr val="tx1">
                    <a:lumMod val="50000"/>
                    <a:lumOff val="50000"/>
                  </a:schemeClr>
                </a:solidFill>
                <a:latin typeface="微软雅黑" pitchFamily="34" charset="-122"/>
                <a:ea typeface="微软雅黑" pitchFamily="34" charset="-122"/>
              </a:rPr>
              <a:t>       热敏电阻还继续扩大在重点工程和军。事装备上应用，其中具有特殊阻温特性的</a:t>
            </a:r>
            <a:r>
              <a:rPr lang="en-US" altLang="zh-CN" sz="1200" dirty="0">
                <a:solidFill>
                  <a:schemeClr val="tx1">
                    <a:lumMod val="50000"/>
                    <a:lumOff val="50000"/>
                  </a:schemeClr>
                </a:solidFill>
                <a:latin typeface="微软雅黑" pitchFamily="34" charset="-122"/>
                <a:ea typeface="微软雅黑" pitchFamily="34" charset="-122"/>
              </a:rPr>
              <a:t>RSJ</a:t>
            </a:r>
            <a:r>
              <a:rPr lang="zh-CN" altLang="en-US" sz="1200" dirty="0">
                <a:solidFill>
                  <a:schemeClr val="tx1">
                    <a:lumMod val="50000"/>
                    <a:lumOff val="50000"/>
                  </a:schemeClr>
                </a:solidFill>
                <a:latin typeface="微软雅黑" pitchFamily="34" charset="-122"/>
                <a:ea typeface="微软雅黑" pitchFamily="34" charset="-122"/>
              </a:rPr>
              <a:t>一</a:t>
            </a:r>
            <a:r>
              <a:rPr lang="en-US" altLang="zh-CN" sz="1200" dirty="0">
                <a:solidFill>
                  <a:schemeClr val="tx1">
                    <a:lumMod val="50000"/>
                    <a:lumOff val="50000"/>
                  </a:schemeClr>
                </a:solidFill>
                <a:latin typeface="微软雅黑" pitchFamily="34" charset="-122"/>
                <a:ea typeface="微软雅黑" pitchFamily="34" charset="-122"/>
              </a:rPr>
              <a:t>2</a:t>
            </a:r>
            <a:r>
              <a:rPr lang="zh-CN" altLang="en-US" sz="1200" dirty="0">
                <a:solidFill>
                  <a:schemeClr val="tx1">
                    <a:lumMod val="50000"/>
                    <a:lumOff val="50000"/>
                  </a:schemeClr>
                </a:solidFill>
                <a:latin typeface="微软雅黑" pitchFamily="34" charset="-122"/>
                <a:ea typeface="微软雅黑" pitchFamily="34" charset="-122"/>
              </a:rPr>
              <a:t>及</a:t>
            </a:r>
            <a:r>
              <a:rPr lang="en-US" altLang="zh-CN" sz="1200" dirty="0">
                <a:solidFill>
                  <a:schemeClr val="tx1">
                    <a:lumMod val="50000"/>
                    <a:lumOff val="50000"/>
                  </a:schemeClr>
                </a:solidFill>
                <a:latin typeface="微软雅黑" pitchFamily="34" charset="-122"/>
                <a:ea typeface="微软雅黑" pitchFamily="34" charset="-122"/>
              </a:rPr>
              <a:t>TW</a:t>
            </a:r>
            <a:r>
              <a:rPr lang="zh-CN" altLang="en-US" sz="1200" dirty="0">
                <a:solidFill>
                  <a:schemeClr val="tx1">
                    <a:lumMod val="50000"/>
                    <a:lumOff val="50000"/>
                  </a:schemeClr>
                </a:solidFill>
                <a:latin typeface="微软雅黑" pitchFamily="34" charset="-122"/>
                <a:ea typeface="微软雅黑" pitchFamily="34" charset="-122"/>
              </a:rPr>
              <a:t>一</a:t>
            </a:r>
            <a:r>
              <a:rPr lang="en-US" altLang="zh-CN" sz="1200" dirty="0">
                <a:solidFill>
                  <a:schemeClr val="tx1">
                    <a:lumMod val="50000"/>
                    <a:lumOff val="50000"/>
                  </a:schemeClr>
                </a:solidFill>
                <a:latin typeface="微软雅黑" pitchFamily="34" charset="-122"/>
                <a:ea typeface="微软雅黑" pitchFamily="34" charset="-122"/>
              </a:rPr>
              <a:t>1</a:t>
            </a:r>
            <a:r>
              <a:rPr lang="zh-CN" altLang="en-US" sz="1200" dirty="0">
                <a:solidFill>
                  <a:schemeClr val="tx1">
                    <a:lumMod val="50000"/>
                    <a:lumOff val="50000"/>
                  </a:schemeClr>
                </a:solidFill>
                <a:latin typeface="微软雅黑" pitchFamily="34" charset="-122"/>
                <a:ea typeface="微软雅黑" pitchFamily="34" charset="-122"/>
              </a:rPr>
              <a:t>型成功地用于控制卫星镍镐电池的充放电、保证卫星能源系统的正常供电，得到整机部门的肯定。</a:t>
            </a:r>
            <a:endParaRPr lang="en-GB" altLang="zh-CN" sz="1200" dirty="0">
              <a:solidFill>
                <a:schemeClr val="tx1">
                  <a:lumMod val="50000"/>
                  <a:lumOff val="50000"/>
                </a:schemeClr>
              </a:solidFill>
              <a:cs typeface="Arial" charset="0"/>
            </a:endParaRPr>
          </a:p>
        </p:txBody>
      </p:sp>
      <p:sp>
        <p:nvSpPr>
          <p:cNvPr id="14" name="矩形 13"/>
          <p:cNvSpPr/>
          <p:nvPr/>
        </p:nvSpPr>
        <p:spPr>
          <a:xfrm>
            <a:off x="4479139" y="2451318"/>
            <a:ext cx="373343" cy="606659"/>
          </a:xfrm>
          <a:prstGeom prst="rect">
            <a:avLst/>
          </a:prstGeom>
        </p:spPr>
        <p:txBody>
          <a:bodyPr wrap="none" lIns="67391" tIns="33696" rIns="67391" bIns="33696">
            <a:spAutoFit/>
          </a:bodyPr>
          <a:lstStyle/>
          <a:p>
            <a:pPr lvl="0" algn="just">
              <a:defRPr/>
            </a:pPr>
            <a:r>
              <a:rPr lang="en-US" altLang="zh-CN" sz="3500" b="1" dirty="0">
                <a:solidFill>
                  <a:srgbClr val="FFDE43"/>
                </a:solidFill>
              </a:rPr>
              <a:t>C</a:t>
            </a:r>
            <a:endParaRPr lang="zh-CN" altLang="en-US" sz="3500" b="1" dirty="0">
              <a:solidFill>
                <a:srgbClr val="FFDE43"/>
              </a:solidFill>
            </a:endParaRPr>
          </a:p>
        </p:txBody>
      </p:sp>
      <p:sp>
        <p:nvSpPr>
          <p:cNvPr id="15" name="矩形 14"/>
          <p:cNvSpPr/>
          <p:nvPr/>
        </p:nvSpPr>
        <p:spPr>
          <a:xfrm>
            <a:off x="5260921" y="2013586"/>
            <a:ext cx="419830" cy="606659"/>
          </a:xfrm>
          <a:prstGeom prst="rect">
            <a:avLst/>
          </a:prstGeom>
        </p:spPr>
        <p:txBody>
          <a:bodyPr wrap="none" lIns="67391" tIns="33696" rIns="67391" bIns="33696">
            <a:spAutoFit/>
          </a:bodyPr>
          <a:lstStyle/>
          <a:p>
            <a:pPr lvl="0" algn="just">
              <a:defRPr/>
            </a:pPr>
            <a:r>
              <a:rPr lang="en-US" altLang="zh-CN" sz="3500" b="1" dirty="0">
                <a:solidFill>
                  <a:srgbClr val="FFDE43"/>
                </a:solidFill>
              </a:rPr>
              <a:t>D</a:t>
            </a:r>
            <a:endParaRPr lang="zh-CN" altLang="en-US" sz="3500" b="1" dirty="0">
              <a:solidFill>
                <a:srgbClr val="FFDE43"/>
              </a:solidFill>
            </a:endParaRPr>
          </a:p>
        </p:txBody>
      </p:sp>
      <p:sp>
        <p:nvSpPr>
          <p:cNvPr id="16" name="矩形 15"/>
          <p:cNvSpPr/>
          <p:nvPr/>
        </p:nvSpPr>
        <p:spPr>
          <a:xfrm>
            <a:off x="3647989" y="2874588"/>
            <a:ext cx="387770" cy="606659"/>
          </a:xfrm>
          <a:prstGeom prst="rect">
            <a:avLst/>
          </a:prstGeom>
        </p:spPr>
        <p:txBody>
          <a:bodyPr wrap="none" lIns="67391" tIns="33696" rIns="67391" bIns="33696">
            <a:spAutoFit/>
          </a:bodyPr>
          <a:lstStyle/>
          <a:p>
            <a:pPr lvl="0" algn="just">
              <a:defRPr/>
            </a:pPr>
            <a:r>
              <a:rPr lang="en-US" altLang="zh-CN" sz="3500" b="1" dirty="0">
                <a:solidFill>
                  <a:srgbClr val="FFDE43"/>
                </a:solidFill>
              </a:rPr>
              <a:t>B</a:t>
            </a:r>
            <a:endParaRPr lang="zh-CN" altLang="en-US" sz="3500" b="1" dirty="0">
              <a:solidFill>
                <a:srgbClr val="FFDE43"/>
              </a:solidFill>
            </a:endParaRPr>
          </a:p>
        </p:txBody>
      </p:sp>
      <p:sp>
        <p:nvSpPr>
          <p:cNvPr id="17" name="矩形 16"/>
          <p:cNvSpPr/>
          <p:nvPr/>
        </p:nvSpPr>
        <p:spPr>
          <a:xfrm>
            <a:off x="2788198" y="3296154"/>
            <a:ext cx="408609" cy="606659"/>
          </a:xfrm>
          <a:prstGeom prst="rect">
            <a:avLst/>
          </a:prstGeom>
        </p:spPr>
        <p:txBody>
          <a:bodyPr wrap="none" lIns="67391" tIns="33696" rIns="67391" bIns="33696">
            <a:spAutoFit/>
          </a:bodyPr>
          <a:lstStyle/>
          <a:p>
            <a:pPr lvl="0" algn="just">
              <a:defRPr/>
            </a:pPr>
            <a:r>
              <a:rPr lang="en-US" altLang="zh-CN" sz="3500" b="1" dirty="0">
                <a:solidFill>
                  <a:srgbClr val="FFDE43"/>
                </a:solidFill>
              </a:rPr>
              <a:t>A</a:t>
            </a:r>
            <a:endParaRPr lang="zh-CN" altLang="en-US" sz="3500" b="1" dirty="0">
              <a:solidFill>
                <a:srgbClr val="FFDE43"/>
              </a:solidFill>
            </a:endParaRPr>
          </a:p>
        </p:txBody>
      </p:sp>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02</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1"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历史与发展</a:t>
            </a:r>
          </a:p>
        </p:txBody>
      </p:sp>
      <p:sp>
        <p:nvSpPr>
          <p:cNvPr id="22" name="MH_Other_1">
            <a:extLst>
              <a:ext uri="{FF2B5EF4-FFF2-40B4-BE49-F238E27FC236}">
                <a16:creationId xmlns:a16="http://schemas.microsoft.com/office/drawing/2014/main" id="{C4E1E934-5941-48B8-B3AF-BE4B23DBB171}"/>
              </a:ext>
            </a:extLst>
          </p:cNvPr>
          <p:cNvSpPr>
            <a:spLocks/>
          </p:cNvSpPr>
          <p:nvPr>
            <p:custDataLst>
              <p:tags r:id="rId13"/>
            </p:custDataLst>
          </p:nvPr>
        </p:nvSpPr>
        <p:spPr bwMode="auto">
          <a:xfrm>
            <a:off x="6126907" y="1002045"/>
            <a:ext cx="671076" cy="1293577"/>
          </a:xfrm>
          <a:custGeom>
            <a:avLst/>
            <a:gdLst>
              <a:gd name="T0" fmla="*/ 0 w 880533"/>
              <a:gd name="T1" fmla="*/ 0 h 1761068"/>
              <a:gd name="T2" fmla="*/ 177457 w 880533"/>
              <a:gd name="T3" fmla="*/ 17890 h 1761068"/>
              <a:gd name="T4" fmla="*/ 880533 w 880533"/>
              <a:gd name="T5" fmla="*/ 880534 h 1761068"/>
              <a:gd name="T6" fmla="*/ 177457 w 880533"/>
              <a:gd name="T7" fmla="*/ 1743179 h 1761068"/>
              <a:gd name="T8" fmla="*/ 0 w 880533"/>
              <a:gd name="T9" fmla="*/ 1761068 h 1761068"/>
              <a:gd name="T10" fmla="*/ 0 w 880533"/>
              <a:gd name="T11" fmla="*/ 1409700 h 1761068"/>
              <a:gd name="T12" fmla="*/ 106644 w 880533"/>
              <a:gd name="T13" fmla="*/ 1398950 h 1761068"/>
              <a:gd name="T14" fmla="*/ 529165 w 880533"/>
              <a:gd name="T15" fmla="*/ 880533 h 1761068"/>
              <a:gd name="T16" fmla="*/ 106644 w 880533"/>
              <a:gd name="T17" fmla="*/ 362117 h 1761068"/>
              <a:gd name="T18" fmla="*/ 0 w 880533"/>
              <a:gd name="T19" fmla="*/ 351366 h 176106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0533"/>
              <a:gd name="T31" fmla="*/ 0 h 1761068"/>
              <a:gd name="T32" fmla="*/ 880533 w 880533"/>
              <a:gd name="T33" fmla="*/ 1761068 h 176106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0533" h="1761068">
                <a:moveTo>
                  <a:pt x="0" y="0"/>
                </a:moveTo>
                <a:lnTo>
                  <a:pt x="177457" y="17890"/>
                </a:lnTo>
                <a:cubicBezTo>
                  <a:pt x="578702" y="99996"/>
                  <a:pt x="880533" y="455017"/>
                  <a:pt x="880533" y="880534"/>
                </a:cubicBezTo>
                <a:cubicBezTo>
                  <a:pt x="880533" y="1306051"/>
                  <a:pt x="578702" y="1661072"/>
                  <a:pt x="177457" y="1743179"/>
                </a:cubicBezTo>
                <a:lnTo>
                  <a:pt x="0" y="1761068"/>
                </a:lnTo>
                <a:lnTo>
                  <a:pt x="0" y="1409700"/>
                </a:lnTo>
                <a:lnTo>
                  <a:pt x="106644" y="1398950"/>
                </a:lnTo>
                <a:cubicBezTo>
                  <a:pt x="347776" y="1349607"/>
                  <a:pt x="529165" y="1136253"/>
                  <a:pt x="529165" y="880533"/>
                </a:cubicBezTo>
                <a:cubicBezTo>
                  <a:pt x="529165" y="624814"/>
                  <a:pt x="347776" y="411460"/>
                  <a:pt x="106644" y="362117"/>
                </a:cubicBezTo>
                <a:lnTo>
                  <a:pt x="0" y="351366"/>
                </a:lnTo>
                <a:lnTo>
                  <a:pt x="0" y="0"/>
                </a:lnTo>
                <a:close/>
              </a:path>
            </a:pathLst>
          </a:custGeom>
          <a:solidFill>
            <a:srgbClr val="232323"/>
          </a:solidFill>
          <a:ln>
            <a:noFill/>
          </a:ln>
        </p:spPr>
        <p:txBody>
          <a:bodyPr lIns="67391" tIns="33696" rIns="67391" bIns="33696" anchor="ct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defRPr/>
            </a:pPr>
            <a:endParaRPr lang="zh-CN" altLang="en-US" sz="3500" b="1" dirty="0">
              <a:solidFill>
                <a:schemeClr val="accent3"/>
              </a:solidFill>
              <a:latin typeface="+mn-lt"/>
              <a:ea typeface="+mn-ea"/>
            </a:endParaRPr>
          </a:p>
        </p:txBody>
      </p:sp>
      <p:pic>
        <p:nvPicPr>
          <p:cNvPr id="23" name="MH_Other_2">
            <a:extLst>
              <a:ext uri="{FF2B5EF4-FFF2-40B4-BE49-F238E27FC236}">
                <a16:creationId xmlns:a16="http://schemas.microsoft.com/office/drawing/2014/main" id="{29583B86-C242-49A5-89E4-5C3D8BB8F296}"/>
              </a:ext>
            </a:extLst>
          </p:cNvPr>
          <p:cNvPicPr>
            <a:picLocks/>
          </p:cNvPicPr>
          <p:nvPr>
            <p:custDataLst>
              <p:tags r:id="rId14"/>
            </p:custDataLst>
          </p:nvPr>
        </p:nvPicPr>
        <p:blipFill>
          <a:blip r:embed="rId18" cstate="print">
            <a:extLst>
              <a:ext uri="{28A0092B-C50C-407E-A947-70E740481C1C}">
                <a14:useLocalDpi xmlns:a14="http://schemas.microsoft.com/office/drawing/2010/main" val="0"/>
              </a:ext>
            </a:extLst>
          </a:blip>
          <a:srcRect l="50887"/>
          <a:stretch>
            <a:fillRect/>
          </a:stretch>
        </p:blipFill>
        <p:spPr bwMode="auto">
          <a:xfrm>
            <a:off x="6126910" y="796748"/>
            <a:ext cx="44993" cy="661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MH_SubTitle_4">
            <a:extLst>
              <a:ext uri="{FF2B5EF4-FFF2-40B4-BE49-F238E27FC236}">
                <a16:creationId xmlns:a16="http://schemas.microsoft.com/office/drawing/2014/main" id="{6ACA1B64-28F3-4B2F-A7B8-B0B965DAFBBD}"/>
              </a:ext>
            </a:extLst>
          </p:cNvPr>
          <p:cNvSpPr/>
          <p:nvPr>
            <p:custDataLst>
              <p:tags r:id="rId15"/>
            </p:custDataLst>
          </p:nvPr>
        </p:nvSpPr>
        <p:spPr>
          <a:xfrm>
            <a:off x="2456755" y="299854"/>
            <a:ext cx="3613432" cy="783844"/>
          </a:xfrm>
          <a:prstGeom prst="rect">
            <a:avLst/>
          </a:prstGeom>
        </p:spPr>
        <p:txBody>
          <a:bodyPr lIns="67391" tIns="33696" rIns="67391" bIns="33696" anchor="ctr"/>
          <a:lstStyle/>
          <a:p>
            <a:pPr lvl="0">
              <a:lnSpc>
                <a:spcPct val="150000"/>
              </a:lnSpc>
              <a:spcBef>
                <a:spcPct val="0"/>
              </a:spcBef>
            </a:pPr>
            <a:r>
              <a:rPr lang="en-US" altLang="zh-CN" sz="1200" dirty="0">
                <a:solidFill>
                  <a:schemeClr val="tx1">
                    <a:lumMod val="50000"/>
                    <a:lumOff val="50000"/>
                  </a:schemeClr>
                </a:solidFill>
                <a:latin typeface="微软雅黑" pitchFamily="34" charset="-122"/>
                <a:ea typeface="微软雅黑" pitchFamily="34" charset="-122"/>
              </a:rPr>
              <a:t>      1982</a:t>
            </a:r>
            <a:r>
              <a:rPr lang="zh-CN" altLang="en-US" sz="1200" dirty="0">
                <a:solidFill>
                  <a:schemeClr val="tx1">
                    <a:lumMod val="50000"/>
                    <a:lumOff val="50000"/>
                  </a:schemeClr>
                </a:solidFill>
                <a:latin typeface="微软雅黑" pitchFamily="34" charset="-122"/>
                <a:ea typeface="微软雅黑" pitchFamily="34" charset="-122"/>
              </a:rPr>
              <a:t>年高温达</a:t>
            </a:r>
            <a:r>
              <a:rPr lang="en-US" altLang="zh-CN" sz="1200" dirty="0">
                <a:solidFill>
                  <a:schemeClr val="tx1">
                    <a:lumMod val="50000"/>
                    <a:lumOff val="50000"/>
                  </a:schemeClr>
                </a:solidFill>
                <a:latin typeface="微软雅黑" pitchFamily="34" charset="-122"/>
                <a:ea typeface="微软雅黑" pitchFamily="34" charset="-122"/>
              </a:rPr>
              <a:t>1000</a:t>
            </a:r>
            <a:r>
              <a:rPr lang="zh-CN" altLang="en-US" sz="1200" dirty="0">
                <a:solidFill>
                  <a:schemeClr val="tx1">
                    <a:lumMod val="50000"/>
                    <a:lumOff val="50000"/>
                  </a:schemeClr>
                </a:solidFill>
                <a:latin typeface="微软雅黑" pitchFamily="34" charset="-122"/>
                <a:ea typeface="微软雅黑" pitchFamily="34" charset="-122"/>
              </a:rPr>
              <a:t>℃和厚膜两种负温度系数热敏电阻设计定型。为收音机、电视机、录音机配套元件产量猛增，</a:t>
            </a:r>
            <a:r>
              <a:rPr lang="en-US" altLang="zh-CN" sz="1200" dirty="0">
                <a:solidFill>
                  <a:schemeClr val="tx1">
                    <a:lumMod val="50000"/>
                    <a:lumOff val="50000"/>
                  </a:schemeClr>
                </a:solidFill>
                <a:latin typeface="微软雅黑" pitchFamily="34" charset="-122"/>
                <a:ea typeface="微软雅黑" pitchFamily="34" charset="-122"/>
              </a:rPr>
              <a:t>1981</a:t>
            </a:r>
            <a:r>
              <a:rPr lang="zh-CN" altLang="en-US" sz="1200" dirty="0">
                <a:solidFill>
                  <a:schemeClr val="tx1">
                    <a:lumMod val="50000"/>
                    <a:lumOff val="50000"/>
                  </a:schemeClr>
                </a:solidFill>
                <a:latin typeface="微软雅黑" pitchFamily="34" charset="-122"/>
                <a:ea typeface="微软雅黑" pitchFamily="34" charset="-122"/>
              </a:rPr>
              <a:t>年全国热敏电阻总产量破了千万只大关，南无</a:t>
            </a:r>
            <a:r>
              <a:rPr lang="en-US" altLang="zh-CN" sz="1200" dirty="0">
                <a:solidFill>
                  <a:schemeClr val="tx1">
                    <a:lumMod val="50000"/>
                    <a:lumOff val="50000"/>
                  </a:schemeClr>
                </a:solidFill>
                <a:latin typeface="微软雅黑" pitchFamily="34" charset="-122"/>
                <a:ea typeface="微软雅黑" pitchFamily="34" charset="-122"/>
              </a:rPr>
              <a:t>11</a:t>
            </a:r>
            <a:r>
              <a:rPr lang="zh-CN" altLang="en-US" sz="1200" dirty="0">
                <a:solidFill>
                  <a:schemeClr val="tx1">
                    <a:lumMod val="50000"/>
                    <a:lumOff val="50000"/>
                  </a:schemeClr>
                </a:solidFill>
                <a:latin typeface="微软雅黑" pitchFamily="34" charset="-122"/>
                <a:ea typeface="微软雅黑" pitchFamily="34" charset="-122"/>
              </a:rPr>
              <a:t>厂热敏传感器用于计算机接口。</a:t>
            </a:r>
            <a:endParaRPr lang="en-GB" altLang="zh-CN" sz="1200" dirty="0">
              <a:solidFill>
                <a:schemeClr val="tx1">
                  <a:lumMod val="50000"/>
                  <a:lumOff val="50000"/>
                </a:schemeClr>
              </a:solidFill>
              <a:cs typeface="Arial" charset="0"/>
            </a:endParaRPr>
          </a:p>
        </p:txBody>
      </p:sp>
      <p:sp>
        <p:nvSpPr>
          <p:cNvPr id="25" name="矩形 24">
            <a:extLst>
              <a:ext uri="{FF2B5EF4-FFF2-40B4-BE49-F238E27FC236}">
                <a16:creationId xmlns:a16="http://schemas.microsoft.com/office/drawing/2014/main" id="{6EAA69AF-DE44-4392-A010-4CB6886B77E3}"/>
              </a:ext>
            </a:extLst>
          </p:cNvPr>
          <p:cNvSpPr/>
          <p:nvPr/>
        </p:nvSpPr>
        <p:spPr>
          <a:xfrm>
            <a:off x="6102246" y="1366797"/>
            <a:ext cx="355710" cy="606659"/>
          </a:xfrm>
          <a:prstGeom prst="rect">
            <a:avLst/>
          </a:prstGeom>
        </p:spPr>
        <p:txBody>
          <a:bodyPr wrap="none" lIns="67391" tIns="33696" rIns="67391" bIns="33696">
            <a:spAutoFit/>
          </a:bodyPr>
          <a:lstStyle/>
          <a:p>
            <a:pPr lvl="0" algn="just">
              <a:defRPr/>
            </a:pPr>
            <a:r>
              <a:rPr lang="en-US" altLang="zh-CN" sz="3500" b="1" dirty="0">
                <a:solidFill>
                  <a:srgbClr val="FFDE43"/>
                </a:solidFill>
              </a:rPr>
              <a:t>E</a:t>
            </a:r>
            <a:endParaRPr lang="zh-CN" altLang="en-US" sz="3500" b="1" dirty="0">
              <a:solidFill>
                <a:srgbClr val="FFDE43"/>
              </a:solidFill>
            </a:endParaRPr>
          </a:p>
        </p:txBody>
      </p:sp>
      <p:sp>
        <p:nvSpPr>
          <p:cNvPr id="26" name="AutoShape 10">
            <a:extLst>
              <a:ext uri="{FF2B5EF4-FFF2-40B4-BE49-F238E27FC236}">
                <a16:creationId xmlns:a16="http://schemas.microsoft.com/office/drawing/2014/main" id="{D7ECC25E-7A4E-48BF-BA00-63091E67FF20}"/>
              </a:ext>
            </a:extLst>
          </p:cNvPr>
          <p:cNvSpPr>
            <a:spLocks noChangeArrowheads="1"/>
          </p:cNvSpPr>
          <p:nvPr/>
        </p:nvSpPr>
        <p:spPr bwMode="gray">
          <a:xfrm>
            <a:off x="6537525" y="281157"/>
            <a:ext cx="2103936" cy="525773"/>
          </a:xfrm>
          <a:prstGeom prst="roundRect">
            <a:avLst>
              <a:gd name="adj" fmla="val 50000"/>
            </a:avLst>
          </a:prstGeom>
          <a:solidFill>
            <a:srgbClr val="232323"/>
          </a:solidFill>
          <a:ln w="9525">
            <a:noFill/>
            <a:round/>
            <a:headEnd/>
            <a:tailEnd/>
          </a:ln>
          <a:effectLst/>
        </p:spPr>
        <p:txBody>
          <a:bodyPr wrap="none" lIns="67391" tIns="33696" rIns="67391" bIns="33696" anchor="ctr"/>
          <a:lstStyle/>
          <a:p>
            <a:pPr algn="ctr">
              <a:defRPr/>
            </a:pPr>
            <a:r>
              <a:rPr lang="en-US" altLang="zh-CN" sz="2400" dirty="0">
                <a:solidFill>
                  <a:schemeClr val="bg1"/>
                </a:solidFill>
                <a:latin typeface="微软雅黑" panose="020B0503020204020204" pitchFamily="34" charset="-122"/>
                <a:ea typeface="微软雅黑" panose="020B0503020204020204" pitchFamily="34" charset="-122"/>
              </a:rPr>
              <a:t>1979-1983</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9483"/>
    </mc:Choice>
    <mc:Fallback xmlns="">
      <p:transition spd="slow" advTm="94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p:cTn id="16" dur="500" fill="hold"/>
                                        <p:tgtEl>
                                          <p:spTgt spid="17"/>
                                        </p:tgtEl>
                                        <p:attrNameLst>
                                          <p:attrName>ppt_w</p:attrName>
                                        </p:attrNameLst>
                                      </p:cBhvr>
                                      <p:tavLst>
                                        <p:tav tm="0">
                                          <p:val>
                                            <p:fltVal val="0"/>
                                          </p:val>
                                        </p:tav>
                                        <p:tav tm="100000">
                                          <p:val>
                                            <p:strVal val="#ppt_w"/>
                                          </p:val>
                                        </p:tav>
                                      </p:tavLst>
                                    </p:anim>
                                    <p:anim calcmode="lin" valueType="num">
                                      <p:cBhvr>
                                        <p:cTn id="17" dur="500" fill="hold"/>
                                        <p:tgtEl>
                                          <p:spTgt spid="17"/>
                                        </p:tgtEl>
                                        <p:attrNameLst>
                                          <p:attrName>ppt_h</p:attrName>
                                        </p:attrNameLst>
                                      </p:cBhvr>
                                      <p:tavLst>
                                        <p:tav tm="0">
                                          <p:val>
                                            <p:fltVal val="0"/>
                                          </p:val>
                                        </p:tav>
                                        <p:tav tm="100000">
                                          <p:val>
                                            <p:strVal val="#ppt_h"/>
                                          </p:val>
                                        </p:tav>
                                      </p:tavLst>
                                    </p:anim>
                                    <p:animEffect transition="in" filter="fade">
                                      <p:cBhvr>
                                        <p:cTn id="18" dur="500"/>
                                        <p:tgtEl>
                                          <p:spTgt spid="17"/>
                                        </p:tgtEl>
                                      </p:cBhvr>
                                    </p:animEffect>
                                  </p:childTnLst>
                                </p:cTn>
                              </p:par>
                            </p:childTnLst>
                          </p:cTn>
                        </p:par>
                        <p:par>
                          <p:cTn id="19" fill="hold">
                            <p:stCondLst>
                              <p:cond delay="1500"/>
                            </p:stCondLst>
                            <p:childTnLst>
                              <p:par>
                                <p:cTn id="20" presetID="22" presetClass="entr" presetSubtype="2" fill="hold" grpId="0" nodeType="after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right)">
                                      <p:cBhvr>
                                        <p:cTn id="22" dur="500"/>
                                        <p:tgtEl>
                                          <p:spTgt spid="3"/>
                                        </p:tgtEl>
                                      </p:cBhvr>
                                    </p:animEffect>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fill="hold"/>
                                        <p:tgtEl>
                                          <p:spTgt spid="10"/>
                                        </p:tgtEl>
                                        <p:attrNameLst>
                                          <p:attrName>ppt_x</p:attrName>
                                        </p:attrNameLst>
                                      </p:cBhvr>
                                      <p:tavLst>
                                        <p:tav tm="0">
                                          <p:val>
                                            <p:strVal val="#ppt_x"/>
                                          </p:val>
                                        </p:tav>
                                        <p:tav tm="100000">
                                          <p:val>
                                            <p:strVal val="#ppt_x"/>
                                          </p:val>
                                        </p:tav>
                                      </p:tavLst>
                                    </p:anim>
                                    <p:anim calcmode="lin" valueType="num">
                                      <p:cBhvr additive="base">
                                        <p:cTn id="27" dur="500" fill="hold"/>
                                        <p:tgtEl>
                                          <p:spTgt spid="10"/>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2" presetClass="entr" presetSubtype="1"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wipe(up)">
                                      <p:cBhvr>
                                        <p:cTn id="31" dur="500"/>
                                        <p:tgtEl>
                                          <p:spTgt spid="9"/>
                                        </p:tgtEl>
                                      </p:cBhvr>
                                    </p:animEffect>
                                  </p:childTnLst>
                                </p:cTn>
                              </p:par>
                            </p:childTnLst>
                          </p:cTn>
                        </p:par>
                        <p:par>
                          <p:cTn id="32" fill="hold">
                            <p:stCondLst>
                              <p:cond delay="3000"/>
                            </p:stCondLst>
                            <p:childTnLst>
                              <p:par>
                                <p:cTn id="33" presetID="53" presetClass="entr" presetSubtype="16" fill="hold" grpId="0" nodeType="after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p:cTn id="35" dur="500" fill="hold"/>
                                        <p:tgtEl>
                                          <p:spTgt spid="16"/>
                                        </p:tgtEl>
                                        <p:attrNameLst>
                                          <p:attrName>ppt_w</p:attrName>
                                        </p:attrNameLst>
                                      </p:cBhvr>
                                      <p:tavLst>
                                        <p:tav tm="0">
                                          <p:val>
                                            <p:fltVal val="0"/>
                                          </p:val>
                                        </p:tav>
                                        <p:tav tm="100000">
                                          <p:val>
                                            <p:strVal val="#ppt_w"/>
                                          </p:val>
                                        </p:tav>
                                      </p:tavLst>
                                    </p:anim>
                                    <p:anim calcmode="lin" valueType="num">
                                      <p:cBhvr>
                                        <p:cTn id="36" dur="500" fill="hold"/>
                                        <p:tgtEl>
                                          <p:spTgt spid="16"/>
                                        </p:tgtEl>
                                        <p:attrNameLst>
                                          <p:attrName>ppt_h</p:attrName>
                                        </p:attrNameLst>
                                      </p:cBhvr>
                                      <p:tavLst>
                                        <p:tav tm="0">
                                          <p:val>
                                            <p:fltVal val="0"/>
                                          </p:val>
                                        </p:tav>
                                        <p:tav tm="100000">
                                          <p:val>
                                            <p:strVal val="#ppt_h"/>
                                          </p:val>
                                        </p:tav>
                                      </p:tavLst>
                                    </p:anim>
                                    <p:animEffect transition="in" filter="fade">
                                      <p:cBhvr>
                                        <p:cTn id="37" dur="500"/>
                                        <p:tgtEl>
                                          <p:spTgt spid="16"/>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2"/>
                                        </p:tgtEl>
                                        <p:attrNameLst>
                                          <p:attrName>style.visibility</p:attrName>
                                        </p:attrNameLst>
                                      </p:cBhvr>
                                      <p:to>
                                        <p:strVal val="visible"/>
                                      </p:to>
                                    </p:set>
                                    <p:animEffect transition="in" filter="wipe(left)">
                                      <p:cBhvr>
                                        <p:cTn id="41" dur="500"/>
                                        <p:tgtEl>
                                          <p:spTgt spid="2"/>
                                        </p:tgtEl>
                                      </p:cBhvr>
                                    </p:animEffect>
                                  </p:childTnLst>
                                </p:cTn>
                              </p:par>
                            </p:childTnLst>
                          </p:cTn>
                        </p:par>
                        <p:par>
                          <p:cTn id="42" fill="hold">
                            <p:stCondLst>
                              <p:cond delay="4000"/>
                            </p:stCondLst>
                            <p:childTnLst>
                              <p:par>
                                <p:cTn id="43" presetID="2" presetClass="entr" presetSubtype="4" fill="hold" nodeType="afterEffect">
                                  <p:stCondLst>
                                    <p:cond delay="0"/>
                                  </p:stCondLst>
                                  <p:childTnLst>
                                    <p:set>
                                      <p:cBhvr>
                                        <p:cTn id="44" dur="1" fill="hold">
                                          <p:stCondLst>
                                            <p:cond delay="0"/>
                                          </p:stCondLst>
                                        </p:cTn>
                                        <p:tgtEl>
                                          <p:spTgt spid="8"/>
                                        </p:tgtEl>
                                        <p:attrNameLst>
                                          <p:attrName>style.visibility</p:attrName>
                                        </p:attrNameLst>
                                      </p:cBhvr>
                                      <p:to>
                                        <p:strVal val="visible"/>
                                      </p:to>
                                    </p:set>
                                    <p:anim calcmode="lin" valueType="num">
                                      <p:cBhvr additive="base">
                                        <p:cTn id="45" dur="500" fill="hold"/>
                                        <p:tgtEl>
                                          <p:spTgt spid="8"/>
                                        </p:tgtEl>
                                        <p:attrNameLst>
                                          <p:attrName>ppt_x</p:attrName>
                                        </p:attrNameLst>
                                      </p:cBhvr>
                                      <p:tavLst>
                                        <p:tav tm="0">
                                          <p:val>
                                            <p:strVal val="#ppt_x"/>
                                          </p:val>
                                        </p:tav>
                                        <p:tav tm="100000">
                                          <p:val>
                                            <p:strVal val="#ppt_x"/>
                                          </p:val>
                                        </p:tav>
                                      </p:tavLst>
                                    </p:anim>
                                    <p:anim calcmode="lin" valueType="num">
                                      <p:cBhvr additive="base">
                                        <p:cTn id="46" dur="500" fill="hold"/>
                                        <p:tgtEl>
                                          <p:spTgt spid="8"/>
                                        </p:tgtEl>
                                        <p:attrNameLst>
                                          <p:attrName>ppt_y</p:attrName>
                                        </p:attrNameLst>
                                      </p:cBhvr>
                                      <p:tavLst>
                                        <p:tav tm="0">
                                          <p:val>
                                            <p:strVal val="1+#ppt_h/2"/>
                                          </p:val>
                                        </p:tav>
                                        <p:tav tm="100000">
                                          <p:val>
                                            <p:strVal val="#ppt_y"/>
                                          </p:val>
                                        </p:tav>
                                      </p:tavLst>
                                    </p:anim>
                                  </p:childTnLst>
                                </p:cTn>
                              </p:par>
                            </p:childTnLst>
                          </p:cTn>
                        </p:par>
                        <p:par>
                          <p:cTn id="47" fill="hold">
                            <p:stCondLst>
                              <p:cond delay="4500"/>
                            </p:stCondLst>
                            <p:childTnLst>
                              <p:par>
                                <p:cTn id="48" presetID="22" presetClass="entr" presetSubtype="1" fill="hold" grpId="0" nodeType="after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wipe(up)">
                                      <p:cBhvr>
                                        <p:cTn id="50" dur="500"/>
                                        <p:tgtEl>
                                          <p:spTgt spid="7"/>
                                        </p:tgtEl>
                                      </p:cBhvr>
                                    </p:animEffect>
                                  </p:childTnLst>
                                </p:cTn>
                              </p:par>
                            </p:childTnLst>
                          </p:cTn>
                        </p:par>
                        <p:par>
                          <p:cTn id="51" fill="hold">
                            <p:stCondLst>
                              <p:cond delay="5000"/>
                            </p:stCondLst>
                            <p:childTnLst>
                              <p:par>
                                <p:cTn id="52" presetID="53" presetClass="entr" presetSubtype="16" fill="hold" grpId="0" nodeType="afterEffect">
                                  <p:stCondLst>
                                    <p:cond delay="0"/>
                                  </p:stCondLst>
                                  <p:childTnLst>
                                    <p:set>
                                      <p:cBhvr>
                                        <p:cTn id="53" dur="1" fill="hold">
                                          <p:stCondLst>
                                            <p:cond delay="0"/>
                                          </p:stCondLst>
                                        </p:cTn>
                                        <p:tgtEl>
                                          <p:spTgt spid="14"/>
                                        </p:tgtEl>
                                        <p:attrNameLst>
                                          <p:attrName>style.visibility</p:attrName>
                                        </p:attrNameLst>
                                      </p:cBhvr>
                                      <p:to>
                                        <p:strVal val="visible"/>
                                      </p:to>
                                    </p:set>
                                    <p:anim calcmode="lin" valueType="num">
                                      <p:cBhvr>
                                        <p:cTn id="54" dur="500" fill="hold"/>
                                        <p:tgtEl>
                                          <p:spTgt spid="14"/>
                                        </p:tgtEl>
                                        <p:attrNameLst>
                                          <p:attrName>ppt_w</p:attrName>
                                        </p:attrNameLst>
                                      </p:cBhvr>
                                      <p:tavLst>
                                        <p:tav tm="0">
                                          <p:val>
                                            <p:fltVal val="0"/>
                                          </p:val>
                                        </p:tav>
                                        <p:tav tm="100000">
                                          <p:val>
                                            <p:strVal val="#ppt_w"/>
                                          </p:val>
                                        </p:tav>
                                      </p:tavLst>
                                    </p:anim>
                                    <p:anim calcmode="lin" valueType="num">
                                      <p:cBhvr>
                                        <p:cTn id="55" dur="500" fill="hold"/>
                                        <p:tgtEl>
                                          <p:spTgt spid="14"/>
                                        </p:tgtEl>
                                        <p:attrNameLst>
                                          <p:attrName>ppt_h</p:attrName>
                                        </p:attrNameLst>
                                      </p:cBhvr>
                                      <p:tavLst>
                                        <p:tav tm="0">
                                          <p:val>
                                            <p:fltVal val="0"/>
                                          </p:val>
                                        </p:tav>
                                        <p:tav tm="100000">
                                          <p:val>
                                            <p:strVal val="#ppt_h"/>
                                          </p:val>
                                        </p:tav>
                                      </p:tavLst>
                                    </p:anim>
                                    <p:animEffect transition="in" filter="fade">
                                      <p:cBhvr>
                                        <p:cTn id="56" dur="500"/>
                                        <p:tgtEl>
                                          <p:spTgt spid="14"/>
                                        </p:tgtEl>
                                      </p:cBhvr>
                                    </p:animEffect>
                                  </p:childTnLst>
                                </p:cTn>
                              </p:par>
                            </p:childTnLst>
                          </p:cTn>
                        </p:par>
                        <p:par>
                          <p:cTn id="57" fill="hold">
                            <p:stCondLst>
                              <p:cond delay="5500"/>
                            </p:stCondLst>
                            <p:childTnLst>
                              <p:par>
                                <p:cTn id="58" presetID="22" presetClass="entr" presetSubtype="2" fill="hold" grpId="0" nodeType="afterEffect">
                                  <p:stCondLst>
                                    <p:cond delay="0"/>
                                  </p:stCondLst>
                                  <p:childTnLst>
                                    <p:set>
                                      <p:cBhvr>
                                        <p:cTn id="59" dur="1" fill="hold">
                                          <p:stCondLst>
                                            <p:cond delay="0"/>
                                          </p:stCondLst>
                                        </p:cTn>
                                        <p:tgtEl>
                                          <p:spTgt spid="4"/>
                                        </p:tgtEl>
                                        <p:attrNameLst>
                                          <p:attrName>style.visibility</p:attrName>
                                        </p:attrNameLst>
                                      </p:cBhvr>
                                      <p:to>
                                        <p:strVal val="visible"/>
                                      </p:to>
                                    </p:set>
                                    <p:animEffect transition="in" filter="wipe(right)">
                                      <p:cBhvr>
                                        <p:cTn id="60" dur="500"/>
                                        <p:tgtEl>
                                          <p:spTgt spid="4"/>
                                        </p:tgtEl>
                                      </p:cBhvr>
                                    </p:animEffect>
                                  </p:childTnLst>
                                </p:cTn>
                              </p:par>
                            </p:childTnLst>
                          </p:cTn>
                        </p:par>
                        <p:par>
                          <p:cTn id="61" fill="hold">
                            <p:stCondLst>
                              <p:cond delay="6000"/>
                            </p:stCondLst>
                            <p:childTnLst>
                              <p:par>
                                <p:cTn id="62" presetID="2" presetClass="entr" presetSubtype="4" fill="hold" nodeType="afterEffect">
                                  <p:stCondLst>
                                    <p:cond delay="0"/>
                                  </p:stCondLst>
                                  <p:childTnLst>
                                    <p:set>
                                      <p:cBhvr>
                                        <p:cTn id="63" dur="1" fill="hold">
                                          <p:stCondLst>
                                            <p:cond delay="0"/>
                                          </p:stCondLst>
                                        </p:cTn>
                                        <p:tgtEl>
                                          <p:spTgt spid="6"/>
                                        </p:tgtEl>
                                        <p:attrNameLst>
                                          <p:attrName>style.visibility</p:attrName>
                                        </p:attrNameLst>
                                      </p:cBhvr>
                                      <p:to>
                                        <p:strVal val="visible"/>
                                      </p:to>
                                    </p:set>
                                    <p:anim calcmode="lin" valueType="num">
                                      <p:cBhvr additive="base">
                                        <p:cTn id="64" dur="500" fill="hold"/>
                                        <p:tgtEl>
                                          <p:spTgt spid="6"/>
                                        </p:tgtEl>
                                        <p:attrNameLst>
                                          <p:attrName>ppt_x</p:attrName>
                                        </p:attrNameLst>
                                      </p:cBhvr>
                                      <p:tavLst>
                                        <p:tav tm="0">
                                          <p:val>
                                            <p:strVal val="#ppt_x"/>
                                          </p:val>
                                        </p:tav>
                                        <p:tav tm="100000">
                                          <p:val>
                                            <p:strVal val="#ppt_x"/>
                                          </p:val>
                                        </p:tav>
                                      </p:tavLst>
                                    </p:anim>
                                    <p:anim calcmode="lin" valueType="num">
                                      <p:cBhvr additive="base">
                                        <p:cTn id="65" dur="500" fill="hold"/>
                                        <p:tgtEl>
                                          <p:spTgt spid="6"/>
                                        </p:tgtEl>
                                        <p:attrNameLst>
                                          <p:attrName>ppt_y</p:attrName>
                                        </p:attrNameLst>
                                      </p:cBhvr>
                                      <p:tavLst>
                                        <p:tav tm="0">
                                          <p:val>
                                            <p:strVal val="1+#ppt_h/2"/>
                                          </p:val>
                                        </p:tav>
                                        <p:tav tm="100000">
                                          <p:val>
                                            <p:strVal val="#ppt_y"/>
                                          </p:val>
                                        </p:tav>
                                      </p:tavLst>
                                    </p:anim>
                                  </p:childTnLst>
                                </p:cTn>
                              </p:par>
                            </p:childTnLst>
                          </p:cTn>
                        </p:par>
                        <p:par>
                          <p:cTn id="66" fill="hold">
                            <p:stCondLst>
                              <p:cond delay="6500"/>
                            </p:stCondLst>
                            <p:childTnLst>
                              <p:par>
                                <p:cTn id="67" presetID="22" presetClass="entr" presetSubtype="1" fill="hold" grpId="0" nodeType="afterEffect">
                                  <p:stCondLst>
                                    <p:cond delay="0"/>
                                  </p:stCondLst>
                                  <p:childTnLst>
                                    <p:set>
                                      <p:cBhvr>
                                        <p:cTn id="68" dur="1" fill="hold">
                                          <p:stCondLst>
                                            <p:cond delay="0"/>
                                          </p:stCondLst>
                                        </p:cTn>
                                        <p:tgtEl>
                                          <p:spTgt spid="5"/>
                                        </p:tgtEl>
                                        <p:attrNameLst>
                                          <p:attrName>style.visibility</p:attrName>
                                        </p:attrNameLst>
                                      </p:cBhvr>
                                      <p:to>
                                        <p:strVal val="visible"/>
                                      </p:to>
                                    </p:set>
                                    <p:animEffect transition="in" filter="wipe(up)">
                                      <p:cBhvr>
                                        <p:cTn id="69" dur="500"/>
                                        <p:tgtEl>
                                          <p:spTgt spid="5"/>
                                        </p:tgtEl>
                                      </p:cBhvr>
                                    </p:animEffect>
                                  </p:childTnLst>
                                </p:cTn>
                              </p:par>
                            </p:childTnLst>
                          </p:cTn>
                        </p:par>
                        <p:par>
                          <p:cTn id="70" fill="hold">
                            <p:stCondLst>
                              <p:cond delay="7000"/>
                            </p:stCondLst>
                            <p:childTnLst>
                              <p:par>
                                <p:cTn id="71" presetID="53" presetClass="entr" presetSubtype="16" fill="hold" grpId="0" nodeType="afterEffect">
                                  <p:stCondLst>
                                    <p:cond delay="0"/>
                                  </p:stCondLst>
                                  <p:childTnLst>
                                    <p:set>
                                      <p:cBhvr>
                                        <p:cTn id="72" dur="1" fill="hold">
                                          <p:stCondLst>
                                            <p:cond delay="0"/>
                                          </p:stCondLst>
                                        </p:cTn>
                                        <p:tgtEl>
                                          <p:spTgt spid="15"/>
                                        </p:tgtEl>
                                        <p:attrNameLst>
                                          <p:attrName>style.visibility</p:attrName>
                                        </p:attrNameLst>
                                      </p:cBhvr>
                                      <p:to>
                                        <p:strVal val="visible"/>
                                      </p:to>
                                    </p:set>
                                    <p:anim calcmode="lin" valueType="num">
                                      <p:cBhvr>
                                        <p:cTn id="73" dur="500" fill="hold"/>
                                        <p:tgtEl>
                                          <p:spTgt spid="15"/>
                                        </p:tgtEl>
                                        <p:attrNameLst>
                                          <p:attrName>ppt_w</p:attrName>
                                        </p:attrNameLst>
                                      </p:cBhvr>
                                      <p:tavLst>
                                        <p:tav tm="0">
                                          <p:val>
                                            <p:fltVal val="0"/>
                                          </p:val>
                                        </p:tav>
                                        <p:tav tm="100000">
                                          <p:val>
                                            <p:strVal val="#ppt_w"/>
                                          </p:val>
                                        </p:tav>
                                      </p:tavLst>
                                    </p:anim>
                                    <p:anim calcmode="lin" valueType="num">
                                      <p:cBhvr>
                                        <p:cTn id="74" dur="500" fill="hold"/>
                                        <p:tgtEl>
                                          <p:spTgt spid="15"/>
                                        </p:tgtEl>
                                        <p:attrNameLst>
                                          <p:attrName>ppt_h</p:attrName>
                                        </p:attrNameLst>
                                      </p:cBhvr>
                                      <p:tavLst>
                                        <p:tav tm="0">
                                          <p:val>
                                            <p:fltVal val="0"/>
                                          </p:val>
                                        </p:tav>
                                        <p:tav tm="100000">
                                          <p:val>
                                            <p:strVal val="#ppt_h"/>
                                          </p:val>
                                        </p:tav>
                                      </p:tavLst>
                                    </p:anim>
                                    <p:animEffect transition="in" filter="fade">
                                      <p:cBhvr>
                                        <p:cTn id="75" dur="500"/>
                                        <p:tgtEl>
                                          <p:spTgt spid="15"/>
                                        </p:tgtEl>
                                      </p:cBhvr>
                                    </p:animEffect>
                                  </p:childTnLst>
                                </p:cTn>
                              </p:par>
                            </p:childTnLst>
                          </p:cTn>
                        </p:par>
                        <p:par>
                          <p:cTn id="76" fill="hold">
                            <p:stCondLst>
                              <p:cond delay="7500"/>
                            </p:stCondLst>
                            <p:childTnLst>
                              <p:par>
                                <p:cTn id="77" presetID="22" presetClass="entr" presetSubtype="8" fill="hold" grpId="0" nodeType="afterEffect">
                                  <p:stCondLst>
                                    <p:cond delay="0"/>
                                  </p:stCondLst>
                                  <p:childTnLst>
                                    <p:set>
                                      <p:cBhvr>
                                        <p:cTn id="78" dur="1" fill="hold">
                                          <p:stCondLst>
                                            <p:cond delay="0"/>
                                          </p:stCondLst>
                                        </p:cTn>
                                        <p:tgtEl>
                                          <p:spTgt spid="13"/>
                                        </p:tgtEl>
                                        <p:attrNameLst>
                                          <p:attrName>style.visibility</p:attrName>
                                        </p:attrNameLst>
                                      </p:cBhvr>
                                      <p:to>
                                        <p:strVal val="visible"/>
                                      </p:to>
                                    </p:set>
                                    <p:animEffect transition="in" filter="wipe(left)">
                                      <p:cBhvr>
                                        <p:cTn id="79" dur="500"/>
                                        <p:tgtEl>
                                          <p:spTgt spid="13"/>
                                        </p:tgtEl>
                                      </p:cBhvr>
                                    </p:animEffect>
                                  </p:childTnLst>
                                </p:cTn>
                              </p:par>
                            </p:childTnLst>
                          </p:cTn>
                        </p:par>
                        <p:par>
                          <p:cTn id="80" fill="hold">
                            <p:stCondLst>
                              <p:cond delay="8000"/>
                            </p:stCondLst>
                            <p:childTnLst>
                              <p:par>
                                <p:cTn id="81" presetID="2" presetClass="entr" presetSubtype="4" fill="hold" nodeType="afterEffect">
                                  <p:stCondLst>
                                    <p:cond delay="0"/>
                                  </p:stCondLst>
                                  <p:childTnLst>
                                    <p:set>
                                      <p:cBhvr>
                                        <p:cTn id="82" dur="1" fill="hold">
                                          <p:stCondLst>
                                            <p:cond delay="0"/>
                                          </p:stCondLst>
                                        </p:cTn>
                                        <p:tgtEl>
                                          <p:spTgt spid="23"/>
                                        </p:tgtEl>
                                        <p:attrNameLst>
                                          <p:attrName>style.visibility</p:attrName>
                                        </p:attrNameLst>
                                      </p:cBhvr>
                                      <p:to>
                                        <p:strVal val="visible"/>
                                      </p:to>
                                    </p:set>
                                    <p:anim calcmode="lin" valueType="num">
                                      <p:cBhvr additive="base">
                                        <p:cTn id="83" dur="500" fill="hold"/>
                                        <p:tgtEl>
                                          <p:spTgt spid="23"/>
                                        </p:tgtEl>
                                        <p:attrNameLst>
                                          <p:attrName>ppt_x</p:attrName>
                                        </p:attrNameLst>
                                      </p:cBhvr>
                                      <p:tavLst>
                                        <p:tav tm="0">
                                          <p:val>
                                            <p:strVal val="#ppt_x"/>
                                          </p:val>
                                        </p:tav>
                                        <p:tav tm="100000">
                                          <p:val>
                                            <p:strVal val="#ppt_x"/>
                                          </p:val>
                                        </p:tav>
                                      </p:tavLst>
                                    </p:anim>
                                    <p:anim calcmode="lin" valueType="num">
                                      <p:cBhvr additive="base">
                                        <p:cTn id="84" dur="500" fill="hold"/>
                                        <p:tgtEl>
                                          <p:spTgt spid="23"/>
                                        </p:tgtEl>
                                        <p:attrNameLst>
                                          <p:attrName>ppt_y</p:attrName>
                                        </p:attrNameLst>
                                      </p:cBhvr>
                                      <p:tavLst>
                                        <p:tav tm="0">
                                          <p:val>
                                            <p:strVal val="1+#ppt_h/2"/>
                                          </p:val>
                                        </p:tav>
                                        <p:tav tm="100000">
                                          <p:val>
                                            <p:strVal val="#ppt_y"/>
                                          </p:val>
                                        </p:tav>
                                      </p:tavLst>
                                    </p:anim>
                                  </p:childTnLst>
                                </p:cTn>
                              </p:par>
                            </p:childTnLst>
                          </p:cTn>
                        </p:par>
                        <p:par>
                          <p:cTn id="85" fill="hold">
                            <p:stCondLst>
                              <p:cond delay="8500"/>
                            </p:stCondLst>
                            <p:childTnLst>
                              <p:par>
                                <p:cTn id="86" presetID="22" presetClass="entr" presetSubtype="1" fill="hold" grpId="0" nodeType="afterEffect">
                                  <p:stCondLst>
                                    <p:cond delay="0"/>
                                  </p:stCondLst>
                                  <p:childTnLst>
                                    <p:set>
                                      <p:cBhvr>
                                        <p:cTn id="87" dur="1" fill="hold">
                                          <p:stCondLst>
                                            <p:cond delay="0"/>
                                          </p:stCondLst>
                                        </p:cTn>
                                        <p:tgtEl>
                                          <p:spTgt spid="22"/>
                                        </p:tgtEl>
                                        <p:attrNameLst>
                                          <p:attrName>style.visibility</p:attrName>
                                        </p:attrNameLst>
                                      </p:cBhvr>
                                      <p:to>
                                        <p:strVal val="visible"/>
                                      </p:to>
                                    </p:set>
                                    <p:animEffect transition="in" filter="wipe(up)">
                                      <p:cBhvr>
                                        <p:cTn id="88" dur="500"/>
                                        <p:tgtEl>
                                          <p:spTgt spid="22"/>
                                        </p:tgtEl>
                                      </p:cBhvr>
                                    </p:animEffect>
                                  </p:childTnLst>
                                </p:cTn>
                              </p:par>
                            </p:childTnLst>
                          </p:cTn>
                        </p:par>
                        <p:par>
                          <p:cTn id="89" fill="hold">
                            <p:stCondLst>
                              <p:cond delay="9000"/>
                            </p:stCondLst>
                            <p:childTnLst>
                              <p:par>
                                <p:cTn id="90" presetID="53" presetClass="entr" presetSubtype="16" fill="hold" grpId="0" nodeType="afterEffect">
                                  <p:stCondLst>
                                    <p:cond delay="0"/>
                                  </p:stCondLst>
                                  <p:childTnLst>
                                    <p:set>
                                      <p:cBhvr>
                                        <p:cTn id="91" dur="1" fill="hold">
                                          <p:stCondLst>
                                            <p:cond delay="0"/>
                                          </p:stCondLst>
                                        </p:cTn>
                                        <p:tgtEl>
                                          <p:spTgt spid="25"/>
                                        </p:tgtEl>
                                        <p:attrNameLst>
                                          <p:attrName>style.visibility</p:attrName>
                                        </p:attrNameLst>
                                      </p:cBhvr>
                                      <p:to>
                                        <p:strVal val="visible"/>
                                      </p:to>
                                    </p:set>
                                    <p:anim calcmode="lin" valueType="num">
                                      <p:cBhvr>
                                        <p:cTn id="92" dur="500" fill="hold"/>
                                        <p:tgtEl>
                                          <p:spTgt spid="25"/>
                                        </p:tgtEl>
                                        <p:attrNameLst>
                                          <p:attrName>ppt_w</p:attrName>
                                        </p:attrNameLst>
                                      </p:cBhvr>
                                      <p:tavLst>
                                        <p:tav tm="0">
                                          <p:val>
                                            <p:fltVal val="0"/>
                                          </p:val>
                                        </p:tav>
                                        <p:tav tm="100000">
                                          <p:val>
                                            <p:strVal val="#ppt_w"/>
                                          </p:val>
                                        </p:tav>
                                      </p:tavLst>
                                    </p:anim>
                                    <p:anim calcmode="lin" valueType="num">
                                      <p:cBhvr>
                                        <p:cTn id="93" dur="500" fill="hold"/>
                                        <p:tgtEl>
                                          <p:spTgt spid="25"/>
                                        </p:tgtEl>
                                        <p:attrNameLst>
                                          <p:attrName>ppt_h</p:attrName>
                                        </p:attrNameLst>
                                      </p:cBhvr>
                                      <p:tavLst>
                                        <p:tav tm="0">
                                          <p:val>
                                            <p:fltVal val="0"/>
                                          </p:val>
                                        </p:tav>
                                        <p:tav tm="100000">
                                          <p:val>
                                            <p:strVal val="#ppt_h"/>
                                          </p:val>
                                        </p:tav>
                                      </p:tavLst>
                                    </p:anim>
                                    <p:animEffect transition="in" filter="fade">
                                      <p:cBhvr>
                                        <p:cTn id="94" dur="500"/>
                                        <p:tgtEl>
                                          <p:spTgt spid="25"/>
                                        </p:tgtEl>
                                      </p:cBhvr>
                                    </p:animEffect>
                                  </p:childTnLst>
                                </p:cTn>
                              </p:par>
                            </p:childTnLst>
                          </p:cTn>
                        </p:par>
                        <p:par>
                          <p:cTn id="95" fill="hold">
                            <p:stCondLst>
                              <p:cond delay="9500"/>
                            </p:stCondLst>
                            <p:childTnLst>
                              <p:par>
                                <p:cTn id="96" presetID="22" presetClass="entr" presetSubtype="8" fill="hold" grpId="0" nodeType="afterEffect">
                                  <p:stCondLst>
                                    <p:cond delay="0"/>
                                  </p:stCondLst>
                                  <p:childTnLst>
                                    <p:set>
                                      <p:cBhvr>
                                        <p:cTn id="97" dur="1" fill="hold">
                                          <p:stCondLst>
                                            <p:cond delay="0"/>
                                          </p:stCondLst>
                                        </p:cTn>
                                        <p:tgtEl>
                                          <p:spTgt spid="24"/>
                                        </p:tgtEl>
                                        <p:attrNameLst>
                                          <p:attrName>style.visibility</p:attrName>
                                        </p:attrNameLst>
                                      </p:cBhvr>
                                      <p:to>
                                        <p:strVal val="visible"/>
                                      </p:to>
                                    </p:set>
                                    <p:animEffect transition="in" filter="wipe(left)">
                                      <p:cBhvr>
                                        <p:cTn id="98" dur="500"/>
                                        <p:tgtEl>
                                          <p:spTgt spid="24"/>
                                        </p:tgtEl>
                                      </p:cBhvr>
                                    </p:animEffect>
                                  </p:childTnLst>
                                </p:cTn>
                              </p:par>
                            </p:childTnLst>
                          </p:cTn>
                        </p:par>
                        <p:par>
                          <p:cTn id="99" fill="hold">
                            <p:stCondLst>
                              <p:cond delay="10000"/>
                            </p:stCondLst>
                            <p:childTnLst>
                              <p:par>
                                <p:cTn id="100" presetID="16" presetClass="entr" presetSubtype="37" fill="hold" grpId="0" nodeType="afterEffect">
                                  <p:stCondLst>
                                    <p:cond delay="0"/>
                                  </p:stCondLst>
                                  <p:childTnLst>
                                    <p:set>
                                      <p:cBhvr>
                                        <p:cTn id="101" dur="1" fill="hold">
                                          <p:stCondLst>
                                            <p:cond delay="0"/>
                                          </p:stCondLst>
                                        </p:cTn>
                                        <p:tgtEl>
                                          <p:spTgt spid="26"/>
                                        </p:tgtEl>
                                        <p:attrNameLst>
                                          <p:attrName>style.visibility</p:attrName>
                                        </p:attrNameLst>
                                      </p:cBhvr>
                                      <p:to>
                                        <p:strVal val="visible"/>
                                      </p:to>
                                    </p:set>
                                    <p:animEffect transition="in" filter="barn(outVertical)">
                                      <p:cBhvr>
                                        <p:cTn id="10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animBg="1"/>
      <p:bldP spid="7" grpId="0" animBg="1"/>
      <p:bldP spid="9" grpId="0" animBg="1"/>
      <p:bldP spid="11" grpId="0" animBg="1"/>
      <p:bldP spid="13" grpId="0"/>
      <p:bldP spid="14" grpId="0"/>
      <p:bldP spid="15" grpId="0"/>
      <p:bldP spid="16" grpId="0"/>
      <p:bldP spid="17" grpId="0"/>
      <p:bldP spid="22" grpId="0" animBg="1"/>
      <p:bldP spid="24" grpId="0"/>
      <p:bldP spid="25" grpId="0"/>
      <p:bldP spid="2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21975" y="2191762"/>
            <a:ext cx="3005951" cy="769441"/>
          </a:xfrm>
          <a:prstGeom prst="rect">
            <a:avLst/>
          </a:prstGeom>
          <a:noFill/>
        </p:spPr>
        <p:txBody>
          <a:bodyPr wrap="none" rtlCol="0">
            <a:spAutoFit/>
          </a:bodyPr>
          <a:lstStyle/>
          <a:p>
            <a:r>
              <a:rPr lang="zh-CN" altLang="en-US" sz="4400" dirty="0">
                <a:solidFill>
                  <a:schemeClr val="tx1">
                    <a:lumMod val="85000"/>
                    <a:lumOff val="15000"/>
                  </a:schemeClr>
                </a:solidFill>
                <a:latin typeface="方正兰亭准黑_GBK" panose="02000000000000000000" pitchFamily="2" charset="-122"/>
                <a:ea typeface="方正兰亭准黑_GBK" panose="02000000000000000000" pitchFamily="2" charset="-122"/>
              </a:rPr>
              <a:t>原理与特性</a:t>
            </a:r>
          </a:p>
        </p:txBody>
      </p:sp>
      <p:sp>
        <p:nvSpPr>
          <p:cNvPr id="3" name="矩形 2"/>
          <p:cNvSpPr/>
          <p:nvPr/>
        </p:nvSpPr>
        <p:spPr>
          <a:xfrm rot="2758716">
            <a:off x="5916989" y="1416303"/>
            <a:ext cx="2320360" cy="2320360"/>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58716">
            <a:off x="6085238" y="1580630"/>
            <a:ext cx="1990546" cy="199054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6465463" y="1914183"/>
            <a:ext cx="1223412" cy="1323439"/>
          </a:xfrm>
          <a:prstGeom prst="rect">
            <a:avLst/>
          </a:prstGeom>
          <a:noFill/>
        </p:spPr>
        <p:txBody>
          <a:bodyPr wrap="none" rtlCol="0">
            <a:spAutoFit/>
          </a:bodyPr>
          <a:lstStyle/>
          <a:p>
            <a:r>
              <a:rPr lang="en-US" altLang="zh-CN" sz="8000" dirty="0">
                <a:solidFill>
                  <a:schemeClr val="bg1"/>
                </a:solidFill>
              </a:rPr>
              <a:t>03</a:t>
            </a:r>
            <a:endParaRPr lang="zh-CN" altLang="en-US" sz="8000" dirty="0">
              <a:solidFill>
                <a:schemeClr val="bg1"/>
              </a:solidFill>
            </a:endParaRPr>
          </a:p>
        </p:txBody>
      </p:sp>
    </p:spTree>
    <p:extLst>
      <p:ext uri="{BB962C8B-B14F-4D97-AF65-F5344CB8AC3E}">
        <p14:creationId xmlns:p14="http://schemas.microsoft.com/office/powerpoint/2010/main" val="1376516232"/>
      </p:ext>
    </p:extLst>
  </p:cSld>
  <p:clrMapOvr>
    <a:masterClrMapping/>
  </p:clrMapOvr>
  <mc:AlternateContent xmlns:mc="http://schemas.openxmlformats.org/markup-compatibility/2006" xmlns:p14="http://schemas.microsoft.com/office/powerpoint/2010/main">
    <mc:Choice Requires="p14">
      <p:transition spd="slow" p14:dur="2000" advTm="3718"/>
    </mc:Choice>
    <mc:Fallback xmlns="">
      <p:transition spd="slow" advTm="3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par>
                          <p:cTn id="11" fill="hold">
                            <p:stCondLst>
                              <p:cond delay="1000"/>
                            </p:stCondLst>
                            <p:childTnLst>
                              <p:par>
                                <p:cTn id="12" presetID="31"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1000" fill="hold"/>
                                        <p:tgtEl>
                                          <p:spTgt spid="4"/>
                                        </p:tgtEl>
                                        <p:attrNameLst>
                                          <p:attrName>ppt_w</p:attrName>
                                        </p:attrNameLst>
                                      </p:cBhvr>
                                      <p:tavLst>
                                        <p:tav tm="0">
                                          <p:val>
                                            <p:fltVal val="0"/>
                                          </p:val>
                                        </p:tav>
                                        <p:tav tm="100000">
                                          <p:val>
                                            <p:strVal val="#ppt_w"/>
                                          </p:val>
                                        </p:tav>
                                      </p:tavLst>
                                    </p:anim>
                                    <p:anim calcmode="lin" valueType="num">
                                      <p:cBhvr>
                                        <p:cTn id="15" dur="1000" fill="hold"/>
                                        <p:tgtEl>
                                          <p:spTgt spid="4"/>
                                        </p:tgtEl>
                                        <p:attrNameLst>
                                          <p:attrName>ppt_h</p:attrName>
                                        </p:attrNameLst>
                                      </p:cBhvr>
                                      <p:tavLst>
                                        <p:tav tm="0">
                                          <p:val>
                                            <p:fltVal val="0"/>
                                          </p:val>
                                        </p:tav>
                                        <p:tav tm="100000">
                                          <p:val>
                                            <p:strVal val="#ppt_h"/>
                                          </p:val>
                                        </p:tav>
                                      </p:tavLst>
                                    </p:anim>
                                    <p:anim calcmode="lin" valueType="num">
                                      <p:cBhvr>
                                        <p:cTn id="16" dur="1000" fill="hold"/>
                                        <p:tgtEl>
                                          <p:spTgt spid="4"/>
                                        </p:tgtEl>
                                        <p:attrNameLst>
                                          <p:attrName>style.rotation</p:attrName>
                                        </p:attrNameLst>
                                      </p:cBhvr>
                                      <p:tavLst>
                                        <p:tav tm="0">
                                          <p:val>
                                            <p:fltVal val="90"/>
                                          </p:val>
                                        </p:tav>
                                        <p:tav tm="100000">
                                          <p:val>
                                            <p:fltVal val="0"/>
                                          </p:val>
                                        </p:tav>
                                      </p:tavLst>
                                    </p:anim>
                                    <p:animEffect transition="in" filter="fade">
                                      <p:cBhvr>
                                        <p:cTn id="17" dur="1000"/>
                                        <p:tgtEl>
                                          <p:spTgt spid="4"/>
                                        </p:tgtEl>
                                      </p:cBhvr>
                                    </p:animEffect>
                                  </p:childTnLst>
                                </p:cTn>
                              </p:par>
                            </p:childTnLst>
                          </p:cTn>
                        </p:par>
                        <p:par>
                          <p:cTn id="18" fill="hold">
                            <p:stCondLst>
                              <p:cond delay="2000"/>
                            </p:stCondLst>
                            <p:childTnLst>
                              <p:par>
                                <p:cTn id="19" presetID="1"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par>
                          <p:cTn id="21" fill="hold">
                            <p:stCondLst>
                              <p:cond delay="2000"/>
                            </p:stCondLst>
                            <p:childTnLst>
                              <p:par>
                                <p:cTn id="22" presetID="14" presetClass="entr" presetSubtype="10"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randombar(horizontal)">
                                      <p:cBhvr>
                                        <p:cTn id="2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4" name="TextBox 41">
            <a:extLst>
              <a:ext uri="{FF2B5EF4-FFF2-40B4-BE49-F238E27FC236}">
                <a16:creationId xmlns:a16="http://schemas.microsoft.com/office/drawing/2014/main" id="{ED57A453-6DE2-4680-A490-4555AE1C9CF9}"/>
              </a:ext>
            </a:extLst>
          </p:cNvPr>
          <p:cNvSpPr txBox="1"/>
          <p:nvPr/>
        </p:nvSpPr>
        <p:spPr>
          <a:xfrm>
            <a:off x="6368396" y="3841894"/>
            <a:ext cx="576064" cy="250556"/>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载流子</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1427173"/>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653925" y="1984871"/>
            <a:ext cx="3735819" cy="1299156"/>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热敏电阻对温度非常敏感。作为半导体器件，其导电原理与其材料内的载流子有关。故其区别于金属的导电原理。</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1368028"/>
            <a:ext cx="5719700"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热敏电阻原理</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(Working Principle)</a:t>
            </a:r>
          </a:p>
        </p:txBody>
      </p:sp>
      <p:pic>
        <p:nvPicPr>
          <p:cNvPr id="3" name="图片 2">
            <a:extLst>
              <a:ext uri="{FF2B5EF4-FFF2-40B4-BE49-F238E27FC236}">
                <a16:creationId xmlns:a16="http://schemas.microsoft.com/office/drawing/2014/main" id="{675A77CA-639B-4007-BB94-68469DAF37DC}"/>
              </a:ext>
            </a:extLst>
          </p:cNvPr>
          <p:cNvPicPr>
            <a:picLocks noChangeAspect="1"/>
          </p:cNvPicPr>
          <p:nvPr/>
        </p:nvPicPr>
        <p:blipFill>
          <a:blip r:embed="rId4"/>
          <a:stretch>
            <a:fillRect/>
          </a:stretch>
        </p:blipFill>
        <p:spPr>
          <a:xfrm>
            <a:off x="5243338" y="1339126"/>
            <a:ext cx="3246737" cy="2201810"/>
          </a:xfrm>
          <a:prstGeom prst="rect">
            <a:avLst/>
          </a:prstGeom>
        </p:spPr>
      </p:pic>
    </p:spTree>
    <p:custDataLst>
      <p:tags r:id="rId1"/>
    </p:custDataLst>
    <p:extLst>
      <p:ext uri="{BB962C8B-B14F-4D97-AF65-F5344CB8AC3E}">
        <p14:creationId xmlns:p14="http://schemas.microsoft.com/office/powerpoint/2010/main" val="507329776"/>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9" presetClass="entr" presetSubtype="0" decel="100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250" fill="hold"/>
                                        <p:tgtEl>
                                          <p:spTgt spid="16"/>
                                        </p:tgtEl>
                                        <p:attrNameLst>
                                          <p:attrName>ppt_w</p:attrName>
                                        </p:attrNameLst>
                                      </p:cBhvr>
                                      <p:tavLst>
                                        <p:tav tm="0">
                                          <p:val>
                                            <p:fltVal val="0"/>
                                          </p:val>
                                        </p:tav>
                                        <p:tav tm="100000">
                                          <p:val>
                                            <p:strVal val="#ppt_w"/>
                                          </p:val>
                                        </p:tav>
                                      </p:tavLst>
                                    </p:anim>
                                    <p:anim calcmode="lin" valueType="num">
                                      <p:cBhvr>
                                        <p:cTn id="26" dur="250" fill="hold"/>
                                        <p:tgtEl>
                                          <p:spTgt spid="16"/>
                                        </p:tgtEl>
                                        <p:attrNameLst>
                                          <p:attrName>ppt_h</p:attrName>
                                        </p:attrNameLst>
                                      </p:cBhvr>
                                      <p:tavLst>
                                        <p:tav tm="0">
                                          <p:val>
                                            <p:fltVal val="0"/>
                                          </p:val>
                                        </p:tav>
                                        <p:tav tm="100000">
                                          <p:val>
                                            <p:strVal val="#ppt_h"/>
                                          </p:val>
                                        </p:tav>
                                      </p:tavLst>
                                    </p:anim>
                                    <p:animEffect transition="in" filter="fade">
                                      <p:cBhvr>
                                        <p:cTn id="27"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pic>
        <p:nvPicPr>
          <p:cNvPr id="24" name="SVID_20211101_002949_1">
            <a:hlinkClick r:id="" action="ppaction://media"/>
            <a:extLst>
              <a:ext uri="{FF2B5EF4-FFF2-40B4-BE49-F238E27FC236}">
                <a16:creationId xmlns:a16="http://schemas.microsoft.com/office/drawing/2014/main" id="{9938335A-DCD7-4D2B-8A02-695CA3E5E105}"/>
              </a:ext>
            </a:extLst>
          </p:cNvPr>
          <p:cNvPicPr>
            <a:picLocks noChangeAspect="1"/>
          </p:cNvPicPr>
          <p:nvPr>
            <a:videoFile r:link="rId2"/>
            <p:extLst>
              <p:ext uri="{DAA4B4D4-6D71-4841-9C94-3DE7FCFB9230}">
                <p14:media xmlns:p14="http://schemas.microsoft.com/office/powerpoint/2010/main" r:embed="rId3">
                  <p14:trim st="15300" end="3352"/>
                </p14:media>
              </p:ext>
            </p:extLst>
          </p:nvPr>
        </p:nvPicPr>
        <p:blipFill>
          <a:blip r:embed="rId6"/>
          <a:stretch>
            <a:fillRect/>
          </a:stretch>
        </p:blipFill>
        <p:spPr>
          <a:xfrm rot="16200000">
            <a:off x="2672683" y="-1045821"/>
            <a:ext cx="3690792" cy="7669022"/>
          </a:xfrm>
          <a:prstGeom prst="rect">
            <a:avLst/>
          </a:prstGeom>
        </p:spPr>
      </p:pic>
      <p:pic>
        <p:nvPicPr>
          <p:cNvPr id="8" name="图片 7" descr="手机">
            <a:extLst>
              <a:ext uri="{FF2B5EF4-FFF2-40B4-BE49-F238E27FC236}">
                <a16:creationId xmlns:a16="http://schemas.microsoft.com/office/drawing/2014/main" id="{880475C5-5C95-4692-BDB6-9B21F3EC98D1}"/>
              </a:ext>
            </a:extLst>
          </p:cNvPr>
          <p:cNvPicPr>
            <a:picLocks noChangeAspect="1"/>
          </p:cNvPicPr>
          <p:nvPr/>
        </p:nvPicPr>
        <p:blipFill>
          <a:blip r:embed="rId7"/>
          <a:stretch>
            <a:fillRect/>
          </a:stretch>
        </p:blipFill>
        <p:spPr>
          <a:xfrm rot="16200000">
            <a:off x="2440866" y="-1532119"/>
            <a:ext cx="4238324" cy="8641619"/>
          </a:xfrm>
          <a:prstGeom prst="rect">
            <a:avLst/>
          </a:prstGeom>
        </p:spPr>
      </p:pic>
    </p:spTree>
    <p:custDataLst>
      <p:tags r:id="rId1"/>
    </p:custDataLst>
    <p:extLst>
      <p:ext uri="{BB962C8B-B14F-4D97-AF65-F5344CB8AC3E}">
        <p14:creationId xmlns:p14="http://schemas.microsoft.com/office/powerpoint/2010/main" val="2455991251"/>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647"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4"/>
                </p:tgtEl>
              </p:cMediaNode>
            </p:video>
            <p:seq concurrent="1" nextAc="seek">
              <p:cTn id="8" restart="whenNotActive" fill="hold" evtFilter="cancelBubble" nodeType="interactiveSeq">
                <p:stCondLst>
                  <p:cond evt="onClick" delay="0">
                    <p:tgtEl>
                      <p:spTgt spid="2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4"/>
                                        </p:tgtEl>
                                      </p:cBhvr>
                                    </p:cmd>
                                  </p:childTnLst>
                                </p:cTn>
                              </p:par>
                            </p:childTnLst>
                          </p:cTn>
                        </p:par>
                      </p:childTnLst>
                    </p:cTn>
                  </p:par>
                </p:childTnLst>
              </p:cTn>
              <p:nextCondLst>
                <p:cond evt="onClick" delay="0">
                  <p:tgtEl>
                    <p:spTgt spid="2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4" name="TextBox 41">
            <a:extLst>
              <a:ext uri="{FF2B5EF4-FFF2-40B4-BE49-F238E27FC236}">
                <a16:creationId xmlns:a16="http://schemas.microsoft.com/office/drawing/2014/main" id="{ED57A453-6DE2-4680-A490-4555AE1C9CF9}"/>
              </a:ext>
            </a:extLst>
          </p:cNvPr>
          <p:cNvSpPr txBox="1"/>
          <p:nvPr/>
        </p:nvSpPr>
        <p:spPr>
          <a:xfrm>
            <a:off x="5121086" y="1026772"/>
            <a:ext cx="1731996" cy="461191"/>
          </a:xfrm>
          <a:prstGeom prst="rect">
            <a:avLst/>
          </a:prstGeom>
          <a:noFill/>
        </p:spPr>
        <p:txBody>
          <a:bodyPr wrap="square" lIns="71476" tIns="35738" rIns="71476" bIns="35738" rtlCol="0">
            <a:spAutoFit/>
          </a:bodyPr>
          <a:lstStyle/>
          <a:p>
            <a:pPr algn="just">
              <a:lnSpc>
                <a:spcPct val="114000"/>
              </a:lnSpc>
            </a:pPr>
            <a:r>
              <a:rPr lang="zh-CN" altLang="en-US" sz="2400" dirty="0">
                <a:solidFill>
                  <a:schemeClr val="tx1">
                    <a:lumMod val="50000"/>
                    <a:lumOff val="50000"/>
                  </a:schemeClr>
                </a:solidFill>
                <a:latin typeface="微软雅黑" pitchFamily="34" charset="-122"/>
                <a:ea typeface="微软雅黑" pitchFamily="34" charset="-122"/>
              </a:rPr>
              <a:t>半导体电导</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1427173"/>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653925" y="1984871"/>
            <a:ext cx="3735819" cy="991380"/>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热敏电阻最基本的特性是其阻值随温度的变化有极为显著的变化，以及伏安曲线呈非线性。</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1368028"/>
            <a:ext cx="3559460"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热敏电阻原理</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(Working Principle)</a:t>
            </a:r>
          </a:p>
        </p:txBody>
      </p:sp>
      <p:graphicFrame>
        <p:nvGraphicFramePr>
          <p:cNvPr id="4" name="对象 3">
            <a:extLst>
              <a:ext uri="{FF2B5EF4-FFF2-40B4-BE49-F238E27FC236}">
                <a16:creationId xmlns:a16="http://schemas.microsoft.com/office/drawing/2014/main" id="{E8F50478-9AC8-456F-A3FF-9CA5FD8F125C}"/>
              </a:ext>
            </a:extLst>
          </p:cNvPr>
          <p:cNvGraphicFramePr>
            <a:graphicFrameLocks noChangeAspect="1"/>
          </p:cNvGraphicFramePr>
          <p:nvPr>
            <p:extLst>
              <p:ext uri="{D42A27DB-BD31-4B8C-83A1-F6EECF244321}">
                <p14:modId xmlns:p14="http://schemas.microsoft.com/office/powerpoint/2010/main" val="1477473727"/>
              </p:ext>
            </p:extLst>
          </p:nvPr>
        </p:nvGraphicFramePr>
        <p:xfrm>
          <a:off x="5121086" y="1691756"/>
          <a:ext cx="3070683" cy="655539"/>
        </p:xfrm>
        <a:graphic>
          <a:graphicData uri="http://schemas.openxmlformats.org/presentationml/2006/ole">
            <mc:AlternateContent xmlns:mc="http://schemas.openxmlformats.org/markup-compatibility/2006">
              <mc:Choice xmlns:v="urn:schemas-microsoft-com:vml" Requires="v">
                <p:oleObj spid="_x0000_s11273" name="Equation" r:id="rId5" imgW="1130040" imgH="241200" progId="Equation.DSMT4">
                  <p:embed/>
                </p:oleObj>
              </mc:Choice>
              <mc:Fallback>
                <p:oleObj name="Equation" r:id="rId5" imgW="1130040" imgH="241200" progId="Equation.DSMT4">
                  <p:embed/>
                  <p:pic>
                    <p:nvPicPr>
                      <p:cNvPr id="0" name=""/>
                      <p:cNvPicPr/>
                      <p:nvPr/>
                    </p:nvPicPr>
                    <p:blipFill>
                      <a:blip r:embed="rId6"/>
                      <a:stretch>
                        <a:fillRect/>
                      </a:stretch>
                    </p:blipFill>
                    <p:spPr>
                      <a:xfrm>
                        <a:off x="5121086" y="1691756"/>
                        <a:ext cx="3070683" cy="655539"/>
                      </a:xfrm>
                      <a:prstGeom prst="rect">
                        <a:avLst/>
                      </a:prstGeom>
                    </p:spPr>
                  </p:pic>
                </p:oleObj>
              </mc:Fallback>
            </mc:AlternateContent>
          </a:graphicData>
        </a:graphic>
      </p:graphicFrame>
      <p:cxnSp>
        <p:nvCxnSpPr>
          <p:cNvPr id="6" name="直接箭头连接符 5">
            <a:extLst>
              <a:ext uri="{FF2B5EF4-FFF2-40B4-BE49-F238E27FC236}">
                <a16:creationId xmlns:a16="http://schemas.microsoft.com/office/drawing/2014/main" id="{356F293C-6DB7-4A81-BF4E-8650C7380098}"/>
              </a:ext>
            </a:extLst>
          </p:cNvPr>
          <p:cNvCxnSpPr/>
          <p:nvPr/>
        </p:nvCxnSpPr>
        <p:spPr>
          <a:xfrm>
            <a:off x="6372200" y="2304132"/>
            <a:ext cx="0" cy="820933"/>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FE927D1F-08A5-48B7-81B5-D0659B873CFC}"/>
              </a:ext>
            </a:extLst>
          </p:cNvPr>
          <p:cNvCxnSpPr/>
          <p:nvPr/>
        </p:nvCxnSpPr>
        <p:spPr>
          <a:xfrm>
            <a:off x="6660232" y="2304132"/>
            <a:ext cx="0" cy="820933"/>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2" name="直接箭头连接符 21">
            <a:extLst>
              <a:ext uri="{FF2B5EF4-FFF2-40B4-BE49-F238E27FC236}">
                <a16:creationId xmlns:a16="http://schemas.microsoft.com/office/drawing/2014/main" id="{9CB1F4D0-B12C-4710-839D-85ED77EC1FE8}"/>
              </a:ext>
            </a:extLst>
          </p:cNvPr>
          <p:cNvCxnSpPr/>
          <p:nvPr/>
        </p:nvCxnSpPr>
        <p:spPr>
          <a:xfrm>
            <a:off x="7380312" y="2304132"/>
            <a:ext cx="0" cy="820933"/>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DDD4844A-FDA9-4FD8-9154-6D204F1B6601}"/>
              </a:ext>
            </a:extLst>
          </p:cNvPr>
          <p:cNvCxnSpPr/>
          <p:nvPr/>
        </p:nvCxnSpPr>
        <p:spPr>
          <a:xfrm>
            <a:off x="7668344" y="2304132"/>
            <a:ext cx="0" cy="820933"/>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5" name="文本框 9">
            <a:extLst>
              <a:ext uri="{FF2B5EF4-FFF2-40B4-BE49-F238E27FC236}">
                <a16:creationId xmlns:a16="http://schemas.microsoft.com/office/drawing/2014/main" id="{C01080DD-037D-4EBB-8F13-5E784F11D0FF}"/>
              </a:ext>
            </a:extLst>
          </p:cNvPr>
          <p:cNvSpPr txBox="1"/>
          <p:nvPr/>
        </p:nvSpPr>
        <p:spPr>
          <a:xfrm>
            <a:off x="6192180" y="3149418"/>
            <a:ext cx="360040" cy="1176046"/>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电子浓度</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26" name="文本框 9">
            <a:extLst>
              <a:ext uri="{FF2B5EF4-FFF2-40B4-BE49-F238E27FC236}">
                <a16:creationId xmlns:a16="http://schemas.microsoft.com/office/drawing/2014/main" id="{88C6B178-6F28-4CC0-885F-757DB9A8835A}"/>
              </a:ext>
            </a:extLst>
          </p:cNvPr>
          <p:cNvSpPr txBox="1"/>
          <p:nvPr/>
        </p:nvSpPr>
        <p:spPr>
          <a:xfrm>
            <a:off x="6493042" y="3152540"/>
            <a:ext cx="360040" cy="1453045"/>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电子迁移率</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27" name="文本框 9">
            <a:extLst>
              <a:ext uri="{FF2B5EF4-FFF2-40B4-BE49-F238E27FC236}">
                <a16:creationId xmlns:a16="http://schemas.microsoft.com/office/drawing/2014/main" id="{5F27C267-D0B4-4093-85CC-B03B04DACCE8}"/>
              </a:ext>
            </a:extLst>
          </p:cNvPr>
          <p:cNvSpPr txBox="1"/>
          <p:nvPr/>
        </p:nvSpPr>
        <p:spPr>
          <a:xfrm>
            <a:off x="7200292" y="3156415"/>
            <a:ext cx="360040" cy="1176046"/>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空穴浓度</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28" name="文本框 9">
            <a:extLst>
              <a:ext uri="{FF2B5EF4-FFF2-40B4-BE49-F238E27FC236}">
                <a16:creationId xmlns:a16="http://schemas.microsoft.com/office/drawing/2014/main" id="{2B136EA0-37D5-46B4-B375-20E5914DB456}"/>
              </a:ext>
            </a:extLst>
          </p:cNvPr>
          <p:cNvSpPr txBox="1"/>
          <p:nvPr/>
        </p:nvSpPr>
        <p:spPr>
          <a:xfrm>
            <a:off x="7524716" y="3149418"/>
            <a:ext cx="360040" cy="1453045"/>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空穴迁移率</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p:txBody>
      </p:sp>
    </p:spTree>
    <p:custDataLst>
      <p:tags r:id="rId2"/>
    </p:custDataLst>
    <p:extLst>
      <p:ext uri="{BB962C8B-B14F-4D97-AF65-F5344CB8AC3E}">
        <p14:creationId xmlns:p14="http://schemas.microsoft.com/office/powerpoint/2010/main" val="3010588626"/>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9" presetClass="entr" presetSubtype="0" decel="100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250" fill="hold"/>
                                        <p:tgtEl>
                                          <p:spTgt spid="16"/>
                                        </p:tgtEl>
                                        <p:attrNameLst>
                                          <p:attrName>ppt_w</p:attrName>
                                        </p:attrNameLst>
                                      </p:cBhvr>
                                      <p:tavLst>
                                        <p:tav tm="0">
                                          <p:val>
                                            <p:fltVal val="0"/>
                                          </p:val>
                                        </p:tav>
                                        <p:tav tm="100000">
                                          <p:val>
                                            <p:strVal val="#ppt_w"/>
                                          </p:val>
                                        </p:tav>
                                      </p:tavLst>
                                    </p:anim>
                                    <p:anim calcmode="lin" valueType="num">
                                      <p:cBhvr>
                                        <p:cTn id="26" dur="250" fill="hold"/>
                                        <p:tgtEl>
                                          <p:spTgt spid="16"/>
                                        </p:tgtEl>
                                        <p:attrNameLst>
                                          <p:attrName>ppt_h</p:attrName>
                                        </p:attrNameLst>
                                      </p:cBhvr>
                                      <p:tavLst>
                                        <p:tav tm="0">
                                          <p:val>
                                            <p:fltVal val="0"/>
                                          </p:val>
                                        </p:tav>
                                        <p:tav tm="100000">
                                          <p:val>
                                            <p:strVal val="#ppt_h"/>
                                          </p:val>
                                        </p:tav>
                                      </p:tavLst>
                                    </p:anim>
                                    <p:animEffect transition="in" filter="fade">
                                      <p:cBhvr>
                                        <p:cTn id="27" dur="250"/>
                                        <p:tgtEl>
                                          <p:spTgt spid="16"/>
                                        </p:tgtEl>
                                      </p:cBhvr>
                                    </p:animEffect>
                                  </p:childTnLst>
                                </p:cTn>
                              </p:par>
                            </p:childTnLst>
                          </p:cTn>
                        </p:par>
                        <p:par>
                          <p:cTn id="28" fill="hold">
                            <p:stCondLst>
                              <p:cond delay="3225"/>
                            </p:stCondLst>
                            <p:childTnLst>
                              <p:par>
                                <p:cTn id="29" presetID="2" presetClass="entr" presetSubtype="2"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500" fill="hold"/>
                                        <p:tgtEl>
                                          <p:spTgt spid="25"/>
                                        </p:tgtEl>
                                        <p:attrNameLst>
                                          <p:attrName>ppt_x</p:attrName>
                                        </p:attrNameLst>
                                      </p:cBhvr>
                                      <p:tavLst>
                                        <p:tav tm="0">
                                          <p:val>
                                            <p:strVal val="1+#ppt_w/2"/>
                                          </p:val>
                                        </p:tav>
                                        <p:tav tm="100000">
                                          <p:val>
                                            <p:strVal val="#ppt_x"/>
                                          </p:val>
                                        </p:tav>
                                      </p:tavLst>
                                    </p:anim>
                                    <p:anim calcmode="lin" valueType="num">
                                      <p:cBhvr additive="base">
                                        <p:cTn id="32" dur="500" fill="hold"/>
                                        <p:tgtEl>
                                          <p:spTgt spid="25"/>
                                        </p:tgtEl>
                                        <p:attrNameLst>
                                          <p:attrName>ppt_y</p:attrName>
                                        </p:attrNameLst>
                                      </p:cBhvr>
                                      <p:tavLst>
                                        <p:tav tm="0">
                                          <p:val>
                                            <p:strVal val="#ppt_y"/>
                                          </p:val>
                                        </p:tav>
                                        <p:tav tm="100000">
                                          <p:val>
                                            <p:strVal val="#ppt_y"/>
                                          </p:val>
                                        </p:tav>
                                      </p:tavLst>
                                    </p:anim>
                                  </p:childTnLst>
                                </p:cTn>
                              </p:par>
                            </p:childTnLst>
                          </p:cTn>
                        </p:par>
                        <p:par>
                          <p:cTn id="33" fill="hold">
                            <p:stCondLst>
                              <p:cond delay="3725"/>
                            </p:stCondLst>
                            <p:childTnLst>
                              <p:par>
                                <p:cTn id="34" presetID="2" presetClass="entr" presetSubtype="2" fill="hold" grpId="0" nodeType="afterEffect">
                                  <p:stCondLst>
                                    <p:cond delay="0"/>
                                  </p:stCondLst>
                                  <p:childTnLst>
                                    <p:set>
                                      <p:cBhvr>
                                        <p:cTn id="35" dur="1" fill="hold">
                                          <p:stCondLst>
                                            <p:cond delay="0"/>
                                          </p:stCondLst>
                                        </p:cTn>
                                        <p:tgtEl>
                                          <p:spTgt spid="26"/>
                                        </p:tgtEl>
                                        <p:attrNameLst>
                                          <p:attrName>style.visibility</p:attrName>
                                        </p:attrNameLst>
                                      </p:cBhvr>
                                      <p:to>
                                        <p:strVal val="visible"/>
                                      </p:to>
                                    </p:set>
                                    <p:anim calcmode="lin" valueType="num">
                                      <p:cBhvr additive="base">
                                        <p:cTn id="36" dur="500" fill="hold"/>
                                        <p:tgtEl>
                                          <p:spTgt spid="26"/>
                                        </p:tgtEl>
                                        <p:attrNameLst>
                                          <p:attrName>ppt_x</p:attrName>
                                        </p:attrNameLst>
                                      </p:cBhvr>
                                      <p:tavLst>
                                        <p:tav tm="0">
                                          <p:val>
                                            <p:strVal val="1+#ppt_w/2"/>
                                          </p:val>
                                        </p:tav>
                                        <p:tav tm="100000">
                                          <p:val>
                                            <p:strVal val="#ppt_x"/>
                                          </p:val>
                                        </p:tav>
                                      </p:tavLst>
                                    </p:anim>
                                    <p:anim calcmode="lin" valueType="num">
                                      <p:cBhvr additive="base">
                                        <p:cTn id="37" dur="500" fill="hold"/>
                                        <p:tgtEl>
                                          <p:spTgt spid="26"/>
                                        </p:tgtEl>
                                        <p:attrNameLst>
                                          <p:attrName>ppt_y</p:attrName>
                                        </p:attrNameLst>
                                      </p:cBhvr>
                                      <p:tavLst>
                                        <p:tav tm="0">
                                          <p:val>
                                            <p:strVal val="#ppt_y"/>
                                          </p:val>
                                        </p:tav>
                                        <p:tav tm="100000">
                                          <p:val>
                                            <p:strVal val="#ppt_y"/>
                                          </p:val>
                                        </p:tav>
                                      </p:tavLst>
                                    </p:anim>
                                  </p:childTnLst>
                                </p:cTn>
                              </p:par>
                            </p:childTnLst>
                          </p:cTn>
                        </p:par>
                        <p:par>
                          <p:cTn id="38" fill="hold">
                            <p:stCondLst>
                              <p:cond delay="4225"/>
                            </p:stCondLst>
                            <p:childTnLst>
                              <p:par>
                                <p:cTn id="39" presetID="2" presetClass="entr" presetSubtype="2" fill="hold" grpId="0" nodeType="afterEffect">
                                  <p:stCondLst>
                                    <p:cond delay="0"/>
                                  </p:stCondLst>
                                  <p:childTnLst>
                                    <p:set>
                                      <p:cBhvr>
                                        <p:cTn id="40" dur="1" fill="hold">
                                          <p:stCondLst>
                                            <p:cond delay="0"/>
                                          </p:stCondLst>
                                        </p:cTn>
                                        <p:tgtEl>
                                          <p:spTgt spid="27"/>
                                        </p:tgtEl>
                                        <p:attrNameLst>
                                          <p:attrName>style.visibility</p:attrName>
                                        </p:attrNameLst>
                                      </p:cBhvr>
                                      <p:to>
                                        <p:strVal val="visible"/>
                                      </p:to>
                                    </p:set>
                                    <p:anim calcmode="lin" valueType="num">
                                      <p:cBhvr additive="base">
                                        <p:cTn id="41" dur="500" fill="hold"/>
                                        <p:tgtEl>
                                          <p:spTgt spid="27"/>
                                        </p:tgtEl>
                                        <p:attrNameLst>
                                          <p:attrName>ppt_x</p:attrName>
                                        </p:attrNameLst>
                                      </p:cBhvr>
                                      <p:tavLst>
                                        <p:tav tm="0">
                                          <p:val>
                                            <p:strVal val="1+#ppt_w/2"/>
                                          </p:val>
                                        </p:tav>
                                        <p:tav tm="100000">
                                          <p:val>
                                            <p:strVal val="#ppt_x"/>
                                          </p:val>
                                        </p:tav>
                                      </p:tavLst>
                                    </p:anim>
                                    <p:anim calcmode="lin" valueType="num">
                                      <p:cBhvr additive="base">
                                        <p:cTn id="42" dur="500" fill="hold"/>
                                        <p:tgtEl>
                                          <p:spTgt spid="27"/>
                                        </p:tgtEl>
                                        <p:attrNameLst>
                                          <p:attrName>ppt_y</p:attrName>
                                        </p:attrNameLst>
                                      </p:cBhvr>
                                      <p:tavLst>
                                        <p:tav tm="0">
                                          <p:val>
                                            <p:strVal val="#ppt_y"/>
                                          </p:val>
                                        </p:tav>
                                        <p:tav tm="100000">
                                          <p:val>
                                            <p:strVal val="#ppt_y"/>
                                          </p:val>
                                        </p:tav>
                                      </p:tavLst>
                                    </p:anim>
                                  </p:childTnLst>
                                </p:cTn>
                              </p:par>
                            </p:childTnLst>
                          </p:cTn>
                        </p:par>
                        <p:par>
                          <p:cTn id="43" fill="hold">
                            <p:stCondLst>
                              <p:cond delay="4725"/>
                            </p:stCondLst>
                            <p:childTnLst>
                              <p:par>
                                <p:cTn id="44" presetID="2" presetClass="entr" presetSubtype="2" fill="hold" grpId="0" nodeType="afterEffect">
                                  <p:stCondLst>
                                    <p:cond delay="0"/>
                                  </p:stCondLst>
                                  <p:childTnLst>
                                    <p:set>
                                      <p:cBhvr>
                                        <p:cTn id="45" dur="1" fill="hold">
                                          <p:stCondLst>
                                            <p:cond delay="0"/>
                                          </p:stCondLst>
                                        </p:cTn>
                                        <p:tgtEl>
                                          <p:spTgt spid="28"/>
                                        </p:tgtEl>
                                        <p:attrNameLst>
                                          <p:attrName>style.visibility</p:attrName>
                                        </p:attrNameLst>
                                      </p:cBhvr>
                                      <p:to>
                                        <p:strVal val="visible"/>
                                      </p:to>
                                    </p:set>
                                    <p:anim calcmode="lin" valueType="num">
                                      <p:cBhvr additive="base">
                                        <p:cTn id="46" dur="500" fill="hold"/>
                                        <p:tgtEl>
                                          <p:spTgt spid="28"/>
                                        </p:tgtEl>
                                        <p:attrNameLst>
                                          <p:attrName>ppt_x</p:attrName>
                                        </p:attrNameLst>
                                      </p:cBhvr>
                                      <p:tavLst>
                                        <p:tav tm="0">
                                          <p:val>
                                            <p:strVal val="1+#ppt_w/2"/>
                                          </p:val>
                                        </p:tav>
                                        <p:tav tm="100000">
                                          <p:val>
                                            <p:strVal val="#ppt_x"/>
                                          </p:val>
                                        </p:tav>
                                      </p:tavLst>
                                    </p:anim>
                                    <p:anim calcmode="lin" valueType="num">
                                      <p:cBhvr additive="base">
                                        <p:cTn id="47"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P spid="25" grpId="0"/>
      <p:bldP spid="26" grpId="0"/>
      <p:bldP spid="27" grpId="0"/>
      <p:bldP spid="2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4" name="TextBox 41">
            <a:extLst>
              <a:ext uri="{FF2B5EF4-FFF2-40B4-BE49-F238E27FC236}">
                <a16:creationId xmlns:a16="http://schemas.microsoft.com/office/drawing/2014/main" id="{ED57A453-6DE2-4680-A490-4555AE1C9CF9}"/>
              </a:ext>
            </a:extLst>
          </p:cNvPr>
          <p:cNvSpPr txBox="1"/>
          <p:nvPr/>
        </p:nvSpPr>
        <p:spPr>
          <a:xfrm>
            <a:off x="5121086" y="1026772"/>
            <a:ext cx="2439246" cy="461191"/>
          </a:xfrm>
          <a:prstGeom prst="rect">
            <a:avLst/>
          </a:prstGeom>
          <a:noFill/>
        </p:spPr>
        <p:txBody>
          <a:bodyPr wrap="square" lIns="71476" tIns="35738" rIns="71476" bIns="35738" rtlCol="0">
            <a:spAutoFit/>
          </a:bodyPr>
          <a:lstStyle/>
          <a:p>
            <a:pPr algn="just">
              <a:lnSpc>
                <a:spcPct val="114000"/>
              </a:lnSpc>
            </a:pPr>
            <a:r>
              <a:rPr lang="zh-CN" altLang="en-US" sz="2400" dirty="0">
                <a:solidFill>
                  <a:schemeClr val="tx1">
                    <a:lumMod val="50000"/>
                    <a:lumOff val="50000"/>
                  </a:schemeClr>
                </a:solidFill>
                <a:latin typeface="微软雅黑" pitchFamily="34" charset="-122"/>
                <a:ea typeface="微软雅黑" pitchFamily="34" charset="-122"/>
              </a:rPr>
              <a:t>电阻与温度关系</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1427173"/>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653925" y="1984871"/>
            <a:ext cx="3735819" cy="375827"/>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当电阻和温度的关系是线性时。</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1368028"/>
            <a:ext cx="3559460"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热敏电阻特性</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(Characteristic)</a:t>
            </a:r>
          </a:p>
        </p:txBody>
      </p:sp>
      <p:graphicFrame>
        <p:nvGraphicFramePr>
          <p:cNvPr id="4" name="对象 3">
            <a:extLst>
              <a:ext uri="{FF2B5EF4-FFF2-40B4-BE49-F238E27FC236}">
                <a16:creationId xmlns:a16="http://schemas.microsoft.com/office/drawing/2014/main" id="{E8F50478-9AC8-456F-A3FF-9CA5FD8F125C}"/>
              </a:ext>
            </a:extLst>
          </p:cNvPr>
          <p:cNvGraphicFramePr>
            <a:graphicFrameLocks noChangeAspect="1"/>
          </p:cNvGraphicFramePr>
          <p:nvPr>
            <p:extLst>
              <p:ext uri="{D42A27DB-BD31-4B8C-83A1-F6EECF244321}">
                <p14:modId xmlns:p14="http://schemas.microsoft.com/office/powerpoint/2010/main" val="4208318010"/>
              </p:ext>
            </p:extLst>
          </p:nvPr>
        </p:nvGraphicFramePr>
        <p:xfrm>
          <a:off x="5443771" y="1828872"/>
          <a:ext cx="1793875" cy="484188"/>
        </p:xfrm>
        <a:graphic>
          <a:graphicData uri="http://schemas.openxmlformats.org/presentationml/2006/ole">
            <mc:AlternateContent xmlns:mc="http://schemas.openxmlformats.org/markup-compatibility/2006">
              <mc:Choice xmlns:v="urn:schemas-microsoft-com:vml" Requires="v">
                <p:oleObj spid="_x0000_s7199" name="Equation" r:id="rId5" imgW="660240" imgH="177480" progId="Equation.DSMT4">
                  <p:embed/>
                </p:oleObj>
              </mc:Choice>
              <mc:Fallback>
                <p:oleObj name="Equation" r:id="rId5" imgW="660240" imgH="177480" progId="Equation.DSMT4">
                  <p:embed/>
                  <p:pic>
                    <p:nvPicPr>
                      <p:cNvPr id="4" name="对象 3">
                        <a:extLst>
                          <a:ext uri="{FF2B5EF4-FFF2-40B4-BE49-F238E27FC236}">
                            <a16:creationId xmlns:a16="http://schemas.microsoft.com/office/drawing/2014/main" id="{E8F50478-9AC8-456F-A3FF-9CA5FD8F125C}"/>
                          </a:ext>
                        </a:extLst>
                      </p:cNvPr>
                      <p:cNvPicPr/>
                      <p:nvPr/>
                    </p:nvPicPr>
                    <p:blipFill>
                      <a:blip r:embed="rId6"/>
                      <a:stretch>
                        <a:fillRect/>
                      </a:stretch>
                    </p:blipFill>
                    <p:spPr>
                      <a:xfrm>
                        <a:off x="5443771" y="1828872"/>
                        <a:ext cx="1793875" cy="484188"/>
                      </a:xfrm>
                      <a:prstGeom prst="rect">
                        <a:avLst/>
                      </a:prstGeom>
                    </p:spPr>
                  </p:pic>
                </p:oleObj>
              </mc:Fallback>
            </mc:AlternateContent>
          </a:graphicData>
        </a:graphic>
      </p:graphicFrame>
      <p:graphicFrame>
        <p:nvGraphicFramePr>
          <p:cNvPr id="2" name="对象 1">
            <a:extLst>
              <a:ext uri="{FF2B5EF4-FFF2-40B4-BE49-F238E27FC236}">
                <a16:creationId xmlns:a16="http://schemas.microsoft.com/office/drawing/2014/main" id="{FF5DE63A-3946-4093-9090-2F6068DBEA1C}"/>
              </a:ext>
            </a:extLst>
          </p:cNvPr>
          <p:cNvGraphicFramePr>
            <a:graphicFrameLocks noChangeAspect="1"/>
          </p:cNvGraphicFramePr>
          <p:nvPr>
            <p:extLst>
              <p:ext uri="{D42A27DB-BD31-4B8C-83A1-F6EECF244321}">
                <p14:modId xmlns:p14="http://schemas.microsoft.com/office/powerpoint/2010/main" val="1146986208"/>
              </p:ext>
            </p:extLst>
          </p:nvPr>
        </p:nvGraphicFramePr>
        <p:xfrm>
          <a:off x="1173987" y="2340505"/>
          <a:ext cx="2106155" cy="437643"/>
        </p:xfrm>
        <a:graphic>
          <a:graphicData uri="http://schemas.openxmlformats.org/presentationml/2006/ole">
            <mc:AlternateContent xmlns:mc="http://schemas.openxmlformats.org/markup-compatibility/2006">
              <mc:Choice xmlns:v="urn:schemas-microsoft-com:vml" Requires="v">
                <p:oleObj spid="_x0000_s7200" name="Equation" r:id="rId7" imgW="977760" imgH="203040" progId="Equation.DSMT4">
                  <p:embed/>
                </p:oleObj>
              </mc:Choice>
              <mc:Fallback>
                <p:oleObj name="Equation" r:id="rId7" imgW="977760" imgH="203040" progId="Equation.DSMT4">
                  <p:embed/>
                  <p:pic>
                    <p:nvPicPr>
                      <p:cNvPr id="0" name=""/>
                      <p:cNvPicPr/>
                      <p:nvPr/>
                    </p:nvPicPr>
                    <p:blipFill>
                      <a:blip r:embed="rId8"/>
                      <a:stretch>
                        <a:fillRect/>
                      </a:stretch>
                    </p:blipFill>
                    <p:spPr>
                      <a:xfrm>
                        <a:off x="1173987" y="2340505"/>
                        <a:ext cx="2106155" cy="437643"/>
                      </a:xfrm>
                      <a:prstGeom prst="rect">
                        <a:avLst/>
                      </a:prstGeom>
                    </p:spPr>
                  </p:pic>
                </p:oleObj>
              </mc:Fallback>
            </mc:AlternateContent>
          </a:graphicData>
        </a:graphic>
      </p:graphicFrame>
      <p:graphicFrame>
        <p:nvGraphicFramePr>
          <p:cNvPr id="5" name="对象 4">
            <a:extLst>
              <a:ext uri="{FF2B5EF4-FFF2-40B4-BE49-F238E27FC236}">
                <a16:creationId xmlns:a16="http://schemas.microsoft.com/office/drawing/2014/main" id="{4FDA5CC0-F18A-4E24-BBF5-2C58148F1978}"/>
              </a:ext>
            </a:extLst>
          </p:cNvPr>
          <p:cNvGraphicFramePr>
            <a:graphicFrameLocks noChangeAspect="1"/>
          </p:cNvGraphicFramePr>
          <p:nvPr>
            <p:extLst>
              <p:ext uri="{D42A27DB-BD31-4B8C-83A1-F6EECF244321}">
                <p14:modId xmlns:p14="http://schemas.microsoft.com/office/powerpoint/2010/main" val="2043126161"/>
              </p:ext>
            </p:extLst>
          </p:nvPr>
        </p:nvGraphicFramePr>
        <p:xfrm>
          <a:off x="1173987" y="2820094"/>
          <a:ext cx="2106155" cy="426563"/>
        </p:xfrm>
        <a:graphic>
          <a:graphicData uri="http://schemas.openxmlformats.org/presentationml/2006/ole">
            <mc:AlternateContent xmlns:mc="http://schemas.openxmlformats.org/markup-compatibility/2006">
              <mc:Choice xmlns:v="urn:schemas-microsoft-com:vml" Requires="v">
                <p:oleObj spid="_x0000_s7201" name="Equation" r:id="rId9" imgW="1002960" imgH="203040" progId="Equation.DSMT4">
                  <p:embed/>
                </p:oleObj>
              </mc:Choice>
              <mc:Fallback>
                <p:oleObj name="Equation" r:id="rId9" imgW="1002960" imgH="203040" progId="Equation.DSMT4">
                  <p:embed/>
                  <p:pic>
                    <p:nvPicPr>
                      <p:cNvPr id="0" name=""/>
                      <p:cNvPicPr/>
                      <p:nvPr/>
                    </p:nvPicPr>
                    <p:blipFill>
                      <a:blip r:embed="rId10"/>
                      <a:stretch>
                        <a:fillRect/>
                      </a:stretch>
                    </p:blipFill>
                    <p:spPr>
                      <a:xfrm>
                        <a:off x="1173987" y="2820094"/>
                        <a:ext cx="2106155" cy="426563"/>
                      </a:xfrm>
                      <a:prstGeom prst="rect">
                        <a:avLst/>
                      </a:prstGeom>
                    </p:spPr>
                  </p:pic>
                </p:oleObj>
              </mc:Fallback>
            </mc:AlternateContent>
          </a:graphicData>
        </a:graphic>
      </p:graphicFrame>
      <p:graphicFrame>
        <p:nvGraphicFramePr>
          <p:cNvPr id="7" name="对象 6">
            <a:extLst>
              <a:ext uri="{FF2B5EF4-FFF2-40B4-BE49-F238E27FC236}">
                <a16:creationId xmlns:a16="http://schemas.microsoft.com/office/drawing/2014/main" id="{AAB4EE94-BA7D-44A3-BF9C-C8840297514F}"/>
              </a:ext>
            </a:extLst>
          </p:cNvPr>
          <p:cNvGraphicFramePr>
            <a:graphicFrameLocks noChangeAspect="1"/>
          </p:cNvGraphicFramePr>
          <p:nvPr>
            <p:extLst>
              <p:ext uri="{D42A27DB-BD31-4B8C-83A1-F6EECF244321}">
                <p14:modId xmlns:p14="http://schemas.microsoft.com/office/powerpoint/2010/main" val="2861822162"/>
              </p:ext>
            </p:extLst>
          </p:nvPr>
        </p:nvGraphicFramePr>
        <p:xfrm>
          <a:off x="1173987" y="3384252"/>
          <a:ext cx="3215757" cy="436035"/>
        </p:xfrm>
        <a:graphic>
          <a:graphicData uri="http://schemas.openxmlformats.org/presentationml/2006/ole">
            <mc:AlternateContent xmlns:mc="http://schemas.openxmlformats.org/markup-compatibility/2006">
              <mc:Choice xmlns:v="urn:schemas-microsoft-com:vml" Requires="v">
                <p:oleObj spid="_x0000_s7202" name="Equation" r:id="rId11" imgW="1498320" imgH="203040" progId="Equation.DSMT4">
                  <p:embed/>
                </p:oleObj>
              </mc:Choice>
              <mc:Fallback>
                <p:oleObj name="Equation" r:id="rId11" imgW="1498320" imgH="203040" progId="Equation.DSMT4">
                  <p:embed/>
                  <p:pic>
                    <p:nvPicPr>
                      <p:cNvPr id="0" name=""/>
                      <p:cNvPicPr/>
                      <p:nvPr/>
                    </p:nvPicPr>
                    <p:blipFill>
                      <a:blip r:embed="rId12"/>
                      <a:stretch>
                        <a:fillRect/>
                      </a:stretch>
                    </p:blipFill>
                    <p:spPr>
                      <a:xfrm>
                        <a:off x="1173987" y="3384252"/>
                        <a:ext cx="3215757" cy="436035"/>
                      </a:xfrm>
                      <a:prstGeom prst="rect">
                        <a:avLst/>
                      </a:prstGeom>
                    </p:spPr>
                  </p:pic>
                </p:oleObj>
              </mc:Fallback>
            </mc:AlternateContent>
          </a:graphicData>
        </a:graphic>
      </p:graphicFrame>
      <p:sp>
        <p:nvSpPr>
          <p:cNvPr id="29" name="文本框 8">
            <a:extLst>
              <a:ext uri="{FF2B5EF4-FFF2-40B4-BE49-F238E27FC236}">
                <a16:creationId xmlns:a16="http://schemas.microsoft.com/office/drawing/2014/main" id="{ABCE2B11-46B5-4804-B3DD-BDEABAB8311D}"/>
              </a:ext>
            </a:extLst>
          </p:cNvPr>
          <p:cNvSpPr txBox="1"/>
          <p:nvPr/>
        </p:nvSpPr>
        <p:spPr>
          <a:xfrm>
            <a:off x="5364088" y="2868747"/>
            <a:ext cx="2808312" cy="683603"/>
          </a:xfrm>
          <a:prstGeom prst="rect">
            <a:avLst/>
          </a:prstGeom>
          <a:noFill/>
        </p:spPr>
        <p:txBody>
          <a:bodyPr wrap="square" lIns="67391" tIns="33696" rIns="67391" bIns="33696" rtlCol="0">
            <a:spAutoFit/>
          </a:bodyPr>
          <a:lstStyle/>
          <a:p>
            <a:r>
              <a:rPr lang="en-US" altLang="zh-CN" sz="2000" dirty="0">
                <a:solidFill>
                  <a:srgbClr val="000000"/>
                </a:solidFill>
                <a:latin typeface="微软雅黑" panose="020B0503020204020204" pitchFamily="34" charset="-122"/>
                <a:ea typeface="微软雅黑" panose="020B0503020204020204" pitchFamily="34" charset="-122"/>
              </a:rPr>
              <a:t>·</a:t>
            </a:r>
            <a:r>
              <a:rPr lang="zh-CN" altLang="en-US" sz="2000" dirty="0">
                <a:solidFill>
                  <a:srgbClr val="000000"/>
                </a:solidFill>
                <a:latin typeface="微软雅黑" panose="020B0503020204020204" pitchFamily="34" charset="-122"/>
                <a:ea typeface="微软雅黑" panose="020B0503020204020204" pitchFamily="34" charset="-122"/>
              </a:rPr>
              <a:t>正温度系数热敏电阻</a:t>
            </a:r>
            <a:endParaRPr lang="en-US" altLang="zh-CN" sz="2000" dirty="0">
              <a:solidFill>
                <a:srgbClr val="000000"/>
              </a:solidFill>
              <a:latin typeface="微软雅黑" panose="020B0503020204020204" pitchFamily="34" charset="-122"/>
              <a:ea typeface="微软雅黑" panose="020B0503020204020204" pitchFamily="34" charset="-122"/>
            </a:endParaRPr>
          </a:p>
          <a:p>
            <a:r>
              <a:rPr lang="en-US" altLang="zh-CN" sz="2000" dirty="0">
                <a:solidFill>
                  <a:srgbClr val="000000"/>
                </a:solidFill>
                <a:latin typeface="微软雅黑" panose="020B0503020204020204" pitchFamily="34" charset="-122"/>
                <a:ea typeface="微软雅黑" panose="020B0503020204020204" pitchFamily="34" charset="-122"/>
              </a:rPr>
              <a:t>·</a:t>
            </a:r>
            <a:r>
              <a:rPr lang="zh-CN" altLang="en-US" sz="2000" dirty="0">
                <a:solidFill>
                  <a:srgbClr val="000000"/>
                </a:solidFill>
                <a:latin typeface="微软雅黑" panose="020B0503020204020204" pitchFamily="34" charset="-122"/>
                <a:ea typeface="微软雅黑" panose="020B0503020204020204" pitchFamily="34" charset="-122"/>
              </a:rPr>
              <a:t>负温度系数热敏电阻</a:t>
            </a:r>
            <a:endParaRPr lang="zh-CN" altLang="en-US" sz="2000" dirty="0">
              <a:latin typeface="微软雅黑" panose="020B0503020204020204" pitchFamily="34" charset="-122"/>
              <a:ea typeface="微软雅黑" panose="020B0503020204020204" pitchFamily="34" charset="-122"/>
            </a:endParaRPr>
          </a:p>
        </p:txBody>
      </p:sp>
    </p:spTree>
    <p:custDataLst>
      <p:tags r:id="rId2"/>
    </p:custDataLst>
    <p:extLst>
      <p:ext uri="{BB962C8B-B14F-4D97-AF65-F5344CB8AC3E}">
        <p14:creationId xmlns:p14="http://schemas.microsoft.com/office/powerpoint/2010/main" val="1582357004"/>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9" presetClass="entr" presetSubtype="0" decel="100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250" fill="hold"/>
                                        <p:tgtEl>
                                          <p:spTgt spid="16"/>
                                        </p:tgtEl>
                                        <p:attrNameLst>
                                          <p:attrName>ppt_w</p:attrName>
                                        </p:attrNameLst>
                                      </p:cBhvr>
                                      <p:tavLst>
                                        <p:tav tm="0">
                                          <p:val>
                                            <p:fltVal val="0"/>
                                          </p:val>
                                        </p:tav>
                                        <p:tav tm="100000">
                                          <p:val>
                                            <p:strVal val="#ppt_w"/>
                                          </p:val>
                                        </p:tav>
                                      </p:tavLst>
                                    </p:anim>
                                    <p:anim calcmode="lin" valueType="num">
                                      <p:cBhvr>
                                        <p:cTn id="26" dur="250" fill="hold"/>
                                        <p:tgtEl>
                                          <p:spTgt spid="16"/>
                                        </p:tgtEl>
                                        <p:attrNameLst>
                                          <p:attrName>ppt_h</p:attrName>
                                        </p:attrNameLst>
                                      </p:cBhvr>
                                      <p:tavLst>
                                        <p:tav tm="0">
                                          <p:val>
                                            <p:fltVal val="0"/>
                                          </p:val>
                                        </p:tav>
                                        <p:tav tm="100000">
                                          <p:val>
                                            <p:strVal val="#ppt_h"/>
                                          </p:val>
                                        </p:tav>
                                      </p:tavLst>
                                    </p:anim>
                                    <p:animEffect transition="in" filter="fade">
                                      <p:cBhvr>
                                        <p:cTn id="27" dur="25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P spid="2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21975" y="2191762"/>
            <a:ext cx="3005951" cy="769441"/>
          </a:xfrm>
          <a:prstGeom prst="rect">
            <a:avLst/>
          </a:prstGeom>
          <a:noFill/>
        </p:spPr>
        <p:txBody>
          <a:bodyPr wrap="none" rtlCol="0">
            <a:spAutoFit/>
          </a:bodyPr>
          <a:lstStyle/>
          <a:p>
            <a:r>
              <a:rPr lang="zh-CN" altLang="en-US" sz="4400" dirty="0">
                <a:solidFill>
                  <a:schemeClr val="tx1">
                    <a:lumMod val="85000"/>
                    <a:lumOff val="15000"/>
                  </a:schemeClr>
                </a:solidFill>
                <a:latin typeface="方正兰亭准黑_GBK" panose="02000000000000000000" pitchFamily="2" charset="-122"/>
                <a:ea typeface="方正兰亭准黑_GBK" panose="02000000000000000000" pitchFamily="2" charset="-122"/>
              </a:rPr>
              <a:t>定义与分类</a:t>
            </a:r>
          </a:p>
        </p:txBody>
      </p:sp>
      <p:sp>
        <p:nvSpPr>
          <p:cNvPr id="3" name="矩形 2"/>
          <p:cNvSpPr/>
          <p:nvPr/>
        </p:nvSpPr>
        <p:spPr>
          <a:xfrm rot="2758716">
            <a:off x="5916989" y="1416303"/>
            <a:ext cx="2320360" cy="2320360"/>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58716">
            <a:off x="6085238" y="1580630"/>
            <a:ext cx="1990546" cy="199054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6465463" y="1914183"/>
            <a:ext cx="1223412" cy="1323439"/>
          </a:xfrm>
          <a:prstGeom prst="rect">
            <a:avLst/>
          </a:prstGeom>
          <a:noFill/>
        </p:spPr>
        <p:txBody>
          <a:bodyPr wrap="none" rtlCol="0">
            <a:spAutoFit/>
          </a:bodyPr>
          <a:lstStyle/>
          <a:p>
            <a:r>
              <a:rPr lang="en-US" altLang="zh-CN" sz="8000" dirty="0">
                <a:solidFill>
                  <a:schemeClr val="bg1"/>
                </a:solidFill>
              </a:rPr>
              <a:t>01</a:t>
            </a:r>
            <a:endParaRPr lang="zh-CN" altLang="en-US" sz="8000" dirty="0">
              <a:solidFill>
                <a:schemeClr val="bg1"/>
              </a:solidFill>
            </a:endParaRPr>
          </a:p>
        </p:txBody>
      </p:sp>
    </p:spTree>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4728"/>
    </mc:Choice>
    <mc:Fallback xmlns="">
      <p:transition spd="slow" advTm="47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par>
                          <p:cTn id="11" fill="hold">
                            <p:stCondLst>
                              <p:cond delay="1000"/>
                            </p:stCondLst>
                            <p:childTnLst>
                              <p:par>
                                <p:cTn id="12" presetID="31"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1000" fill="hold"/>
                                        <p:tgtEl>
                                          <p:spTgt spid="4"/>
                                        </p:tgtEl>
                                        <p:attrNameLst>
                                          <p:attrName>ppt_w</p:attrName>
                                        </p:attrNameLst>
                                      </p:cBhvr>
                                      <p:tavLst>
                                        <p:tav tm="0">
                                          <p:val>
                                            <p:fltVal val="0"/>
                                          </p:val>
                                        </p:tav>
                                        <p:tav tm="100000">
                                          <p:val>
                                            <p:strVal val="#ppt_w"/>
                                          </p:val>
                                        </p:tav>
                                      </p:tavLst>
                                    </p:anim>
                                    <p:anim calcmode="lin" valueType="num">
                                      <p:cBhvr>
                                        <p:cTn id="15" dur="1000" fill="hold"/>
                                        <p:tgtEl>
                                          <p:spTgt spid="4"/>
                                        </p:tgtEl>
                                        <p:attrNameLst>
                                          <p:attrName>ppt_h</p:attrName>
                                        </p:attrNameLst>
                                      </p:cBhvr>
                                      <p:tavLst>
                                        <p:tav tm="0">
                                          <p:val>
                                            <p:fltVal val="0"/>
                                          </p:val>
                                        </p:tav>
                                        <p:tav tm="100000">
                                          <p:val>
                                            <p:strVal val="#ppt_h"/>
                                          </p:val>
                                        </p:tav>
                                      </p:tavLst>
                                    </p:anim>
                                    <p:anim calcmode="lin" valueType="num">
                                      <p:cBhvr>
                                        <p:cTn id="16" dur="1000" fill="hold"/>
                                        <p:tgtEl>
                                          <p:spTgt spid="4"/>
                                        </p:tgtEl>
                                        <p:attrNameLst>
                                          <p:attrName>style.rotation</p:attrName>
                                        </p:attrNameLst>
                                      </p:cBhvr>
                                      <p:tavLst>
                                        <p:tav tm="0">
                                          <p:val>
                                            <p:fltVal val="90"/>
                                          </p:val>
                                        </p:tav>
                                        <p:tav tm="100000">
                                          <p:val>
                                            <p:fltVal val="0"/>
                                          </p:val>
                                        </p:tav>
                                      </p:tavLst>
                                    </p:anim>
                                    <p:animEffect transition="in" filter="fade">
                                      <p:cBhvr>
                                        <p:cTn id="17" dur="1000"/>
                                        <p:tgtEl>
                                          <p:spTgt spid="4"/>
                                        </p:tgtEl>
                                      </p:cBhvr>
                                    </p:animEffect>
                                  </p:childTnLst>
                                </p:cTn>
                              </p:par>
                            </p:childTnLst>
                          </p:cTn>
                        </p:par>
                        <p:par>
                          <p:cTn id="18" fill="hold">
                            <p:stCondLst>
                              <p:cond delay="2000"/>
                            </p:stCondLst>
                            <p:childTnLst>
                              <p:par>
                                <p:cTn id="19" presetID="1"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par>
                          <p:cTn id="21" fill="hold">
                            <p:stCondLst>
                              <p:cond delay="2000"/>
                            </p:stCondLst>
                            <p:childTnLst>
                              <p:par>
                                <p:cTn id="22" presetID="14" presetClass="entr" presetSubtype="10"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randombar(horizontal)">
                                      <p:cBhvr>
                                        <p:cTn id="2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4" name="TextBox 41">
            <a:extLst>
              <a:ext uri="{FF2B5EF4-FFF2-40B4-BE49-F238E27FC236}">
                <a16:creationId xmlns:a16="http://schemas.microsoft.com/office/drawing/2014/main" id="{ED57A453-6DE2-4680-A490-4555AE1C9CF9}"/>
              </a:ext>
            </a:extLst>
          </p:cNvPr>
          <p:cNvSpPr txBox="1"/>
          <p:nvPr/>
        </p:nvSpPr>
        <p:spPr>
          <a:xfrm>
            <a:off x="5121086" y="1026772"/>
            <a:ext cx="2907298" cy="461191"/>
          </a:xfrm>
          <a:prstGeom prst="rect">
            <a:avLst/>
          </a:prstGeom>
          <a:noFill/>
        </p:spPr>
        <p:txBody>
          <a:bodyPr wrap="square" lIns="71476" tIns="35738" rIns="71476" bIns="35738" rtlCol="0">
            <a:spAutoFit/>
          </a:bodyPr>
          <a:lstStyle/>
          <a:p>
            <a:pPr algn="just">
              <a:lnSpc>
                <a:spcPct val="114000"/>
              </a:lnSpc>
            </a:pPr>
            <a:r>
              <a:rPr lang="zh-CN" altLang="en-US" sz="2400" dirty="0">
                <a:solidFill>
                  <a:schemeClr val="tx1">
                    <a:lumMod val="50000"/>
                    <a:lumOff val="50000"/>
                  </a:schemeClr>
                </a:solidFill>
                <a:latin typeface="微软雅黑" pitchFamily="34" charset="-122"/>
                <a:ea typeface="微软雅黑" pitchFamily="34" charset="-122"/>
              </a:rPr>
              <a:t>电阻的温度系数定义</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1427173"/>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653925" y="1984871"/>
            <a:ext cx="3735819" cy="683603"/>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我们有时候不用</a:t>
            </a:r>
            <a:r>
              <a:rPr lang="en-US" altLang="zh-CN" sz="2000" dirty="0">
                <a:solidFill>
                  <a:srgbClr val="000000"/>
                </a:solidFill>
                <a:latin typeface="微软雅黑" panose="020B0503020204020204" pitchFamily="34" charset="-122"/>
                <a:ea typeface="微软雅黑" panose="020B0503020204020204" pitchFamily="34" charset="-122"/>
              </a:rPr>
              <a:t>k</a:t>
            </a:r>
            <a:r>
              <a:rPr lang="zh-CN" altLang="en-US" sz="2000" dirty="0">
                <a:solidFill>
                  <a:srgbClr val="000000"/>
                </a:solidFill>
                <a:latin typeface="微软雅黑" panose="020B0503020204020204" pitchFamily="34" charset="-122"/>
                <a:ea typeface="微软雅黑" panose="020B0503020204020204" pitchFamily="34" charset="-122"/>
              </a:rPr>
              <a:t>而是电阻的温度系数来描述这种关系。</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1368028"/>
            <a:ext cx="3559460"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热敏电阻特性</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(Characteristic)</a:t>
            </a:r>
          </a:p>
        </p:txBody>
      </p:sp>
      <p:graphicFrame>
        <p:nvGraphicFramePr>
          <p:cNvPr id="4" name="对象 3">
            <a:extLst>
              <a:ext uri="{FF2B5EF4-FFF2-40B4-BE49-F238E27FC236}">
                <a16:creationId xmlns:a16="http://schemas.microsoft.com/office/drawing/2014/main" id="{E8F50478-9AC8-456F-A3FF-9CA5FD8F125C}"/>
              </a:ext>
            </a:extLst>
          </p:cNvPr>
          <p:cNvGraphicFramePr>
            <a:graphicFrameLocks noChangeAspect="1"/>
          </p:cNvGraphicFramePr>
          <p:nvPr>
            <p:extLst>
              <p:ext uri="{D42A27DB-BD31-4B8C-83A1-F6EECF244321}">
                <p14:modId xmlns:p14="http://schemas.microsoft.com/office/powerpoint/2010/main" val="3274553725"/>
              </p:ext>
            </p:extLst>
          </p:nvPr>
        </p:nvGraphicFramePr>
        <p:xfrm>
          <a:off x="5099050" y="1500188"/>
          <a:ext cx="2482850" cy="1141412"/>
        </p:xfrm>
        <a:graphic>
          <a:graphicData uri="http://schemas.openxmlformats.org/presentationml/2006/ole">
            <mc:AlternateContent xmlns:mc="http://schemas.openxmlformats.org/markup-compatibility/2006">
              <mc:Choice xmlns:v="urn:schemas-microsoft-com:vml" Requires="v">
                <p:oleObj spid="_x0000_s8205" name="Equation" r:id="rId5" imgW="914400" imgH="419040" progId="Equation.DSMT4">
                  <p:embed/>
                </p:oleObj>
              </mc:Choice>
              <mc:Fallback>
                <p:oleObj name="Equation" r:id="rId5" imgW="914400" imgH="419040" progId="Equation.DSMT4">
                  <p:embed/>
                  <p:pic>
                    <p:nvPicPr>
                      <p:cNvPr id="4" name="对象 3">
                        <a:extLst>
                          <a:ext uri="{FF2B5EF4-FFF2-40B4-BE49-F238E27FC236}">
                            <a16:creationId xmlns:a16="http://schemas.microsoft.com/office/drawing/2014/main" id="{E8F50478-9AC8-456F-A3FF-9CA5FD8F125C}"/>
                          </a:ext>
                        </a:extLst>
                      </p:cNvPr>
                      <p:cNvPicPr/>
                      <p:nvPr/>
                    </p:nvPicPr>
                    <p:blipFill>
                      <a:blip r:embed="rId6"/>
                      <a:stretch>
                        <a:fillRect/>
                      </a:stretch>
                    </p:blipFill>
                    <p:spPr>
                      <a:xfrm>
                        <a:off x="5099050" y="1500188"/>
                        <a:ext cx="2482850" cy="1141412"/>
                      </a:xfrm>
                      <a:prstGeom prst="rect">
                        <a:avLst/>
                      </a:prstGeom>
                    </p:spPr>
                  </p:pic>
                </p:oleObj>
              </mc:Fallback>
            </mc:AlternateContent>
          </a:graphicData>
        </a:graphic>
      </p:graphicFrame>
    </p:spTree>
    <p:custDataLst>
      <p:tags r:id="rId2"/>
    </p:custDataLst>
    <p:extLst>
      <p:ext uri="{BB962C8B-B14F-4D97-AF65-F5344CB8AC3E}">
        <p14:creationId xmlns:p14="http://schemas.microsoft.com/office/powerpoint/2010/main" val="236815045"/>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9" presetClass="entr" presetSubtype="0" decel="100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250" fill="hold"/>
                                        <p:tgtEl>
                                          <p:spTgt spid="16"/>
                                        </p:tgtEl>
                                        <p:attrNameLst>
                                          <p:attrName>ppt_w</p:attrName>
                                        </p:attrNameLst>
                                      </p:cBhvr>
                                      <p:tavLst>
                                        <p:tav tm="0">
                                          <p:val>
                                            <p:fltVal val="0"/>
                                          </p:val>
                                        </p:tav>
                                        <p:tav tm="100000">
                                          <p:val>
                                            <p:strVal val="#ppt_w"/>
                                          </p:val>
                                        </p:tav>
                                      </p:tavLst>
                                    </p:anim>
                                    <p:anim calcmode="lin" valueType="num">
                                      <p:cBhvr>
                                        <p:cTn id="26" dur="250" fill="hold"/>
                                        <p:tgtEl>
                                          <p:spTgt spid="16"/>
                                        </p:tgtEl>
                                        <p:attrNameLst>
                                          <p:attrName>ppt_h</p:attrName>
                                        </p:attrNameLst>
                                      </p:cBhvr>
                                      <p:tavLst>
                                        <p:tav tm="0">
                                          <p:val>
                                            <p:fltVal val="0"/>
                                          </p:val>
                                        </p:tav>
                                        <p:tav tm="100000">
                                          <p:val>
                                            <p:strVal val="#ppt_h"/>
                                          </p:val>
                                        </p:tav>
                                      </p:tavLst>
                                    </p:anim>
                                    <p:animEffect transition="in" filter="fade">
                                      <p:cBhvr>
                                        <p:cTn id="27"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4" name="TextBox 41">
            <a:extLst>
              <a:ext uri="{FF2B5EF4-FFF2-40B4-BE49-F238E27FC236}">
                <a16:creationId xmlns:a16="http://schemas.microsoft.com/office/drawing/2014/main" id="{ED57A453-6DE2-4680-A490-4555AE1C9CF9}"/>
              </a:ext>
            </a:extLst>
          </p:cNvPr>
          <p:cNvSpPr txBox="1"/>
          <p:nvPr/>
        </p:nvSpPr>
        <p:spPr>
          <a:xfrm>
            <a:off x="4824028" y="1063059"/>
            <a:ext cx="3843402" cy="461191"/>
          </a:xfrm>
          <a:prstGeom prst="rect">
            <a:avLst/>
          </a:prstGeom>
          <a:noFill/>
        </p:spPr>
        <p:txBody>
          <a:bodyPr wrap="square" lIns="71476" tIns="35738" rIns="71476" bIns="35738" rtlCol="0">
            <a:spAutoFit/>
          </a:bodyPr>
          <a:lstStyle/>
          <a:p>
            <a:pPr algn="just">
              <a:lnSpc>
                <a:spcPct val="114000"/>
              </a:lnSpc>
            </a:pPr>
            <a:r>
              <a:rPr lang="en-US" altLang="zh-CN" sz="2400" dirty="0">
                <a:solidFill>
                  <a:schemeClr val="tx1">
                    <a:lumMod val="50000"/>
                    <a:lumOff val="50000"/>
                  </a:schemeClr>
                </a:solidFill>
                <a:latin typeface="微软雅黑" pitchFamily="34" charset="-122"/>
                <a:ea typeface="微软雅黑" pitchFamily="34" charset="-122"/>
              </a:rPr>
              <a:t>Steinhart-Hart Function</a:t>
            </a:r>
            <a:endParaRPr lang="zh-CN" altLang="en-US" sz="2400" dirty="0">
              <a:solidFill>
                <a:schemeClr val="tx1">
                  <a:lumMod val="50000"/>
                  <a:lumOff val="50000"/>
                </a:schemeClr>
              </a:solidFill>
              <a:latin typeface="微软雅黑" pitchFamily="34" charset="-122"/>
              <a:ea typeface="微软雅黑" pitchFamily="34" charset="-122"/>
            </a:endParaRP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1427173"/>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653925" y="1984871"/>
            <a:ext cx="3735819" cy="1606933"/>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在实际中，线性模型仅在有限的温度范围内是准确的。在更宽的温度范围内，更复杂的电阻</a:t>
            </a:r>
            <a:r>
              <a:rPr lang="en-US" altLang="zh-CN" sz="2000" dirty="0">
                <a:solidFill>
                  <a:srgbClr val="000000"/>
                </a:solidFill>
                <a:latin typeface="微软雅黑" panose="020B0503020204020204" pitchFamily="34" charset="-122"/>
                <a:ea typeface="微软雅黑" panose="020B0503020204020204" pitchFamily="34" charset="-122"/>
              </a:rPr>
              <a:t>-</a:t>
            </a:r>
            <a:r>
              <a:rPr lang="zh-CN" altLang="en-US" sz="2000" dirty="0">
                <a:solidFill>
                  <a:srgbClr val="000000"/>
                </a:solidFill>
                <a:latin typeface="微软雅黑" panose="020B0503020204020204" pitchFamily="34" charset="-122"/>
                <a:ea typeface="微软雅黑" panose="020B0503020204020204" pitchFamily="34" charset="-122"/>
              </a:rPr>
              <a:t>温度传递函数提供了更好的性能表征。</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1368028"/>
            <a:ext cx="3559460"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斯坦哈特</a:t>
            </a:r>
            <a:r>
              <a:rPr lang="en-US" altLang="zh-CN" b="1" dirty="0">
                <a:latin typeface="微软雅黑" panose="020B0503020204020204" pitchFamily="34" charset="-122"/>
                <a:ea typeface="微软雅黑" panose="020B0503020204020204" pitchFamily="34" charset="-122"/>
                <a:cs typeface="Aharoni" panose="02010803020104030203" pitchFamily="2" charset="-79"/>
              </a:rPr>
              <a:t>-</a:t>
            </a:r>
            <a:r>
              <a:rPr lang="zh-CN" altLang="en-US" b="1" dirty="0">
                <a:latin typeface="微软雅黑" panose="020B0503020204020204" pitchFamily="34" charset="-122"/>
                <a:ea typeface="微软雅黑" panose="020B0503020204020204" pitchFamily="34" charset="-122"/>
                <a:cs typeface="Aharoni" panose="02010803020104030203" pitchFamily="2" charset="-79"/>
              </a:rPr>
              <a:t>哈特方程</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(Steinhart-Hart Equation)</a:t>
            </a:r>
          </a:p>
        </p:txBody>
      </p:sp>
      <p:graphicFrame>
        <p:nvGraphicFramePr>
          <p:cNvPr id="4" name="对象 3">
            <a:extLst>
              <a:ext uri="{FF2B5EF4-FFF2-40B4-BE49-F238E27FC236}">
                <a16:creationId xmlns:a16="http://schemas.microsoft.com/office/drawing/2014/main" id="{E8F50478-9AC8-456F-A3FF-9CA5FD8F125C}"/>
              </a:ext>
            </a:extLst>
          </p:cNvPr>
          <p:cNvGraphicFramePr>
            <a:graphicFrameLocks noChangeAspect="1"/>
          </p:cNvGraphicFramePr>
          <p:nvPr>
            <p:extLst>
              <p:ext uri="{D42A27DB-BD31-4B8C-83A1-F6EECF244321}">
                <p14:modId xmlns:p14="http://schemas.microsoft.com/office/powerpoint/2010/main" val="915940430"/>
              </p:ext>
            </p:extLst>
          </p:nvPr>
        </p:nvGraphicFramePr>
        <p:xfrm>
          <a:off x="4824028" y="1514334"/>
          <a:ext cx="4003675" cy="1071562"/>
        </p:xfrm>
        <a:graphic>
          <a:graphicData uri="http://schemas.openxmlformats.org/presentationml/2006/ole">
            <mc:AlternateContent xmlns:mc="http://schemas.openxmlformats.org/markup-compatibility/2006">
              <mc:Choice xmlns:v="urn:schemas-microsoft-com:vml" Requires="v">
                <p:oleObj spid="_x0000_s9247" name="Equation" r:id="rId5" imgW="1473120" imgH="393480" progId="Equation.DSMT4">
                  <p:embed/>
                </p:oleObj>
              </mc:Choice>
              <mc:Fallback>
                <p:oleObj name="Equation" r:id="rId5" imgW="1473120" imgH="393480" progId="Equation.DSMT4">
                  <p:embed/>
                  <p:pic>
                    <p:nvPicPr>
                      <p:cNvPr id="4" name="对象 3">
                        <a:extLst>
                          <a:ext uri="{FF2B5EF4-FFF2-40B4-BE49-F238E27FC236}">
                            <a16:creationId xmlns:a16="http://schemas.microsoft.com/office/drawing/2014/main" id="{E8F50478-9AC8-456F-A3FF-9CA5FD8F125C}"/>
                          </a:ext>
                        </a:extLst>
                      </p:cNvPr>
                      <p:cNvPicPr/>
                      <p:nvPr/>
                    </p:nvPicPr>
                    <p:blipFill>
                      <a:blip r:embed="rId6"/>
                      <a:stretch>
                        <a:fillRect/>
                      </a:stretch>
                    </p:blipFill>
                    <p:spPr>
                      <a:xfrm>
                        <a:off x="4824028" y="1514334"/>
                        <a:ext cx="4003675" cy="1071562"/>
                      </a:xfrm>
                      <a:prstGeom prst="rect">
                        <a:avLst/>
                      </a:prstGeom>
                    </p:spPr>
                  </p:pic>
                </p:oleObj>
              </mc:Fallback>
            </mc:AlternateContent>
          </a:graphicData>
        </a:graphic>
      </p:graphicFrame>
      <p:grpSp>
        <p:nvGrpSpPr>
          <p:cNvPr id="7" name="组合 6">
            <a:extLst>
              <a:ext uri="{FF2B5EF4-FFF2-40B4-BE49-F238E27FC236}">
                <a16:creationId xmlns:a16="http://schemas.microsoft.com/office/drawing/2014/main" id="{98B68D3C-B631-4F88-97E5-26E7478B4F84}"/>
              </a:ext>
            </a:extLst>
          </p:cNvPr>
          <p:cNvGrpSpPr/>
          <p:nvPr/>
        </p:nvGrpSpPr>
        <p:grpSpPr>
          <a:xfrm>
            <a:off x="4824028" y="526428"/>
            <a:ext cx="2924418" cy="4105153"/>
            <a:chOff x="4824028" y="526428"/>
            <a:chExt cx="2924418" cy="4105153"/>
          </a:xfrm>
        </p:grpSpPr>
        <p:grpSp>
          <p:nvGrpSpPr>
            <p:cNvPr id="2" name="组合 1">
              <a:extLst>
                <a:ext uri="{FF2B5EF4-FFF2-40B4-BE49-F238E27FC236}">
                  <a16:creationId xmlns:a16="http://schemas.microsoft.com/office/drawing/2014/main" id="{4A6DFB18-EF01-41B0-AD00-5FC9AFC73627}"/>
                </a:ext>
              </a:extLst>
            </p:cNvPr>
            <p:cNvGrpSpPr/>
            <p:nvPr/>
          </p:nvGrpSpPr>
          <p:grpSpPr>
            <a:xfrm>
              <a:off x="4824028" y="2610249"/>
              <a:ext cx="2304256" cy="2021332"/>
              <a:chOff x="4824028" y="2610249"/>
              <a:chExt cx="2304256" cy="2021332"/>
            </a:xfrm>
          </p:grpSpPr>
          <p:cxnSp>
            <p:nvCxnSpPr>
              <p:cNvPr id="11" name="直接箭头连接符 10">
                <a:extLst>
                  <a:ext uri="{FF2B5EF4-FFF2-40B4-BE49-F238E27FC236}">
                    <a16:creationId xmlns:a16="http://schemas.microsoft.com/office/drawing/2014/main" id="{AB997087-459A-412F-BB98-2404695AA4E9}"/>
                  </a:ext>
                </a:extLst>
              </p:cNvPr>
              <p:cNvCxnSpPr/>
              <p:nvPr/>
            </p:nvCxnSpPr>
            <p:spPr>
              <a:xfrm>
                <a:off x="5004048" y="2610249"/>
                <a:ext cx="0" cy="820933"/>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91821FD1-65D5-42D6-8E63-9F0CB8EF850D}"/>
                  </a:ext>
                </a:extLst>
              </p:cNvPr>
              <p:cNvCxnSpPr/>
              <p:nvPr/>
            </p:nvCxnSpPr>
            <p:spPr>
              <a:xfrm>
                <a:off x="6948264" y="2610249"/>
                <a:ext cx="0" cy="820933"/>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3" name="文本框 9">
                <a:extLst>
                  <a:ext uri="{FF2B5EF4-FFF2-40B4-BE49-F238E27FC236}">
                    <a16:creationId xmlns:a16="http://schemas.microsoft.com/office/drawing/2014/main" id="{13093C74-B9B7-4E71-B71E-3C1690ED46DE}"/>
                  </a:ext>
                </a:extLst>
              </p:cNvPr>
              <p:cNvSpPr txBox="1"/>
              <p:nvPr/>
            </p:nvSpPr>
            <p:spPr>
              <a:xfrm>
                <a:off x="4824028" y="3455535"/>
                <a:ext cx="360040" cy="1176046"/>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绝对温度</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21" name="文本框 9">
                <a:extLst>
                  <a:ext uri="{FF2B5EF4-FFF2-40B4-BE49-F238E27FC236}">
                    <a16:creationId xmlns:a16="http://schemas.microsoft.com/office/drawing/2014/main" id="{225F4A7F-576A-4446-964B-57E402263596}"/>
                  </a:ext>
                </a:extLst>
              </p:cNvPr>
              <p:cNvSpPr txBox="1"/>
              <p:nvPr/>
            </p:nvSpPr>
            <p:spPr>
              <a:xfrm>
                <a:off x="6768244" y="3477087"/>
                <a:ext cx="360040"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电阻</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p:txBody>
          </p:sp>
        </p:grpSp>
        <p:grpSp>
          <p:nvGrpSpPr>
            <p:cNvPr id="6" name="组合 5">
              <a:extLst>
                <a:ext uri="{FF2B5EF4-FFF2-40B4-BE49-F238E27FC236}">
                  <a16:creationId xmlns:a16="http://schemas.microsoft.com/office/drawing/2014/main" id="{7B217946-CC7B-41C0-84F8-BE8024B63E3D}"/>
                </a:ext>
              </a:extLst>
            </p:cNvPr>
            <p:cNvGrpSpPr/>
            <p:nvPr/>
          </p:nvGrpSpPr>
          <p:grpSpPr>
            <a:xfrm>
              <a:off x="5580112" y="526428"/>
              <a:ext cx="2168334" cy="1280079"/>
              <a:chOff x="5580112" y="526428"/>
              <a:chExt cx="2168334" cy="1280079"/>
            </a:xfrm>
          </p:grpSpPr>
          <p:cxnSp>
            <p:nvCxnSpPr>
              <p:cNvPr id="22" name="直接箭头连接符 21">
                <a:extLst>
                  <a:ext uri="{FF2B5EF4-FFF2-40B4-BE49-F238E27FC236}">
                    <a16:creationId xmlns:a16="http://schemas.microsoft.com/office/drawing/2014/main" id="{06E5EAE0-2852-4C82-BB8A-4B53533C3C14}"/>
                  </a:ext>
                </a:extLst>
              </p:cNvPr>
              <p:cNvCxnSpPr>
                <a:cxnSpLocks/>
              </p:cNvCxnSpPr>
              <p:nvPr/>
            </p:nvCxnSpPr>
            <p:spPr>
              <a:xfrm flipV="1">
                <a:off x="5724128" y="929548"/>
                <a:ext cx="0" cy="876959"/>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BF318A20-591E-4D0F-8150-CAAB2EBCD80C}"/>
                  </a:ext>
                </a:extLst>
              </p:cNvPr>
              <p:cNvCxnSpPr>
                <a:cxnSpLocks/>
              </p:cNvCxnSpPr>
              <p:nvPr/>
            </p:nvCxnSpPr>
            <p:spPr>
              <a:xfrm flipV="1">
                <a:off x="6300192" y="929548"/>
                <a:ext cx="0" cy="876959"/>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7AF43C0E-8D1A-47D5-A919-C2146BEF38E6}"/>
                  </a:ext>
                </a:extLst>
              </p:cNvPr>
              <p:cNvCxnSpPr>
                <a:cxnSpLocks/>
              </p:cNvCxnSpPr>
              <p:nvPr/>
            </p:nvCxnSpPr>
            <p:spPr>
              <a:xfrm flipV="1">
                <a:off x="7524328" y="929548"/>
                <a:ext cx="0" cy="876959"/>
              </a:xfrm>
              <a:prstGeom prst="straightConnector1">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8" name="文本框 9">
                <a:extLst>
                  <a:ext uri="{FF2B5EF4-FFF2-40B4-BE49-F238E27FC236}">
                    <a16:creationId xmlns:a16="http://schemas.microsoft.com/office/drawing/2014/main" id="{7D992697-50A7-4FAC-93D1-CE7721C964DA}"/>
                  </a:ext>
                </a:extLst>
              </p:cNvPr>
              <p:cNvSpPr txBox="1"/>
              <p:nvPr/>
            </p:nvSpPr>
            <p:spPr>
              <a:xfrm>
                <a:off x="5580112" y="526428"/>
                <a:ext cx="2168334" cy="345049"/>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斯坦哈特</a:t>
                </a:r>
                <a:r>
                  <a:rPr lang="en-US" altLang="zh-CN" b="1" dirty="0">
                    <a:latin typeface="微软雅黑" panose="020B0503020204020204" pitchFamily="34" charset="-122"/>
                    <a:ea typeface="微软雅黑" panose="020B0503020204020204" pitchFamily="34" charset="-122"/>
                    <a:cs typeface="Aharoni" panose="02010803020104030203" pitchFamily="2" charset="-79"/>
                  </a:rPr>
                  <a:t>-</a:t>
                </a:r>
                <a:r>
                  <a:rPr lang="zh-CN" altLang="en-US" b="1" dirty="0">
                    <a:latin typeface="微软雅黑" panose="020B0503020204020204" pitchFamily="34" charset="-122"/>
                    <a:ea typeface="微软雅黑" panose="020B0503020204020204" pitchFamily="34" charset="-122"/>
                    <a:cs typeface="Aharoni" panose="02010803020104030203" pitchFamily="2" charset="-79"/>
                  </a:rPr>
                  <a:t>哈特系数</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p:txBody>
          </p:sp>
        </p:grpSp>
      </p:grpSp>
      <p:grpSp>
        <p:nvGrpSpPr>
          <p:cNvPr id="29" name="组合 28">
            <a:extLst>
              <a:ext uri="{FF2B5EF4-FFF2-40B4-BE49-F238E27FC236}">
                <a16:creationId xmlns:a16="http://schemas.microsoft.com/office/drawing/2014/main" id="{873B2E0D-38D0-40A3-9D6B-4BD6B4271E0A}"/>
              </a:ext>
            </a:extLst>
          </p:cNvPr>
          <p:cNvGrpSpPr/>
          <p:nvPr/>
        </p:nvGrpSpPr>
        <p:grpSpPr>
          <a:xfrm>
            <a:off x="523945" y="2415441"/>
            <a:ext cx="7000383" cy="2248359"/>
            <a:chOff x="523945" y="2415441"/>
            <a:chExt cx="7000383" cy="2248359"/>
          </a:xfrm>
        </p:grpSpPr>
        <p:graphicFrame>
          <p:nvGraphicFramePr>
            <p:cNvPr id="8" name="对象 7">
              <a:extLst>
                <a:ext uri="{FF2B5EF4-FFF2-40B4-BE49-F238E27FC236}">
                  <a16:creationId xmlns:a16="http://schemas.microsoft.com/office/drawing/2014/main" id="{8D05FE32-AAB9-4351-A4DA-4F312A5919E8}"/>
                </a:ext>
              </a:extLst>
            </p:cNvPr>
            <p:cNvGraphicFramePr>
              <a:graphicFrameLocks noChangeAspect="1"/>
            </p:cNvGraphicFramePr>
            <p:nvPr>
              <p:extLst>
                <p:ext uri="{D42A27DB-BD31-4B8C-83A1-F6EECF244321}">
                  <p14:modId xmlns:p14="http://schemas.microsoft.com/office/powerpoint/2010/main" val="3442107282"/>
                </p:ext>
              </p:extLst>
            </p:nvPr>
          </p:nvGraphicFramePr>
          <p:xfrm>
            <a:off x="4892266" y="2415441"/>
            <a:ext cx="2632062" cy="1348932"/>
          </p:xfrm>
          <a:graphic>
            <a:graphicData uri="http://schemas.openxmlformats.org/presentationml/2006/ole">
              <mc:AlternateContent xmlns:mc="http://schemas.openxmlformats.org/markup-compatibility/2006">
                <mc:Choice xmlns:v="urn:schemas-microsoft-com:vml" Requires="v">
                  <p:oleObj spid="_x0000_s9248" name="Equation" r:id="rId7" imgW="1015920" imgH="520560" progId="Equation.DSMT4">
                    <p:embed/>
                  </p:oleObj>
                </mc:Choice>
                <mc:Fallback>
                  <p:oleObj name="Equation" r:id="rId7" imgW="1015920" imgH="520560" progId="Equation.DSMT4">
                    <p:embed/>
                    <p:pic>
                      <p:nvPicPr>
                        <p:cNvPr id="0" name=""/>
                        <p:cNvPicPr/>
                        <p:nvPr/>
                      </p:nvPicPr>
                      <p:blipFill>
                        <a:blip r:embed="rId8"/>
                        <a:stretch>
                          <a:fillRect/>
                        </a:stretch>
                      </p:blipFill>
                      <p:spPr>
                        <a:xfrm>
                          <a:off x="4892266" y="2415441"/>
                          <a:ext cx="2632062" cy="1348932"/>
                        </a:xfrm>
                        <a:prstGeom prst="rect">
                          <a:avLst/>
                        </a:prstGeom>
                      </p:spPr>
                    </p:pic>
                  </p:oleObj>
                </mc:Fallback>
              </mc:AlternateContent>
            </a:graphicData>
          </a:graphic>
        </p:graphicFrame>
        <p:graphicFrame>
          <p:nvGraphicFramePr>
            <p:cNvPr id="9" name="对象 8">
              <a:extLst>
                <a:ext uri="{FF2B5EF4-FFF2-40B4-BE49-F238E27FC236}">
                  <a16:creationId xmlns:a16="http://schemas.microsoft.com/office/drawing/2014/main" id="{2FB9D162-1FE7-40AC-8C80-09EAB41A44D4}"/>
                </a:ext>
              </a:extLst>
            </p:cNvPr>
            <p:cNvGraphicFramePr>
              <a:graphicFrameLocks noChangeAspect="1"/>
            </p:cNvGraphicFramePr>
            <p:nvPr>
              <p:extLst>
                <p:ext uri="{D42A27DB-BD31-4B8C-83A1-F6EECF244321}">
                  <p14:modId xmlns:p14="http://schemas.microsoft.com/office/powerpoint/2010/main" val="2260984546"/>
                </p:ext>
              </p:extLst>
            </p:nvPr>
          </p:nvGraphicFramePr>
          <p:xfrm>
            <a:off x="523945" y="3764373"/>
            <a:ext cx="1831268" cy="788463"/>
          </p:xfrm>
          <a:graphic>
            <a:graphicData uri="http://schemas.openxmlformats.org/presentationml/2006/ole">
              <mc:AlternateContent xmlns:mc="http://schemas.openxmlformats.org/markup-compatibility/2006">
                <mc:Choice xmlns:v="urn:schemas-microsoft-com:vml" Requires="v">
                  <p:oleObj spid="_x0000_s9249" name="Equation" r:id="rId9" imgW="914400" imgH="393480" progId="Equation.DSMT4">
                    <p:embed/>
                  </p:oleObj>
                </mc:Choice>
                <mc:Fallback>
                  <p:oleObj name="Equation" r:id="rId9" imgW="914400" imgH="393480" progId="Equation.DSMT4">
                    <p:embed/>
                    <p:pic>
                      <p:nvPicPr>
                        <p:cNvPr id="0" name=""/>
                        <p:cNvPicPr/>
                        <p:nvPr/>
                      </p:nvPicPr>
                      <p:blipFill>
                        <a:blip r:embed="rId10"/>
                        <a:stretch>
                          <a:fillRect/>
                        </a:stretch>
                      </p:blipFill>
                      <p:spPr>
                        <a:xfrm>
                          <a:off x="523945" y="3764373"/>
                          <a:ext cx="1831268" cy="788463"/>
                        </a:xfrm>
                        <a:prstGeom prst="rect">
                          <a:avLst/>
                        </a:prstGeom>
                      </p:spPr>
                    </p:pic>
                  </p:oleObj>
                </mc:Fallback>
              </mc:AlternateContent>
            </a:graphicData>
          </a:graphic>
        </p:graphicFrame>
        <p:graphicFrame>
          <p:nvGraphicFramePr>
            <p:cNvPr id="10" name="对象 9">
              <a:extLst>
                <a:ext uri="{FF2B5EF4-FFF2-40B4-BE49-F238E27FC236}">
                  <a16:creationId xmlns:a16="http://schemas.microsoft.com/office/drawing/2014/main" id="{2725355E-B279-412C-8BB2-679EC7A7E836}"/>
                </a:ext>
              </a:extLst>
            </p:cNvPr>
            <p:cNvGraphicFramePr>
              <a:graphicFrameLocks noChangeAspect="1"/>
            </p:cNvGraphicFramePr>
            <p:nvPr>
              <p:extLst>
                <p:ext uri="{D42A27DB-BD31-4B8C-83A1-F6EECF244321}">
                  <p14:modId xmlns:p14="http://schemas.microsoft.com/office/powerpoint/2010/main" val="391207095"/>
                </p:ext>
              </p:extLst>
            </p:nvPr>
          </p:nvGraphicFramePr>
          <p:xfrm>
            <a:off x="2608032" y="3633386"/>
            <a:ext cx="2576036" cy="1030414"/>
          </p:xfrm>
          <a:graphic>
            <a:graphicData uri="http://schemas.openxmlformats.org/presentationml/2006/ole">
              <mc:AlternateContent xmlns:mc="http://schemas.openxmlformats.org/markup-compatibility/2006">
                <mc:Choice xmlns:v="urn:schemas-microsoft-com:vml" Requires="v">
                  <p:oleObj spid="_x0000_s9250" name="Equation" r:id="rId11" imgW="1269720" imgH="507960" progId="Equation.DSMT4">
                    <p:embed/>
                  </p:oleObj>
                </mc:Choice>
                <mc:Fallback>
                  <p:oleObj name="Equation" r:id="rId11" imgW="1269720" imgH="507960" progId="Equation.DSMT4">
                    <p:embed/>
                    <p:pic>
                      <p:nvPicPr>
                        <p:cNvPr id="0" name=""/>
                        <p:cNvPicPr/>
                        <p:nvPr/>
                      </p:nvPicPr>
                      <p:blipFill>
                        <a:blip r:embed="rId12"/>
                        <a:stretch>
                          <a:fillRect/>
                        </a:stretch>
                      </p:blipFill>
                      <p:spPr>
                        <a:xfrm>
                          <a:off x="2608032" y="3633386"/>
                          <a:ext cx="2576036" cy="1030414"/>
                        </a:xfrm>
                        <a:prstGeom prst="rect">
                          <a:avLst/>
                        </a:prstGeom>
                      </p:spPr>
                    </p:pic>
                  </p:oleObj>
                </mc:Fallback>
              </mc:AlternateContent>
            </a:graphicData>
          </a:graphic>
        </p:graphicFrame>
      </p:grpSp>
    </p:spTree>
    <p:custDataLst>
      <p:tags r:id="rId2"/>
    </p:custDataLst>
    <p:extLst>
      <p:ext uri="{BB962C8B-B14F-4D97-AF65-F5344CB8AC3E}">
        <p14:creationId xmlns:p14="http://schemas.microsoft.com/office/powerpoint/2010/main" val="778542303"/>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9" presetClass="entr" presetSubtype="0" decel="100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250" fill="hold"/>
                                        <p:tgtEl>
                                          <p:spTgt spid="16"/>
                                        </p:tgtEl>
                                        <p:attrNameLst>
                                          <p:attrName>ppt_w</p:attrName>
                                        </p:attrNameLst>
                                      </p:cBhvr>
                                      <p:tavLst>
                                        <p:tav tm="0">
                                          <p:val>
                                            <p:fltVal val="0"/>
                                          </p:val>
                                        </p:tav>
                                        <p:tav tm="100000">
                                          <p:val>
                                            <p:strVal val="#ppt_w"/>
                                          </p:val>
                                        </p:tav>
                                      </p:tavLst>
                                    </p:anim>
                                    <p:anim calcmode="lin" valueType="num">
                                      <p:cBhvr>
                                        <p:cTn id="26" dur="250" fill="hold"/>
                                        <p:tgtEl>
                                          <p:spTgt spid="16"/>
                                        </p:tgtEl>
                                        <p:attrNameLst>
                                          <p:attrName>ppt_h</p:attrName>
                                        </p:attrNameLst>
                                      </p:cBhvr>
                                      <p:tavLst>
                                        <p:tav tm="0">
                                          <p:val>
                                            <p:fltVal val="0"/>
                                          </p:val>
                                        </p:tav>
                                        <p:tav tm="100000">
                                          <p:val>
                                            <p:strVal val="#ppt_h"/>
                                          </p:val>
                                        </p:tav>
                                      </p:tavLst>
                                    </p:anim>
                                    <p:animEffect transition="in" filter="fade">
                                      <p:cBhvr>
                                        <p:cTn id="27" dur="25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grpId="0" nodeType="clickEffect">
                                  <p:stCondLst>
                                    <p:cond delay="0"/>
                                  </p:stCondLst>
                                  <p:childTnLst>
                                    <p:set>
                                      <p:cBhvr>
                                        <p:cTn id="31" dur="1" fill="hold">
                                          <p:stCondLst>
                                            <p:cond delay="0"/>
                                          </p:stCondLst>
                                        </p:cTn>
                                        <p:tgtEl>
                                          <p:spTgt spid="14"/>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7"/>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xit" presetSubtype="0" fill="hold" nodeType="clickEffect">
                                  <p:stCondLst>
                                    <p:cond delay="0"/>
                                  </p:stCondLst>
                                  <p:childTnLst>
                                    <p:set>
                                      <p:cBhvr>
                                        <p:cTn id="39" dur="1" fill="hold">
                                          <p:stCondLst>
                                            <p:cond delay="0"/>
                                          </p:stCondLst>
                                        </p:cTn>
                                        <p:tgtEl>
                                          <p:spTgt spid="7"/>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29"/>
                                        </p:tgtEl>
                                        <p:attrNameLst>
                                          <p:attrName>style.visibility</p:attrName>
                                        </p:attrNameLst>
                                      </p:cBhvr>
                                      <p:to>
                                        <p:strVal val="visible"/>
                                      </p:to>
                                    </p:set>
                                    <p:anim calcmode="lin" valueType="num">
                                      <p:cBhvr additive="base">
                                        <p:cTn id="44" dur="500" fill="hold"/>
                                        <p:tgtEl>
                                          <p:spTgt spid="29"/>
                                        </p:tgtEl>
                                        <p:attrNameLst>
                                          <p:attrName>ppt_x</p:attrName>
                                        </p:attrNameLst>
                                      </p:cBhvr>
                                      <p:tavLst>
                                        <p:tav tm="0">
                                          <p:val>
                                            <p:strVal val="#ppt_x"/>
                                          </p:val>
                                        </p:tav>
                                        <p:tav tm="100000">
                                          <p:val>
                                            <p:strVal val="#ppt_x"/>
                                          </p:val>
                                        </p:tav>
                                      </p:tavLst>
                                    </p:anim>
                                    <p:anim calcmode="lin" valueType="num">
                                      <p:cBhvr additive="base">
                                        <p:cTn id="45"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animBg="1"/>
      <p:bldP spid="16" grpId="0"/>
      <p:bldP spid="1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1427173"/>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653925" y="1984871"/>
            <a:ext cx="3735819" cy="683603"/>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负温度系数热敏电阻的阻值与温度的关系可由上式推导。</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1368028"/>
            <a:ext cx="3559460" cy="622048"/>
          </a:xfrm>
          <a:prstGeom prst="rect">
            <a:avLst/>
          </a:prstGeom>
          <a:noFill/>
        </p:spPr>
        <p:txBody>
          <a:bodyPr wrap="square" lIns="67391" tIns="33696" rIns="67391" bIns="33696" rtlCol="0">
            <a:spAutoFit/>
          </a:bodyPr>
          <a:lstStyle/>
          <a:p>
            <a:r>
              <a:rPr lang="en-US" altLang="zh-CN" b="1" dirty="0">
                <a:latin typeface="微软雅黑" panose="020B0503020204020204" pitchFamily="34" charset="-122"/>
                <a:ea typeface="微软雅黑" panose="020B0503020204020204" pitchFamily="34" charset="-122"/>
                <a:cs typeface="Aharoni" panose="02010803020104030203" pitchFamily="2" charset="-79"/>
              </a:rPr>
              <a:t> β</a:t>
            </a:r>
            <a:r>
              <a:rPr lang="zh-CN" altLang="en-US" b="1" dirty="0">
                <a:latin typeface="微软雅黑" panose="020B0503020204020204" pitchFamily="34" charset="-122"/>
                <a:ea typeface="微软雅黑" panose="020B0503020204020204" pitchFamily="34" charset="-122"/>
                <a:cs typeface="Aharoni" panose="02010803020104030203" pitchFamily="2" charset="-79"/>
              </a:rPr>
              <a:t>参数方程</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(β Parameter Equation)</a:t>
            </a:r>
          </a:p>
        </p:txBody>
      </p:sp>
      <p:graphicFrame>
        <p:nvGraphicFramePr>
          <p:cNvPr id="4" name="对象 3">
            <a:extLst>
              <a:ext uri="{FF2B5EF4-FFF2-40B4-BE49-F238E27FC236}">
                <a16:creationId xmlns:a16="http://schemas.microsoft.com/office/drawing/2014/main" id="{E8F50478-9AC8-456F-A3FF-9CA5FD8F125C}"/>
              </a:ext>
            </a:extLst>
          </p:cNvPr>
          <p:cNvGraphicFramePr>
            <a:graphicFrameLocks noChangeAspect="1"/>
          </p:cNvGraphicFramePr>
          <p:nvPr>
            <p:extLst>
              <p:ext uri="{D42A27DB-BD31-4B8C-83A1-F6EECF244321}">
                <p14:modId xmlns:p14="http://schemas.microsoft.com/office/powerpoint/2010/main" val="3380019275"/>
              </p:ext>
            </p:extLst>
          </p:nvPr>
        </p:nvGraphicFramePr>
        <p:xfrm>
          <a:off x="4932042" y="754805"/>
          <a:ext cx="4003675" cy="1071562"/>
        </p:xfrm>
        <a:graphic>
          <a:graphicData uri="http://schemas.openxmlformats.org/presentationml/2006/ole">
            <mc:AlternateContent xmlns:mc="http://schemas.openxmlformats.org/markup-compatibility/2006">
              <mc:Choice xmlns:v="urn:schemas-microsoft-com:vml" Requires="v">
                <p:oleObj spid="_x0000_s10295" name="Equation" r:id="rId5" imgW="1473120" imgH="393480" progId="Equation.DSMT4">
                  <p:embed/>
                </p:oleObj>
              </mc:Choice>
              <mc:Fallback>
                <p:oleObj name="Equation" r:id="rId5" imgW="1473120" imgH="393480" progId="Equation.DSMT4">
                  <p:embed/>
                  <p:pic>
                    <p:nvPicPr>
                      <p:cNvPr id="4" name="对象 3">
                        <a:extLst>
                          <a:ext uri="{FF2B5EF4-FFF2-40B4-BE49-F238E27FC236}">
                            <a16:creationId xmlns:a16="http://schemas.microsoft.com/office/drawing/2014/main" id="{E8F50478-9AC8-456F-A3FF-9CA5FD8F125C}"/>
                          </a:ext>
                        </a:extLst>
                      </p:cNvPr>
                      <p:cNvPicPr/>
                      <p:nvPr/>
                    </p:nvPicPr>
                    <p:blipFill>
                      <a:blip r:embed="rId6"/>
                      <a:stretch>
                        <a:fillRect/>
                      </a:stretch>
                    </p:blipFill>
                    <p:spPr>
                      <a:xfrm>
                        <a:off x="4932042" y="754805"/>
                        <a:ext cx="4003675" cy="1071562"/>
                      </a:xfrm>
                      <a:prstGeom prst="rect">
                        <a:avLst/>
                      </a:prstGeom>
                    </p:spPr>
                  </p:pic>
                </p:oleObj>
              </mc:Fallback>
            </mc:AlternateContent>
          </a:graphicData>
        </a:graphic>
      </p:graphicFrame>
      <p:graphicFrame>
        <p:nvGraphicFramePr>
          <p:cNvPr id="3" name="对象 2">
            <a:extLst>
              <a:ext uri="{FF2B5EF4-FFF2-40B4-BE49-F238E27FC236}">
                <a16:creationId xmlns:a16="http://schemas.microsoft.com/office/drawing/2014/main" id="{A75D34DD-F170-4B0E-B31F-969A52B750F3}"/>
              </a:ext>
            </a:extLst>
          </p:cNvPr>
          <p:cNvGraphicFramePr>
            <a:graphicFrameLocks noChangeAspect="1"/>
          </p:cNvGraphicFramePr>
          <p:nvPr>
            <p:extLst>
              <p:ext uri="{D42A27DB-BD31-4B8C-83A1-F6EECF244321}">
                <p14:modId xmlns:p14="http://schemas.microsoft.com/office/powerpoint/2010/main" val="4244997863"/>
              </p:ext>
            </p:extLst>
          </p:nvPr>
        </p:nvGraphicFramePr>
        <p:xfrm>
          <a:off x="4932042" y="1717484"/>
          <a:ext cx="2702735" cy="1178115"/>
        </p:xfrm>
        <a:graphic>
          <a:graphicData uri="http://schemas.openxmlformats.org/presentationml/2006/ole">
            <mc:AlternateContent xmlns:mc="http://schemas.openxmlformats.org/markup-compatibility/2006">
              <mc:Choice xmlns:v="urn:schemas-microsoft-com:vml" Requires="v">
                <p:oleObj spid="_x0000_s10296" name="Equation" r:id="rId7" imgW="990360" imgH="431640" progId="Equation.DSMT4">
                  <p:embed/>
                </p:oleObj>
              </mc:Choice>
              <mc:Fallback>
                <p:oleObj name="Equation" r:id="rId7" imgW="990360" imgH="431640" progId="Equation.DSMT4">
                  <p:embed/>
                  <p:pic>
                    <p:nvPicPr>
                      <p:cNvPr id="0" name=""/>
                      <p:cNvPicPr/>
                      <p:nvPr/>
                    </p:nvPicPr>
                    <p:blipFill>
                      <a:blip r:embed="rId8"/>
                      <a:stretch>
                        <a:fillRect/>
                      </a:stretch>
                    </p:blipFill>
                    <p:spPr>
                      <a:xfrm>
                        <a:off x="4932042" y="1717484"/>
                        <a:ext cx="2702735" cy="1178115"/>
                      </a:xfrm>
                      <a:prstGeom prst="rect">
                        <a:avLst/>
                      </a:prstGeom>
                    </p:spPr>
                  </p:pic>
                </p:oleObj>
              </mc:Fallback>
            </mc:AlternateContent>
          </a:graphicData>
        </a:graphic>
      </p:graphicFrame>
      <p:graphicFrame>
        <p:nvGraphicFramePr>
          <p:cNvPr id="5" name="对象 4">
            <a:extLst>
              <a:ext uri="{FF2B5EF4-FFF2-40B4-BE49-F238E27FC236}">
                <a16:creationId xmlns:a16="http://schemas.microsoft.com/office/drawing/2014/main" id="{14853DDA-8CBD-4829-A2D7-766C7FD9684D}"/>
              </a:ext>
            </a:extLst>
          </p:cNvPr>
          <p:cNvGraphicFramePr>
            <a:graphicFrameLocks noChangeAspect="1"/>
          </p:cNvGraphicFramePr>
          <p:nvPr>
            <p:extLst>
              <p:ext uri="{D42A27DB-BD31-4B8C-83A1-F6EECF244321}">
                <p14:modId xmlns:p14="http://schemas.microsoft.com/office/powerpoint/2010/main" val="449193230"/>
              </p:ext>
            </p:extLst>
          </p:nvPr>
        </p:nvGraphicFramePr>
        <p:xfrm>
          <a:off x="4932042" y="2895599"/>
          <a:ext cx="1091255" cy="1091255"/>
        </p:xfrm>
        <a:graphic>
          <a:graphicData uri="http://schemas.openxmlformats.org/presentationml/2006/ole">
            <mc:AlternateContent xmlns:mc="http://schemas.openxmlformats.org/markup-compatibility/2006">
              <mc:Choice xmlns:v="urn:schemas-microsoft-com:vml" Requires="v">
                <p:oleObj spid="_x0000_s10297" name="Equation" r:id="rId9" imgW="393480" imgH="393480" progId="Equation.DSMT4">
                  <p:embed/>
                </p:oleObj>
              </mc:Choice>
              <mc:Fallback>
                <p:oleObj name="Equation" r:id="rId9" imgW="393480" imgH="393480" progId="Equation.DSMT4">
                  <p:embed/>
                  <p:pic>
                    <p:nvPicPr>
                      <p:cNvPr id="0" name=""/>
                      <p:cNvPicPr/>
                      <p:nvPr/>
                    </p:nvPicPr>
                    <p:blipFill>
                      <a:blip r:embed="rId10"/>
                      <a:stretch>
                        <a:fillRect/>
                      </a:stretch>
                    </p:blipFill>
                    <p:spPr>
                      <a:xfrm>
                        <a:off x="4932042" y="2895599"/>
                        <a:ext cx="1091255" cy="1091255"/>
                      </a:xfrm>
                      <a:prstGeom prst="rect">
                        <a:avLst/>
                      </a:prstGeom>
                    </p:spPr>
                  </p:pic>
                </p:oleObj>
              </mc:Fallback>
            </mc:AlternateContent>
          </a:graphicData>
        </a:graphic>
      </p:graphicFrame>
      <p:graphicFrame>
        <p:nvGraphicFramePr>
          <p:cNvPr id="24" name="对象 23">
            <a:extLst>
              <a:ext uri="{FF2B5EF4-FFF2-40B4-BE49-F238E27FC236}">
                <a16:creationId xmlns:a16="http://schemas.microsoft.com/office/drawing/2014/main" id="{76091CCB-7488-4C75-8E54-52B8BB9B458B}"/>
              </a:ext>
            </a:extLst>
          </p:cNvPr>
          <p:cNvGraphicFramePr>
            <a:graphicFrameLocks noChangeAspect="1"/>
          </p:cNvGraphicFramePr>
          <p:nvPr>
            <p:extLst>
              <p:ext uri="{D42A27DB-BD31-4B8C-83A1-F6EECF244321}">
                <p14:modId xmlns:p14="http://schemas.microsoft.com/office/powerpoint/2010/main" val="737031113"/>
              </p:ext>
            </p:extLst>
          </p:nvPr>
        </p:nvGraphicFramePr>
        <p:xfrm>
          <a:off x="4935699" y="3986854"/>
          <a:ext cx="956367" cy="495894"/>
        </p:xfrm>
        <a:graphic>
          <a:graphicData uri="http://schemas.openxmlformats.org/presentationml/2006/ole">
            <mc:AlternateContent xmlns:mc="http://schemas.openxmlformats.org/markup-compatibility/2006">
              <mc:Choice xmlns:v="urn:schemas-microsoft-com:vml" Requires="v">
                <p:oleObj spid="_x0000_s10298" name="Equation" r:id="rId11" imgW="342720" imgH="177480" progId="Equation.DSMT4">
                  <p:embed/>
                </p:oleObj>
              </mc:Choice>
              <mc:Fallback>
                <p:oleObj name="Equation" r:id="rId11" imgW="342720" imgH="177480" progId="Equation.DSMT4">
                  <p:embed/>
                  <p:pic>
                    <p:nvPicPr>
                      <p:cNvPr id="0" name=""/>
                      <p:cNvPicPr/>
                      <p:nvPr/>
                    </p:nvPicPr>
                    <p:blipFill>
                      <a:blip r:embed="rId12"/>
                      <a:stretch>
                        <a:fillRect/>
                      </a:stretch>
                    </p:blipFill>
                    <p:spPr>
                      <a:xfrm>
                        <a:off x="4935699" y="3986854"/>
                        <a:ext cx="956367" cy="495894"/>
                      </a:xfrm>
                      <a:prstGeom prst="rect">
                        <a:avLst/>
                      </a:prstGeom>
                    </p:spPr>
                  </p:pic>
                </p:oleObj>
              </mc:Fallback>
            </mc:AlternateContent>
          </a:graphicData>
        </a:graphic>
      </p:graphicFrame>
      <p:graphicFrame>
        <p:nvGraphicFramePr>
          <p:cNvPr id="27" name="对象 26">
            <a:extLst>
              <a:ext uri="{FF2B5EF4-FFF2-40B4-BE49-F238E27FC236}">
                <a16:creationId xmlns:a16="http://schemas.microsoft.com/office/drawing/2014/main" id="{F08A3C48-0BF1-48EC-AD24-B2AA886FED34}"/>
              </a:ext>
            </a:extLst>
          </p:cNvPr>
          <p:cNvGraphicFramePr>
            <a:graphicFrameLocks noChangeAspect="1"/>
          </p:cNvGraphicFramePr>
          <p:nvPr>
            <p:extLst>
              <p:ext uri="{D42A27DB-BD31-4B8C-83A1-F6EECF244321}">
                <p14:modId xmlns:p14="http://schemas.microsoft.com/office/powerpoint/2010/main" val="1368679114"/>
              </p:ext>
            </p:extLst>
          </p:nvPr>
        </p:nvGraphicFramePr>
        <p:xfrm>
          <a:off x="4421918" y="1211422"/>
          <a:ext cx="664679" cy="3190459"/>
        </p:xfrm>
        <a:graphic>
          <a:graphicData uri="http://schemas.openxmlformats.org/presentationml/2006/ole">
            <mc:AlternateContent xmlns:mc="http://schemas.openxmlformats.org/markup-compatibility/2006">
              <mc:Choice xmlns:v="urn:schemas-microsoft-com:vml" Requires="v">
                <p:oleObj spid="_x0000_s10299" name="Equation" r:id="rId13" imgW="190440" imgH="914400" progId="Equation.DSMT4">
                  <p:embed/>
                </p:oleObj>
              </mc:Choice>
              <mc:Fallback>
                <p:oleObj name="Equation" r:id="rId13" imgW="190440" imgH="914400" progId="Equation.DSMT4">
                  <p:embed/>
                  <p:pic>
                    <p:nvPicPr>
                      <p:cNvPr id="0" name=""/>
                      <p:cNvPicPr/>
                      <p:nvPr/>
                    </p:nvPicPr>
                    <p:blipFill>
                      <a:blip r:embed="rId14"/>
                      <a:stretch>
                        <a:fillRect/>
                      </a:stretch>
                    </p:blipFill>
                    <p:spPr>
                      <a:xfrm>
                        <a:off x="4421918" y="1211422"/>
                        <a:ext cx="664679" cy="3190459"/>
                      </a:xfrm>
                      <a:prstGeom prst="rect">
                        <a:avLst/>
                      </a:prstGeom>
                    </p:spPr>
                  </p:pic>
                </p:oleObj>
              </mc:Fallback>
            </mc:AlternateContent>
          </a:graphicData>
        </a:graphic>
      </p:graphicFrame>
      <p:grpSp>
        <p:nvGrpSpPr>
          <p:cNvPr id="32" name="组合 31">
            <a:extLst>
              <a:ext uri="{FF2B5EF4-FFF2-40B4-BE49-F238E27FC236}">
                <a16:creationId xmlns:a16="http://schemas.microsoft.com/office/drawing/2014/main" id="{3453BE4D-8BFC-4823-AC7E-6D3530D2AE63}"/>
              </a:ext>
            </a:extLst>
          </p:cNvPr>
          <p:cNvGrpSpPr/>
          <p:nvPr/>
        </p:nvGrpSpPr>
        <p:grpSpPr>
          <a:xfrm>
            <a:off x="760380" y="2799096"/>
            <a:ext cx="3811619" cy="1264830"/>
            <a:chOff x="760380" y="2799096"/>
            <a:chExt cx="3446774" cy="1264830"/>
          </a:xfrm>
        </p:grpSpPr>
        <p:graphicFrame>
          <p:nvGraphicFramePr>
            <p:cNvPr id="30" name="对象 29">
              <a:extLst>
                <a:ext uri="{FF2B5EF4-FFF2-40B4-BE49-F238E27FC236}">
                  <a16:creationId xmlns:a16="http://schemas.microsoft.com/office/drawing/2014/main" id="{5189BC7C-2004-4196-BFD3-0F51BCF9325C}"/>
                </a:ext>
              </a:extLst>
            </p:cNvPr>
            <p:cNvGraphicFramePr>
              <a:graphicFrameLocks noChangeAspect="1"/>
            </p:cNvGraphicFramePr>
            <p:nvPr>
              <p:extLst>
                <p:ext uri="{D42A27DB-BD31-4B8C-83A1-F6EECF244321}">
                  <p14:modId xmlns:p14="http://schemas.microsoft.com/office/powerpoint/2010/main" val="439833259"/>
                </p:ext>
              </p:extLst>
            </p:nvPr>
          </p:nvGraphicFramePr>
          <p:xfrm>
            <a:off x="3494214" y="2806651"/>
            <a:ext cx="712940" cy="545628"/>
          </p:xfrm>
          <a:graphic>
            <a:graphicData uri="http://schemas.openxmlformats.org/presentationml/2006/ole">
              <mc:AlternateContent xmlns:mc="http://schemas.openxmlformats.org/markup-compatibility/2006">
                <mc:Choice xmlns:v="urn:schemas-microsoft-com:vml" Requires="v">
                  <p:oleObj spid="_x0000_s10300" name="Equation" r:id="rId15" imgW="190440" imgH="152280" progId="Equation.DSMT4">
                    <p:embed/>
                  </p:oleObj>
                </mc:Choice>
                <mc:Fallback>
                  <p:oleObj name="Equation" r:id="rId15" imgW="190440" imgH="152280" progId="Equation.DSMT4">
                    <p:embed/>
                    <p:pic>
                      <p:nvPicPr>
                        <p:cNvPr id="0" name=""/>
                        <p:cNvPicPr/>
                        <p:nvPr/>
                      </p:nvPicPr>
                      <p:blipFill>
                        <a:blip r:embed="rId16"/>
                        <a:stretch>
                          <a:fillRect/>
                        </a:stretch>
                      </p:blipFill>
                      <p:spPr>
                        <a:xfrm>
                          <a:off x="3494214" y="2806651"/>
                          <a:ext cx="712940" cy="545628"/>
                        </a:xfrm>
                        <a:prstGeom prst="rect">
                          <a:avLst/>
                        </a:prstGeom>
                      </p:spPr>
                    </p:pic>
                  </p:oleObj>
                </mc:Fallback>
              </mc:AlternateContent>
            </a:graphicData>
          </a:graphic>
        </p:graphicFrame>
        <p:graphicFrame>
          <p:nvGraphicFramePr>
            <p:cNvPr id="31" name="对象 30">
              <a:extLst>
                <a:ext uri="{FF2B5EF4-FFF2-40B4-BE49-F238E27FC236}">
                  <a16:creationId xmlns:a16="http://schemas.microsoft.com/office/drawing/2014/main" id="{2F3CBB48-A6D7-4817-8D1E-2B018DE41904}"/>
                </a:ext>
              </a:extLst>
            </p:cNvPr>
            <p:cNvGraphicFramePr>
              <a:graphicFrameLocks noChangeAspect="1"/>
            </p:cNvGraphicFramePr>
            <p:nvPr>
              <p:extLst>
                <p:ext uri="{D42A27DB-BD31-4B8C-83A1-F6EECF244321}">
                  <p14:modId xmlns:p14="http://schemas.microsoft.com/office/powerpoint/2010/main" val="209196817"/>
                </p:ext>
              </p:extLst>
            </p:nvPr>
          </p:nvGraphicFramePr>
          <p:xfrm>
            <a:off x="760380" y="2799096"/>
            <a:ext cx="2856069" cy="1264830"/>
          </p:xfrm>
          <a:graphic>
            <a:graphicData uri="http://schemas.openxmlformats.org/presentationml/2006/ole">
              <mc:AlternateContent xmlns:mc="http://schemas.openxmlformats.org/markup-compatibility/2006">
                <mc:Choice xmlns:v="urn:schemas-microsoft-com:vml" Requires="v">
                  <p:oleObj spid="_x0000_s10301" name="Equation" r:id="rId17" imgW="888840" imgH="393480" progId="Equation.DSMT4">
                    <p:embed/>
                  </p:oleObj>
                </mc:Choice>
                <mc:Fallback>
                  <p:oleObj name="Equation" r:id="rId17" imgW="888840" imgH="393480" progId="Equation.DSMT4">
                    <p:embed/>
                    <p:pic>
                      <p:nvPicPr>
                        <p:cNvPr id="0" name=""/>
                        <p:cNvPicPr/>
                        <p:nvPr/>
                      </p:nvPicPr>
                      <p:blipFill>
                        <a:blip r:embed="rId18"/>
                        <a:stretch>
                          <a:fillRect/>
                        </a:stretch>
                      </p:blipFill>
                      <p:spPr>
                        <a:xfrm>
                          <a:off x="760380" y="2799096"/>
                          <a:ext cx="2856069" cy="1264830"/>
                        </a:xfrm>
                        <a:prstGeom prst="rect">
                          <a:avLst/>
                        </a:prstGeom>
                      </p:spPr>
                    </p:pic>
                  </p:oleObj>
                </mc:Fallback>
              </mc:AlternateContent>
            </a:graphicData>
          </a:graphic>
        </p:graphicFrame>
      </p:grpSp>
    </p:spTree>
    <p:custDataLst>
      <p:tags r:id="rId2"/>
    </p:custDataLst>
    <p:extLst>
      <p:ext uri="{BB962C8B-B14F-4D97-AF65-F5344CB8AC3E}">
        <p14:creationId xmlns:p14="http://schemas.microsoft.com/office/powerpoint/2010/main" val="2471316695"/>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2" presetClass="entr" presetSubtype="2"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additive="base">
                                        <p:cTn id="14" dur="500" fill="hold"/>
                                        <p:tgtEl>
                                          <p:spTgt spid="17"/>
                                        </p:tgtEl>
                                        <p:attrNameLst>
                                          <p:attrName>ppt_x</p:attrName>
                                        </p:attrNameLst>
                                      </p:cBhvr>
                                      <p:tavLst>
                                        <p:tav tm="0">
                                          <p:val>
                                            <p:strVal val="1+#ppt_w/2"/>
                                          </p:val>
                                        </p:tav>
                                        <p:tav tm="100000">
                                          <p:val>
                                            <p:strVal val="#ppt_x"/>
                                          </p:val>
                                        </p:tav>
                                      </p:tavLst>
                                    </p:anim>
                                    <p:anim calcmode="lin" valueType="num">
                                      <p:cBhvr additive="base">
                                        <p:cTn id="15" dur="500" fill="hold"/>
                                        <p:tgtEl>
                                          <p:spTgt spid="17"/>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53" presetClass="entr" presetSubtype="16" fill="hold" grpId="0" nodeType="afterEffect">
                                  <p:stCondLst>
                                    <p:cond delay="0"/>
                                  </p:stCondLst>
                                  <p:iterate type="lt">
                                    <p:tmPct val="10000"/>
                                  </p:iterate>
                                  <p:childTnLst>
                                    <p:set>
                                      <p:cBhvr>
                                        <p:cTn id="18" dur="1" fill="hold">
                                          <p:stCondLst>
                                            <p:cond delay="0"/>
                                          </p:stCondLst>
                                        </p:cTn>
                                        <p:tgtEl>
                                          <p:spTgt spid="16"/>
                                        </p:tgtEl>
                                        <p:attrNameLst>
                                          <p:attrName>style.visibility</p:attrName>
                                        </p:attrNameLst>
                                      </p:cBhvr>
                                      <p:to>
                                        <p:strVal val="visible"/>
                                      </p:to>
                                    </p:set>
                                    <p:anim calcmode="lin" valueType="num">
                                      <p:cBhvr>
                                        <p:cTn id="19" dur="250" fill="hold"/>
                                        <p:tgtEl>
                                          <p:spTgt spid="16"/>
                                        </p:tgtEl>
                                        <p:attrNameLst>
                                          <p:attrName>ppt_w</p:attrName>
                                        </p:attrNameLst>
                                      </p:cBhvr>
                                      <p:tavLst>
                                        <p:tav tm="0">
                                          <p:val>
                                            <p:fltVal val="0"/>
                                          </p:val>
                                        </p:tav>
                                        <p:tav tm="100000">
                                          <p:val>
                                            <p:strVal val="#ppt_w"/>
                                          </p:val>
                                        </p:tav>
                                      </p:tavLst>
                                    </p:anim>
                                    <p:anim calcmode="lin" valueType="num">
                                      <p:cBhvr>
                                        <p:cTn id="20" dur="250" fill="hold"/>
                                        <p:tgtEl>
                                          <p:spTgt spid="16"/>
                                        </p:tgtEl>
                                        <p:attrNameLst>
                                          <p:attrName>ppt_h</p:attrName>
                                        </p:attrNameLst>
                                      </p:cBhvr>
                                      <p:tavLst>
                                        <p:tav tm="0">
                                          <p:val>
                                            <p:fltVal val="0"/>
                                          </p:val>
                                        </p:tav>
                                        <p:tav tm="100000">
                                          <p:val>
                                            <p:strVal val="#ppt_h"/>
                                          </p:val>
                                        </p:tav>
                                      </p:tavLst>
                                    </p:anim>
                                    <p:animEffect transition="in" filter="fade">
                                      <p:cBhvr>
                                        <p:cTn id="21" dur="250"/>
                                        <p:tgtEl>
                                          <p:spTgt spid="16"/>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663536" y="900551"/>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554234" y="1546799"/>
            <a:ext cx="4320480" cy="2838039"/>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       此种热敏电阻以</a:t>
            </a:r>
            <a:r>
              <a:rPr lang="zh-CN" altLang="en-US" sz="2000" b="1" dirty="0">
                <a:solidFill>
                  <a:srgbClr val="000000"/>
                </a:solidFill>
                <a:latin typeface="微软雅黑" panose="020B0503020204020204" pitchFamily="34" charset="-122"/>
                <a:ea typeface="微软雅黑" panose="020B0503020204020204" pitchFamily="34" charset="-122"/>
              </a:rPr>
              <a:t>钛酸钡</a:t>
            </a:r>
            <a:r>
              <a:rPr lang="zh-CN" altLang="en-US" sz="2000" dirty="0">
                <a:solidFill>
                  <a:srgbClr val="000000"/>
                </a:solidFill>
                <a:latin typeface="微软雅黑" panose="020B0503020204020204" pitchFamily="34" charset="-122"/>
                <a:ea typeface="微软雅黑" panose="020B0503020204020204" pitchFamily="34" charset="-122"/>
              </a:rPr>
              <a:t>（</a:t>
            </a:r>
            <a:r>
              <a:rPr lang="en-US" altLang="zh-CN" sz="2000" dirty="0">
                <a:solidFill>
                  <a:srgbClr val="000000"/>
                </a:solidFill>
                <a:latin typeface="微软雅黑" panose="020B0503020204020204" pitchFamily="34" charset="-122"/>
                <a:ea typeface="微软雅黑" panose="020B0503020204020204" pitchFamily="34" charset="-122"/>
              </a:rPr>
              <a:t>BaTio3</a:t>
            </a:r>
            <a:r>
              <a:rPr lang="zh-CN" altLang="en-US" sz="2000" dirty="0">
                <a:solidFill>
                  <a:srgbClr val="000000"/>
                </a:solidFill>
                <a:latin typeface="微软雅黑" panose="020B0503020204020204" pitchFamily="34" charset="-122"/>
                <a:ea typeface="微软雅黑" panose="020B0503020204020204" pitchFamily="34" charset="-122"/>
              </a:rPr>
              <a:t>）为基本材料，再掺入适量的稀土元素，利用陶瓷工艺高温烧结尔成。纯钛酸钡是一种绝缘材料，但掺入适量的稀土元素如镧（</a:t>
            </a:r>
            <a:r>
              <a:rPr lang="en-US" altLang="zh-CN" sz="2000" dirty="0">
                <a:solidFill>
                  <a:srgbClr val="000000"/>
                </a:solidFill>
                <a:latin typeface="微软雅黑" panose="020B0503020204020204" pitchFamily="34" charset="-122"/>
                <a:ea typeface="微软雅黑" panose="020B0503020204020204" pitchFamily="34" charset="-122"/>
              </a:rPr>
              <a:t>La</a:t>
            </a:r>
            <a:r>
              <a:rPr lang="zh-CN" altLang="en-US" sz="2000" dirty="0">
                <a:solidFill>
                  <a:srgbClr val="000000"/>
                </a:solidFill>
                <a:latin typeface="微软雅黑" panose="020B0503020204020204" pitchFamily="34" charset="-122"/>
                <a:ea typeface="微软雅黑" panose="020B0503020204020204" pitchFamily="34" charset="-122"/>
              </a:rPr>
              <a:t>）和铌（</a:t>
            </a:r>
            <a:r>
              <a:rPr lang="en-US" altLang="zh-CN" sz="2000" dirty="0">
                <a:solidFill>
                  <a:srgbClr val="000000"/>
                </a:solidFill>
                <a:latin typeface="微软雅黑" panose="020B0503020204020204" pitchFamily="34" charset="-122"/>
                <a:ea typeface="微软雅黑" panose="020B0503020204020204" pitchFamily="34" charset="-122"/>
              </a:rPr>
              <a:t>Nb</a:t>
            </a:r>
            <a:r>
              <a:rPr lang="zh-CN" altLang="en-US" sz="2000" dirty="0">
                <a:solidFill>
                  <a:srgbClr val="000000"/>
                </a:solidFill>
                <a:latin typeface="微软雅黑" panose="020B0503020204020204" pitchFamily="34" charset="-122"/>
                <a:ea typeface="微软雅黑" panose="020B0503020204020204" pitchFamily="34" charset="-122"/>
              </a:rPr>
              <a:t>）等以后，变成了</a:t>
            </a:r>
            <a:r>
              <a:rPr lang="zh-CN" altLang="en-US" sz="2000" b="1" dirty="0">
                <a:solidFill>
                  <a:srgbClr val="000000"/>
                </a:solidFill>
                <a:latin typeface="微软雅黑" panose="020B0503020204020204" pitchFamily="34" charset="-122"/>
                <a:ea typeface="微软雅黑" panose="020B0503020204020204" pitchFamily="34" charset="-122"/>
              </a:rPr>
              <a:t>半导体材料</a:t>
            </a:r>
            <a:r>
              <a:rPr lang="zh-CN" altLang="en-US" sz="2000" dirty="0">
                <a:solidFill>
                  <a:srgbClr val="000000"/>
                </a:solidFill>
                <a:latin typeface="微软雅黑" panose="020B0503020204020204" pitchFamily="34" charset="-122"/>
                <a:ea typeface="微软雅黑" panose="020B0503020204020204" pitchFamily="34" charset="-122"/>
              </a:rPr>
              <a:t>，被称半导体化钛酸钡。它是一种</a:t>
            </a:r>
            <a:r>
              <a:rPr lang="zh-CN" altLang="en-US" sz="2000" b="1" dirty="0">
                <a:solidFill>
                  <a:srgbClr val="000000"/>
                </a:solidFill>
                <a:latin typeface="微软雅黑" panose="020B0503020204020204" pitchFamily="34" charset="-122"/>
                <a:ea typeface="微软雅黑" panose="020B0503020204020204" pitchFamily="34" charset="-122"/>
              </a:rPr>
              <a:t>多晶体材料</a:t>
            </a:r>
            <a:r>
              <a:rPr lang="zh-CN" altLang="en-US" sz="2000" dirty="0">
                <a:solidFill>
                  <a:srgbClr val="000000"/>
                </a:solidFill>
                <a:latin typeface="微软雅黑" panose="020B0503020204020204" pitchFamily="34" charset="-122"/>
                <a:ea typeface="微软雅黑" panose="020B0503020204020204" pitchFamily="34" charset="-122"/>
              </a:rPr>
              <a:t>，晶粒之间存在着晶粒界面，对于导电电子而言，</a:t>
            </a:r>
            <a:r>
              <a:rPr lang="zh-CN" altLang="en-US" sz="2000" b="1" dirty="0">
                <a:solidFill>
                  <a:srgbClr val="000000"/>
                </a:solidFill>
                <a:latin typeface="微软雅黑" panose="020B0503020204020204" pitchFamily="34" charset="-122"/>
                <a:ea typeface="微软雅黑" panose="020B0503020204020204" pitchFamily="34" charset="-122"/>
              </a:rPr>
              <a:t>晶粒间界面相当于一个位垒</a:t>
            </a:r>
            <a:r>
              <a:rPr lang="zh-CN" altLang="en-US" sz="2000" dirty="0">
                <a:solidFill>
                  <a:srgbClr val="000000"/>
                </a:solidFill>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745152" y="841406"/>
            <a:ext cx="4103183"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正温度系数热敏电阻</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(Positive Temperature Coefficient)</a:t>
            </a:r>
          </a:p>
        </p:txBody>
      </p:sp>
      <p:grpSp>
        <p:nvGrpSpPr>
          <p:cNvPr id="3" name="组合 2">
            <a:extLst>
              <a:ext uri="{FF2B5EF4-FFF2-40B4-BE49-F238E27FC236}">
                <a16:creationId xmlns:a16="http://schemas.microsoft.com/office/drawing/2014/main" id="{065FBA68-C5B0-421B-8B55-E1E4C65F52F6}"/>
              </a:ext>
            </a:extLst>
          </p:cNvPr>
          <p:cNvGrpSpPr/>
          <p:nvPr/>
        </p:nvGrpSpPr>
        <p:grpSpPr>
          <a:xfrm>
            <a:off x="4972980" y="933964"/>
            <a:ext cx="3518520" cy="3172385"/>
            <a:chOff x="4972980" y="933964"/>
            <a:chExt cx="3518520" cy="3172385"/>
          </a:xfrm>
        </p:grpSpPr>
        <p:pic>
          <p:nvPicPr>
            <p:cNvPr id="2" name="图片 1">
              <a:extLst>
                <a:ext uri="{FF2B5EF4-FFF2-40B4-BE49-F238E27FC236}">
                  <a16:creationId xmlns:a16="http://schemas.microsoft.com/office/drawing/2014/main" id="{40C6A319-D2F3-492F-93C3-9170AB0E2DA0}"/>
                </a:ext>
              </a:extLst>
            </p:cNvPr>
            <p:cNvPicPr>
              <a:picLocks noChangeAspect="1"/>
            </p:cNvPicPr>
            <p:nvPr/>
          </p:nvPicPr>
          <p:blipFill>
            <a:blip r:embed="rId4"/>
            <a:stretch>
              <a:fillRect/>
            </a:stretch>
          </p:blipFill>
          <p:spPr>
            <a:xfrm>
              <a:off x="4972980" y="933964"/>
              <a:ext cx="3518520" cy="2652634"/>
            </a:xfrm>
            <a:prstGeom prst="rect">
              <a:avLst/>
            </a:prstGeom>
          </p:spPr>
        </p:pic>
        <p:sp>
          <p:nvSpPr>
            <p:cNvPr id="14" name="TextBox 41">
              <a:extLst>
                <a:ext uri="{FF2B5EF4-FFF2-40B4-BE49-F238E27FC236}">
                  <a16:creationId xmlns:a16="http://schemas.microsoft.com/office/drawing/2014/main" id="{ED57A453-6DE2-4680-A490-4555AE1C9CF9}"/>
                </a:ext>
              </a:extLst>
            </p:cNvPr>
            <p:cNvSpPr txBox="1"/>
            <p:nvPr/>
          </p:nvSpPr>
          <p:spPr>
            <a:xfrm>
              <a:off x="6012160" y="3855793"/>
              <a:ext cx="2371824" cy="250556"/>
            </a:xfrm>
            <a:prstGeom prst="rect">
              <a:avLst/>
            </a:prstGeom>
            <a:noFill/>
          </p:spPr>
          <p:txBody>
            <a:bodyPr wrap="square" lIns="71476" tIns="35738" rIns="71476" bIns="35738" rtlCol="0">
              <a:spAutoFit/>
            </a:bodyPr>
            <a:lstStyle/>
            <a:p>
              <a:pPr algn="just">
                <a:lnSpc>
                  <a:spcPct val="114000"/>
                </a:lnSpc>
              </a:pPr>
              <a:r>
                <a:rPr lang="en-US" altLang="zh-CN" sz="1100" dirty="0">
                  <a:solidFill>
                    <a:schemeClr val="tx1">
                      <a:lumMod val="50000"/>
                      <a:lumOff val="50000"/>
                    </a:schemeClr>
                  </a:solidFill>
                  <a:latin typeface="微软雅黑" pitchFamily="34" charset="-122"/>
                  <a:ea typeface="微软雅黑" pitchFamily="34" charset="-122"/>
                </a:rPr>
                <a:t>PTC</a:t>
              </a:r>
              <a:r>
                <a:rPr lang="zh-CN" altLang="en-US" sz="1100" dirty="0">
                  <a:solidFill>
                    <a:schemeClr val="tx1">
                      <a:lumMod val="50000"/>
                      <a:lumOff val="50000"/>
                    </a:schemeClr>
                  </a:solidFill>
                  <a:latin typeface="微软雅黑" pitchFamily="34" charset="-122"/>
                  <a:ea typeface="微软雅黑" pitchFamily="34" charset="-122"/>
                </a:rPr>
                <a:t>温度</a:t>
              </a:r>
              <a:r>
                <a:rPr lang="en-US" altLang="zh-CN" sz="1100" dirty="0">
                  <a:solidFill>
                    <a:schemeClr val="tx1">
                      <a:lumMod val="50000"/>
                      <a:lumOff val="50000"/>
                    </a:schemeClr>
                  </a:solidFill>
                  <a:latin typeface="微软雅黑" pitchFamily="34" charset="-122"/>
                  <a:ea typeface="微软雅黑" pitchFamily="34" charset="-122"/>
                </a:rPr>
                <a:t>-</a:t>
              </a:r>
              <a:r>
                <a:rPr lang="zh-CN" altLang="en-US" sz="1100" dirty="0">
                  <a:solidFill>
                    <a:schemeClr val="tx1">
                      <a:lumMod val="50000"/>
                      <a:lumOff val="50000"/>
                    </a:schemeClr>
                  </a:solidFill>
                  <a:latin typeface="微软雅黑" pitchFamily="34" charset="-122"/>
                  <a:ea typeface="微软雅黑" pitchFamily="34" charset="-122"/>
                </a:rPr>
                <a:t>电阻特性曲线</a:t>
              </a:r>
            </a:p>
          </p:txBody>
        </p:sp>
        <p:grpSp>
          <p:nvGrpSpPr>
            <p:cNvPr id="10" name="组合 9">
              <a:extLst>
                <a:ext uri="{FF2B5EF4-FFF2-40B4-BE49-F238E27FC236}">
                  <a16:creationId xmlns:a16="http://schemas.microsoft.com/office/drawing/2014/main" id="{BD7B2E2B-D039-4ED6-8903-20A7187BB501}"/>
                </a:ext>
              </a:extLst>
            </p:cNvPr>
            <p:cNvGrpSpPr/>
            <p:nvPr/>
          </p:nvGrpSpPr>
          <p:grpSpPr>
            <a:xfrm>
              <a:off x="5872117" y="2105382"/>
              <a:ext cx="1325955" cy="1016863"/>
              <a:chOff x="5872117" y="2105382"/>
              <a:chExt cx="1325955" cy="1016863"/>
            </a:xfrm>
          </p:grpSpPr>
          <p:sp>
            <p:nvSpPr>
              <p:cNvPr id="6" name="圆: 空心 5">
                <a:extLst>
                  <a:ext uri="{FF2B5EF4-FFF2-40B4-BE49-F238E27FC236}">
                    <a16:creationId xmlns:a16="http://schemas.microsoft.com/office/drawing/2014/main" id="{10B16837-D17B-47A6-9C62-6D0A3977163E}"/>
                  </a:ext>
                </a:extLst>
              </p:cNvPr>
              <p:cNvSpPr/>
              <p:nvPr/>
            </p:nvSpPr>
            <p:spPr>
              <a:xfrm>
                <a:off x="6372200" y="3050237"/>
                <a:ext cx="72008" cy="72008"/>
              </a:xfrm>
              <a:prstGeom prst="donu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8" name="直接箭头连接符 7">
                <a:extLst>
                  <a:ext uri="{FF2B5EF4-FFF2-40B4-BE49-F238E27FC236}">
                    <a16:creationId xmlns:a16="http://schemas.microsoft.com/office/drawing/2014/main" id="{1848457D-53DC-4E99-A4E2-B73CCDD7C0F2}"/>
                  </a:ext>
                </a:extLst>
              </p:cNvPr>
              <p:cNvCxnSpPr/>
              <p:nvPr/>
            </p:nvCxnSpPr>
            <p:spPr>
              <a:xfrm>
                <a:off x="6401094" y="2387518"/>
                <a:ext cx="0" cy="576064"/>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61467261-976E-44CE-8559-4009864EB37A}"/>
                  </a:ext>
                </a:extLst>
              </p:cNvPr>
              <p:cNvSpPr txBox="1"/>
              <p:nvPr/>
            </p:nvSpPr>
            <p:spPr>
              <a:xfrm>
                <a:off x="5872117" y="2105382"/>
                <a:ext cx="1325955" cy="307777"/>
              </a:xfrm>
              <a:prstGeom prst="rect">
                <a:avLst/>
              </a:prstGeom>
              <a:noFill/>
            </p:spPr>
            <p:txBody>
              <a:bodyPr wrap="square" rtlCol="0">
                <a:spAutoFit/>
              </a:bodyPr>
              <a:lstStyle/>
              <a:p>
                <a:r>
                  <a:rPr lang="zh-CN" altLang="en-US" sz="1400" dirty="0">
                    <a:solidFill>
                      <a:srgbClr val="C00000"/>
                    </a:solidFill>
                  </a:rPr>
                  <a:t>居里温度点</a:t>
                </a:r>
              </a:p>
            </p:txBody>
          </p:sp>
        </p:grpSp>
      </p:grpSp>
    </p:spTree>
    <p:custDataLst>
      <p:tags r:id="rId1"/>
    </p:custDataLst>
    <p:extLst>
      <p:ext uri="{BB962C8B-B14F-4D97-AF65-F5344CB8AC3E}">
        <p14:creationId xmlns:p14="http://schemas.microsoft.com/office/powerpoint/2010/main" val="3121766375"/>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2" presetClass="entr" presetSubtype="2"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additive="base">
                                        <p:cTn id="14" dur="500" fill="hold"/>
                                        <p:tgtEl>
                                          <p:spTgt spid="17"/>
                                        </p:tgtEl>
                                        <p:attrNameLst>
                                          <p:attrName>ppt_x</p:attrName>
                                        </p:attrNameLst>
                                      </p:cBhvr>
                                      <p:tavLst>
                                        <p:tav tm="0">
                                          <p:val>
                                            <p:strVal val="1+#ppt_w/2"/>
                                          </p:val>
                                        </p:tav>
                                        <p:tav tm="100000">
                                          <p:val>
                                            <p:strVal val="#ppt_x"/>
                                          </p:val>
                                        </p:tav>
                                      </p:tavLst>
                                    </p:anim>
                                    <p:anim calcmode="lin" valueType="num">
                                      <p:cBhvr additive="base">
                                        <p:cTn id="15" dur="500" fill="hold"/>
                                        <p:tgtEl>
                                          <p:spTgt spid="17"/>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53" presetClass="entr" presetSubtype="16" fill="hold" grpId="0" nodeType="afterEffect">
                                  <p:stCondLst>
                                    <p:cond delay="0"/>
                                  </p:stCondLst>
                                  <p:iterate type="lt">
                                    <p:tmPct val="10000"/>
                                  </p:iterate>
                                  <p:childTnLst>
                                    <p:set>
                                      <p:cBhvr>
                                        <p:cTn id="18" dur="1" fill="hold">
                                          <p:stCondLst>
                                            <p:cond delay="0"/>
                                          </p:stCondLst>
                                        </p:cTn>
                                        <p:tgtEl>
                                          <p:spTgt spid="16"/>
                                        </p:tgtEl>
                                        <p:attrNameLst>
                                          <p:attrName>style.visibility</p:attrName>
                                        </p:attrNameLst>
                                      </p:cBhvr>
                                      <p:to>
                                        <p:strVal val="visible"/>
                                      </p:to>
                                    </p:set>
                                    <p:anim calcmode="lin" valueType="num">
                                      <p:cBhvr>
                                        <p:cTn id="19" dur="250" fill="hold"/>
                                        <p:tgtEl>
                                          <p:spTgt spid="16"/>
                                        </p:tgtEl>
                                        <p:attrNameLst>
                                          <p:attrName>ppt_w</p:attrName>
                                        </p:attrNameLst>
                                      </p:cBhvr>
                                      <p:tavLst>
                                        <p:tav tm="0">
                                          <p:val>
                                            <p:fltVal val="0"/>
                                          </p:val>
                                        </p:tav>
                                        <p:tav tm="100000">
                                          <p:val>
                                            <p:strVal val="#ppt_w"/>
                                          </p:val>
                                        </p:tav>
                                      </p:tavLst>
                                    </p:anim>
                                    <p:anim calcmode="lin" valueType="num">
                                      <p:cBhvr>
                                        <p:cTn id="20" dur="250" fill="hold"/>
                                        <p:tgtEl>
                                          <p:spTgt spid="16"/>
                                        </p:tgtEl>
                                        <p:attrNameLst>
                                          <p:attrName>ppt_h</p:attrName>
                                        </p:attrNameLst>
                                      </p:cBhvr>
                                      <p:tavLst>
                                        <p:tav tm="0">
                                          <p:val>
                                            <p:fltVal val="0"/>
                                          </p:val>
                                        </p:tav>
                                        <p:tav tm="100000">
                                          <p:val>
                                            <p:strVal val="#ppt_h"/>
                                          </p:val>
                                        </p:tav>
                                      </p:tavLst>
                                    </p:anim>
                                    <p:animEffect transition="in" filter="fade">
                                      <p:cBhvr>
                                        <p:cTn id="21"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663536" y="900551"/>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554234" y="1546799"/>
            <a:ext cx="4320480" cy="1914710"/>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       当温度低时，由于半导体化钛酸钡内电场的作用，导电电子可以很</a:t>
            </a:r>
            <a:r>
              <a:rPr lang="zh-CN" altLang="en-US" sz="2000" b="1" dirty="0">
                <a:solidFill>
                  <a:srgbClr val="000000"/>
                </a:solidFill>
                <a:latin typeface="微软雅黑" panose="020B0503020204020204" pitchFamily="34" charset="-122"/>
                <a:ea typeface="微软雅黑" panose="020B0503020204020204" pitchFamily="34" charset="-122"/>
              </a:rPr>
              <a:t>容易越过位垒</a:t>
            </a:r>
            <a:r>
              <a:rPr lang="zh-CN" altLang="en-US" sz="2000" dirty="0">
                <a:solidFill>
                  <a:srgbClr val="000000"/>
                </a:solidFill>
                <a:latin typeface="微软雅黑" panose="020B0503020204020204" pitchFamily="34" charset="-122"/>
                <a:ea typeface="微软雅黑" panose="020B0503020204020204" pitchFamily="34" charset="-122"/>
              </a:rPr>
              <a:t>，所以电阻值较小；当温度升高到居里点温度时，内电场受到破坏，不能帮助导电电子越过位垒，所以表现为电阻值的急剧增加。</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745152" y="841406"/>
            <a:ext cx="4103183"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正温度系数热敏电阻</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(Positive Temperature Coefficient)</a:t>
            </a:r>
          </a:p>
        </p:txBody>
      </p:sp>
      <p:grpSp>
        <p:nvGrpSpPr>
          <p:cNvPr id="3" name="组合 2">
            <a:extLst>
              <a:ext uri="{FF2B5EF4-FFF2-40B4-BE49-F238E27FC236}">
                <a16:creationId xmlns:a16="http://schemas.microsoft.com/office/drawing/2014/main" id="{065FBA68-C5B0-421B-8B55-E1E4C65F52F6}"/>
              </a:ext>
            </a:extLst>
          </p:cNvPr>
          <p:cNvGrpSpPr/>
          <p:nvPr/>
        </p:nvGrpSpPr>
        <p:grpSpPr>
          <a:xfrm>
            <a:off x="4972980" y="933964"/>
            <a:ext cx="3518520" cy="3172385"/>
            <a:chOff x="4972980" y="933964"/>
            <a:chExt cx="3518520" cy="3172385"/>
          </a:xfrm>
        </p:grpSpPr>
        <p:pic>
          <p:nvPicPr>
            <p:cNvPr id="2" name="图片 1">
              <a:extLst>
                <a:ext uri="{FF2B5EF4-FFF2-40B4-BE49-F238E27FC236}">
                  <a16:creationId xmlns:a16="http://schemas.microsoft.com/office/drawing/2014/main" id="{40C6A319-D2F3-492F-93C3-9170AB0E2DA0}"/>
                </a:ext>
              </a:extLst>
            </p:cNvPr>
            <p:cNvPicPr>
              <a:picLocks noChangeAspect="1"/>
            </p:cNvPicPr>
            <p:nvPr/>
          </p:nvPicPr>
          <p:blipFill>
            <a:blip r:embed="rId4"/>
            <a:stretch>
              <a:fillRect/>
            </a:stretch>
          </p:blipFill>
          <p:spPr>
            <a:xfrm>
              <a:off x="4972980" y="933964"/>
              <a:ext cx="3518520" cy="2652634"/>
            </a:xfrm>
            <a:prstGeom prst="rect">
              <a:avLst/>
            </a:prstGeom>
          </p:spPr>
        </p:pic>
        <p:sp>
          <p:nvSpPr>
            <p:cNvPr id="14" name="TextBox 41">
              <a:extLst>
                <a:ext uri="{FF2B5EF4-FFF2-40B4-BE49-F238E27FC236}">
                  <a16:creationId xmlns:a16="http://schemas.microsoft.com/office/drawing/2014/main" id="{ED57A453-6DE2-4680-A490-4555AE1C9CF9}"/>
                </a:ext>
              </a:extLst>
            </p:cNvPr>
            <p:cNvSpPr txBox="1"/>
            <p:nvPr/>
          </p:nvSpPr>
          <p:spPr>
            <a:xfrm>
              <a:off x="6012160" y="3855793"/>
              <a:ext cx="2371824" cy="250556"/>
            </a:xfrm>
            <a:prstGeom prst="rect">
              <a:avLst/>
            </a:prstGeom>
            <a:noFill/>
          </p:spPr>
          <p:txBody>
            <a:bodyPr wrap="square" lIns="71476" tIns="35738" rIns="71476" bIns="35738" rtlCol="0">
              <a:spAutoFit/>
            </a:bodyPr>
            <a:lstStyle/>
            <a:p>
              <a:pPr algn="just">
                <a:lnSpc>
                  <a:spcPct val="114000"/>
                </a:lnSpc>
              </a:pPr>
              <a:r>
                <a:rPr lang="en-US" altLang="zh-CN" sz="1100" dirty="0">
                  <a:solidFill>
                    <a:schemeClr val="tx1">
                      <a:lumMod val="50000"/>
                      <a:lumOff val="50000"/>
                    </a:schemeClr>
                  </a:solidFill>
                  <a:latin typeface="微软雅黑" pitchFamily="34" charset="-122"/>
                  <a:ea typeface="微软雅黑" pitchFamily="34" charset="-122"/>
                </a:rPr>
                <a:t>PTC</a:t>
              </a:r>
              <a:r>
                <a:rPr lang="zh-CN" altLang="en-US" sz="1100" dirty="0">
                  <a:solidFill>
                    <a:schemeClr val="tx1">
                      <a:lumMod val="50000"/>
                      <a:lumOff val="50000"/>
                    </a:schemeClr>
                  </a:solidFill>
                  <a:latin typeface="微软雅黑" pitchFamily="34" charset="-122"/>
                  <a:ea typeface="微软雅黑" pitchFamily="34" charset="-122"/>
                </a:rPr>
                <a:t>温度</a:t>
              </a:r>
              <a:r>
                <a:rPr lang="en-US" altLang="zh-CN" sz="1100" dirty="0">
                  <a:solidFill>
                    <a:schemeClr val="tx1">
                      <a:lumMod val="50000"/>
                      <a:lumOff val="50000"/>
                    </a:schemeClr>
                  </a:solidFill>
                  <a:latin typeface="微软雅黑" pitchFamily="34" charset="-122"/>
                  <a:ea typeface="微软雅黑" pitchFamily="34" charset="-122"/>
                </a:rPr>
                <a:t>-</a:t>
              </a:r>
              <a:r>
                <a:rPr lang="zh-CN" altLang="en-US" sz="1100" dirty="0">
                  <a:solidFill>
                    <a:schemeClr val="tx1">
                      <a:lumMod val="50000"/>
                      <a:lumOff val="50000"/>
                    </a:schemeClr>
                  </a:solidFill>
                  <a:latin typeface="微软雅黑" pitchFamily="34" charset="-122"/>
                  <a:ea typeface="微软雅黑" pitchFamily="34" charset="-122"/>
                </a:rPr>
                <a:t>电阻特性曲线</a:t>
              </a:r>
            </a:p>
          </p:txBody>
        </p:sp>
        <p:grpSp>
          <p:nvGrpSpPr>
            <p:cNvPr id="10" name="组合 9">
              <a:extLst>
                <a:ext uri="{FF2B5EF4-FFF2-40B4-BE49-F238E27FC236}">
                  <a16:creationId xmlns:a16="http://schemas.microsoft.com/office/drawing/2014/main" id="{BD7B2E2B-D039-4ED6-8903-20A7187BB501}"/>
                </a:ext>
              </a:extLst>
            </p:cNvPr>
            <p:cNvGrpSpPr/>
            <p:nvPr/>
          </p:nvGrpSpPr>
          <p:grpSpPr>
            <a:xfrm>
              <a:off x="5872117" y="2105382"/>
              <a:ext cx="1325955" cy="1016863"/>
              <a:chOff x="5872117" y="2105382"/>
              <a:chExt cx="1325955" cy="1016863"/>
            </a:xfrm>
          </p:grpSpPr>
          <p:sp>
            <p:nvSpPr>
              <p:cNvPr id="6" name="圆: 空心 5">
                <a:extLst>
                  <a:ext uri="{FF2B5EF4-FFF2-40B4-BE49-F238E27FC236}">
                    <a16:creationId xmlns:a16="http://schemas.microsoft.com/office/drawing/2014/main" id="{10B16837-D17B-47A6-9C62-6D0A3977163E}"/>
                  </a:ext>
                </a:extLst>
              </p:cNvPr>
              <p:cNvSpPr/>
              <p:nvPr/>
            </p:nvSpPr>
            <p:spPr>
              <a:xfrm>
                <a:off x="6372200" y="3050237"/>
                <a:ext cx="72008" cy="72008"/>
              </a:xfrm>
              <a:prstGeom prst="donu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8" name="直接箭头连接符 7">
                <a:extLst>
                  <a:ext uri="{FF2B5EF4-FFF2-40B4-BE49-F238E27FC236}">
                    <a16:creationId xmlns:a16="http://schemas.microsoft.com/office/drawing/2014/main" id="{1848457D-53DC-4E99-A4E2-B73CCDD7C0F2}"/>
                  </a:ext>
                </a:extLst>
              </p:cNvPr>
              <p:cNvCxnSpPr/>
              <p:nvPr/>
            </p:nvCxnSpPr>
            <p:spPr>
              <a:xfrm>
                <a:off x="6401094" y="2387518"/>
                <a:ext cx="0" cy="576064"/>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61467261-976E-44CE-8559-4009864EB37A}"/>
                  </a:ext>
                </a:extLst>
              </p:cNvPr>
              <p:cNvSpPr txBox="1"/>
              <p:nvPr/>
            </p:nvSpPr>
            <p:spPr>
              <a:xfrm>
                <a:off x="5872117" y="2105382"/>
                <a:ext cx="1325955" cy="307777"/>
              </a:xfrm>
              <a:prstGeom prst="rect">
                <a:avLst/>
              </a:prstGeom>
              <a:noFill/>
            </p:spPr>
            <p:txBody>
              <a:bodyPr wrap="square" rtlCol="0">
                <a:spAutoFit/>
              </a:bodyPr>
              <a:lstStyle/>
              <a:p>
                <a:r>
                  <a:rPr lang="zh-CN" altLang="en-US" sz="1400" dirty="0">
                    <a:solidFill>
                      <a:srgbClr val="C00000"/>
                    </a:solidFill>
                  </a:rPr>
                  <a:t>居里温度点</a:t>
                </a:r>
              </a:p>
            </p:txBody>
          </p:sp>
        </p:grpSp>
      </p:grpSp>
    </p:spTree>
    <p:custDataLst>
      <p:tags r:id="rId1"/>
    </p:custDataLst>
    <p:extLst>
      <p:ext uri="{BB962C8B-B14F-4D97-AF65-F5344CB8AC3E}">
        <p14:creationId xmlns:p14="http://schemas.microsoft.com/office/powerpoint/2010/main" val="4117762041"/>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2" presetClass="entr" presetSubtype="2"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additive="base">
                                        <p:cTn id="14" dur="500" fill="hold"/>
                                        <p:tgtEl>
                                          <p:spTgt spid="17"/>
                                        </p:tgtEl>
                                        <p:attrNameLst>
                                          <p:attrName>ppt_x</p:attrName>
                                        </p:attrNameLst>
                                      </p:cBhvr>
                                      <p:tavLst>
                                        <p:tav tm="0">
                                          <p:val>
                                            <p:strVal val="1+#ppt_w/2"/>
                                          </p:val>
                                        </p:tav>
                                        <p:tav tm="100000">
                                          <p:val>
                                            <p:strVal val="#ppt_x"/>
                                          </p:val>
                                        </p:tav>
                                      </p:tavLst>
                                    </p:anim>
                                    <p:anim calcmode="lin" valueType="num">
                                      <p:cBhvr additive="base">
                                        <p:cTn id="15" dur="500" fill="hold"/>
                                        <p:tgtEl>
                                          <p:spTgt spid="17"/>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53" presetClass="entr" presetSubtype="16" fill="hold" grpId="0" nodeType="afterEffect">
                                  <p:stCondLst>
                                    <p:cond delay="0"/>
                                  </p:stCondLst>
                                  <p:iterate type="lt">
                                    <p:tmPct val="10000"/>
                                  </p:iterate>
                                  <p:childTnLst>
                                    <p:set>
                                      <p:cBhvr>
                                        <p:cTn id="18" dur="1" fill="hold">
                                          <p:stCondLst>
                                            <p:cond delay="0"/>
                                          </p:stCondLst>
                                        </p:cTn>
                                        <p:tgtEl>
                                          <p:spTgt spid="16"/>
                                        </p:tgtEl>
                                        <p:attrNameLst>
                                          <p:attrName>style.visibility</p:attrName>
                                        </p:attrNameLst>
                                      </p:cBhvr>
                                      <p:to>
                                        <p:strVal val="visible"/>
                                      </p:to>
                                    </p:set>
                                    <p:anim calcmode="lin" valueType="num">
                                      <p:cBhvr>
                                        <p:cTn id="19" dur="250" fill="hold"/>
                                        <p:tgtEl>
                                          <p:spTgt spid="16"/>
                                        </p:tgtEl>
                                        <p:attrNameLst>
                                          <p:attrName>ppt_w</p:attrName>
                                        </p:attrNameLst>
                                      </p:cBhvr>
                                      <p:tavLst>
                                        <p:tav tm="0">
                                          <p:val>
                                            <p:fltVal val="0"/>
                                          </p:val>
                                        </p:tav>
                                        <p:tav tm="100000">
                                          <p:val>
                                            <p:strVal val="#ppt_w"/>
                                          </p:val>
                                        </p:tav>
                                      </p:tavLst>
                                    </p:anim>
                                    <p:anim calcmode="lin" valueType="num">
                                      <p:cBhvr>
                                        <p:cTn id="20" dur="250" fill="hold"/>
                                        <p:tgtEl>
                                          <p:spTgt spid="16"/>
                                        </p:tgtEl>
                                        <p:attrNameLst>
                                          <p:attrName>ppt_h</p:attrName>
                                        </p:attrNameLst>
                                      </p:cBhvr>
                                      <p:tavLst>
                                        <p:tav tm="0">
                                          <p:val>
                                            <p:fltVal val="0"/>
                                          </p:val>
                                        </p:tav>
                                        <p:tav tm="100000">
                                          <p:val>
                                            <p:strVal val="#ppt_h"/>
                                          </p:val>
                                        </p:tav>
                                      </p:tavLst>
                                    </p:anim>
                                    <p:animEffect transition="in" filter="fade">
                                      <p:cBhvr>
                                        <p:cTn id="21"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67523" y="914449"/>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554234" y="1546799"/>
            <a:ext cx="4320480" cy="2222486"/>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       因为这种元件具有未达居里点前电阻随温度变化非常</a:t>
            </a:r>
            <a:r>
              <a:rPr lang="zh-CN" altLang="en-US" sz="2000" b="1" dirty="0">
                <a:solidFill>
                  <a:srgbClr val="000000"/>
                </a:solidFill>
                <a:latin typeface="微软雅黑" panose="020B0503020204020204" pitchFamily="34" charset="-122"/>
                <a:ea typeface="微软雅黑" panose="020B0503020204020204" pitchFamily="34" charset="-122"/>
              </a:rPr>
              <a:t>缓慢</a:t>
            </a:r>
            <a:r>
              <a:rPr lang="zh-CN" altLang="en-US" sz="2000" dirty="0">
                <a:solidFill>
                  <a:srgbClr val="000000"/>
                </a:solidFill>
                <a:latin typeface="微软雅黑" panose="020B0503020204020204" pitchFamily="34" charset="-122"/>
                <a:ea typeface="微软雅黑" panose="020B0503020204020204" pitchFamily="34" charset="-122"/>
              </a:rPr>
              <a:t>，具有</a:t>
            </a:r>
            <a:r>
              <a:rPr lang="zh-CN" altLang="en-US" sz="2000" b="1" dirty="0">
                <a:solidFill>
                  <a:srgbClr val="000000"/>
                </a:solidFill>
                <a:latin typeface="微软雅黑" panose="020B0503020204020204" pitchFamily="34" charset="-122"/>
                <a:ea typeface="微软雅黑" panose="020B0503020204020204" pitchFamily="34" charset="-122"/>
              </a:rPr>
              <a:t>恒温、调温和自动控温</a:t>
            </a:r>
            <a:r>
              <a:rPr lang="zh-CN" altLang="en-US" sz="2000" dirty="0">
                <a:solidFill>
                  <a:srgbClr val="000000"/>
                </a:solidFill>
                <a:latin typeface="微软雅黑" panose="020B0503020204020204" pitchFamily="34" charset="-122"/>
                <a:ea typeface="微软雅黑" panose="020B0503020204020204" pitchFamily="34" charset="-122"/>
              </a:rPr>
              <a:t>的功能，只发热，不发红，无明火，不易燃烧，电压交、直流</a:t>
            </a:r>
            <a:r>
              <a:rPr lang="en-US" altLang="zh-CN" sz="2000" dirty="0">
                <a:solidFill>
                  <a:srgbClr val="000000"/>
                </a:solidFill>
                <a:latin typeface="微软雅黑" panose="020B0503020204020204" pitchFamily="34" charset="-122"/>
                <a:ea typeface="微软雅黑" panose="020B0503020204020204" pitchFamily="34" charset="-122"/>
              </a:rPr>
              <a:t>3</a:t>
            </a:r>
            <a:r>
              <a:rPr lang="zh-CN" altLang="en-US" sz="2000" dirty="0">
                <a:solidFill>
                  <a:srgbClr val="000000"/>
                </a:solidFill>
                <a:latin typeface="微软雅黑" panose="020B0503020204020204" pitchFamily="34" charset="-122"/>
                <a:ea typeface="微软雅黑" panose="020B0503020204020204" pitchFamily="34" charset="-122"/>
              </a:rPr>
              <a:t>～</a:t>
            </a:r>
            <a:r>
              <a:rPr lang="en-US" altLang="zh-CN" sz="2000" dirty="0">
                <a:solidFill>
                  <a:srgbClr val="000000"/>
                </a:solidFill>
                <a:latin typeface="微软雅黑" panose="020B0503020204020204" pitchFamily="34" charset="-122"/>
                <a:ea typeface="微软雅黑" panose="020B0503020204020204" pitchFamily="34" charset="-122"/>
              </a:rPr>
              <a:t>440V</a:t>
            </a:r>
            <a:r>
              <a:rPr lang="zh-CN" altLang="en-US" sz="2000" dirty="0">
                <a:solidFill>
                  <a:srgbClr val="000000"/>
                </a:solidFill>
                <a:latin typeface="微软雅黑" panose="020B0503020204020204" pitchFamily="34" charset="-122"/>
                <a:ea typeface="微软雅黑" panose="020B0503020204020204" pitchFamily="34" charset="-122"/>
              </a:rPr>
              <a:t>均可，使用寿命长，非常适用于电动机等电器装置的过热探测。</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49139" y="855304"/>
            <a:ext cx="4103183"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正温度系数热敏电阻</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(Positive Temperature Coefficient)</a:t>
            </a:r>
          </a:p>
        </p:txBody>
      </p:sp>
      <p:grpSp>
        <p:nvGrpSpPr>
          <p:cNvPr id="3" name="组合 2">
            <a:extLst>
              <a:ext uri="{FF2B5EF4-FFF2-40B4-BE49-F238E27FC236}">
                <a16:creationId xmlns:a16="http://schemas.microsoft.com/office/drawing/2014/main" id="{065FBA68-C5B0-421B-8B55-E1E4C65F52F6}"/>
              </a:ext>
            </a:extLst>
          </p:cNvPr>
          <p:cNvGrpSpPr/>
          <p:nvPr/>
        </p:nvGrpSpPr>
        <p:grpSpPr>
          <a:xfrm>
            <a:off x="4972980" y="933964"/>
            <a:ext cx="3518520" cy="3172385"/>
            <a:chOff x="4972980" y="933964"/>
            <a:chExt cx="3518520" cy="3172385"/>
          </a:xfrm>
        </p:grpSpPr>
        <p:pic>
          <p:nvPicPr>
            <p:cNvPr id="2" name="图片 1">
              <a:extLst>
                <a:ext uri="{FF2B5EF4-FFF2-40B4-BE49-F238E27FC236}">
                  <a16:creationId xmlns:a16="http://schemas.microsoft.com/office/drawing/2014/main" id="{40C6A319-D2F3-492F-93C3-9170AB0E2DA0}"/>
                </a:ext>
              </a:extLst>
            </p:cNvPr>
            <p:cNvPicPr>
              <a:picLocks noChangeAspect="1"/>
            </p:cNvPicPr>
            <p:nvPr/>
          </p:nvPicPr>
          <p:blipFill>
            <a:blip r:embed="rId4"/>
            <a:stretch>
              <a:fillRect/>
            </a:stretch>
          </p:blipFill>
          <p:spPr>
            <a:xfrm>
              <a:off x="4972980" y="933964"/>
              <a:ext cx="3518520" cy="2652634"/>
            </a:xfrm>
            <a:prstGeom prst="rect">
              <a:avLst/>
            </a:prstGeom>
          </p:spPr>
        </p:pic>
        <p:sp>
          <p:nvSpPr>
            <p:cNvPr id="14" name="TextBox 41">
              <a:extLst>
                <a:ext uri="{FF2B5EF4-FFF2-40B4-BE49-F238E27FC236}">
                  <a16:creationId xmlns:a16="http://schemas.microsoft.com/office/drawing/2014/main" id="{ED57A453-6DE2-4680-A490-4555AE1C9CF9}"/>
                </a:ext>
              </a:extLst>
            </p:cNvPr>
            <p:cNvSpPr txBox="1"/>
            <p:nvPr/>
          </p:nvSpPr>
          <p:spPr>
            <a:xfrm>
              <a:off x="6012160" y="3855793"/>
              <a:ext cx="2371824" cy="250556"/>
            </a:xfrm>
            <a:prstGeom prst="rect">
              <a:avLst/>
            </a:prstGeom>
            <a:noFill/>
          </p:spPr>
          <p:txBody>
            <a:bodyPr wrap="square" lIns="71476" tIns="35738" rIns="71476" bIns="35738" rtlCol="0">
              <a:spAutoFit/>
            </a:bodyPr>
            <a:lstStyle/>
            <a:p>
              <a:pPr algn="just">
                <a:lnSpc>
                  <a:spcPct val="114000"/>
                </a:lnSpc>
              </a:pPr>
              <a:r>
                <a:rPr lang="en-US" altLang="zh-CN" sz="1100" dirty="0">
                  <a:solidFill>
                    <a:schemeClr val="tx1">
                      <a:lumMod val="50000"/>
                      <a:lumOff val="50000"/>
                    </a:schemeClr>
                  </a:solidFill>
                  <a:latin typeface="微软雅黑" pitchFamily="34" charset="-122"/>
                  <a:ea typeface="微软雅黑" pitchFamily="34" charset="-122"/>
                </a:rPr>
                <a:t>PTC</a:t>
              </a:r>
              <a:r>
                <a:rPr lang="zh-CN" altLang="en-US" sz="1100" dirty="0">
                  <a:solidFill>
                    <a:schemeClr val="tx1">
                      <a:lumMod val="50000"/>
                      <a:lumOff val="50000"/>
                    </a:schemeClr>
                  </a:solidFill>
                  <a:latin typeface="微软雅黑" pitchFamily="34" charset="-122"/>
                  <a:ea typeface="微软雅黑" pitchFamily="34" charset="-122"/>
                </a:rPr>
                <a:t>温度</a:t>
              </a:r>
              <a:r>
                <a:rPr lang="en-US" altLang="zh-CN" sz="1100" dirty="0">
                  <a:solidFill>
                    <a:schemeClr val="tx1">
                      <a:lumMod val="50000"/>
                      <a:lumOff val="50000"/>
                    </a:schemeClr>
                  </a:solidFill>
                  <a:latin typeface="微软雅黑" pitchFamily="34" charset="-122"/>
                  <a:ea typeface="微软雅黑" pitchFamily="34" charset="-122"/>
                </a:rPr>
                <a:t>-</a:t>
              </a:r>
              <a:r>
                <a:rPr lang="zh-CN" altLang="en-US" sz="1100" dirty="0">
                  <a:solidFill>
                    <a:schemeClr val="tx1">
                      <a:lumMod val="50000"/>
                      <a:lumOff val="50000"/>
                    </a:schemeClr>
                  </a:solidFill>
                  <a:latin typeface="微软雅黑" pitchFamily="34" charset="-122"/>
                  <a:ea typeface="微软雅黑" pitchFamily="34" charset="-122"/>
                </a:rPr>
                <a:t>电阻特性曲线</a:t>
              </a:r>
            </a:p>
          </p:txBody>
        </p:sp>
        <p:grpSp>
          <p:nvGrpSpPr>
            <p:cNvPr id="10" name="组合 9">
              <a:extLst>
                <a:ext uri="{FF2B5EF4-FFF2-40B4-BE49-F238E27FC236}">
                  <a16:creationId xmlns:a16="http://schemas.microsoft.com/office/drawing/2014/main" id="{BD7B2E2B-D039-4ED6-8903-20A7187BB501}"/>
                </a:ext>
              </a:extLst>
            </p:cNvPr>
            <p:cNvGrpSpPr/>
            <p:nvPr/>
          </p:nvGrpSpPr>
          <p:grpSpPr>
            <a:xfrm>
              <a:off x="5872117" y="2105382"/>
              <a:ext cx="1325955" cy="1016863"/>
              <a:chOff x="5872117" y="2105382"/>
              <a:chExt cx="1325955" cy="1016863"/>
            </a:xfrm>
          </p:grpSpPr>
          <p:sp>
            <p:nvSpPr>
              <p:cNvPr id="6" name="圆: 空心 5">
                <a:extLst>
                  <a:ext uri="{FF2B5EF4-FFF2-40B4-BE49-F238E27FC236}">
                    <a16:creationId xmlns:a16="http://schemas.microsoft.com/office/drawing/2014/main" id="{10B16837-D17B-47A6-9C62-6D0A3977163E}"/>
                  </a:ext>
                </a:extLst>
              </p:cNvPr>
              <p:cNvSpPr/>
              <p:nvPr/>
            </p:nvSpPr>
            <p:spPr>
              <a:xfrm>
                <a:off x="6372200" y="3050237"/>
                <a:ext cx="72008" cy="72008"/>
              </a:xfrm>
              <a:prstGeom prst="donu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8" name="直接箭头连接符 7">
                <a:extLst>
                  <a:ext uri="{FF2B5EF4-FFF2-40B4-BE49-F238E27FC236}">
                    <a16:creationId xmlns:a16="http://schemas.microsoft.com/office/drawing/2014/main" id="{1848457D-53DC-4E99-A4E2-B73CCDD7C0F2}"/>
                  </a:ext>
                </a:extLst>
              </p:cNvPr>
              <p:cNvCxnSpPr/>
              <p:nvPr/>
            </p:nvCxnSpPr>
            <p:spPr>
              <a:xfrm>
                <a:off x="6401094" y="2387518"/>
                <a:ext cx="0" cy="576064"/>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61467261-976E-44CE-8559-4009864EB37A}"/>
                  </a:ext>
                </a:extLst>
              </p:cNvPr>
              <p:cNvSpPr txBox="1"/>
              <p:nvPr/>
            </p:nvSpPr>
            <p:spPr>
              <a:xfrm>
                <a:off x="5872117" y="2105382"/>
                <a:ext cx="1325955" cy="307777"/>
              </a:xfrm>
              <a:prstGeom prst="rect">
                <a:avLst/>
              </a:prstGeom>
              <a:noFill/>
            </p:spPr>
            <p:txBody>
              <a:bodyPr wrap="square" rtlCol="0">
                <a:spAutoFit/>
              </a:bodyPr>
              <a:lstStyle/>
              <a:p>
                <a:r>
                  <a:rPr lang="zh-CN" altLang="en-US" sz="1400" dirty="0">
                    <a:solidFill>
                      <a:srgbClr val="C00000"/>
                    </a:solidFill>
                  </a:rPr>
                  <a:t>居里温度点</a:t>
                </a:r>
              </a:p>
            </p:txBody>
          </p:sp>
        </p:grpSp>
      </p:grpSp>
    </p:spTree>
    <p:custDataLst>
      <p:tags r:id="rId1"/>
    </p:custDataLst>
    <p:extLst>
      <p:ext uri="{BB962C8B-B14F-4D97-AF65-F5344CB8AC3E}">
        <p14:creationId xmlns:p14="http://schemas.microsoft.com/office/powerpoint/2010/main" val="331163302"/>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2" presetClass="entr" presetSubtype="2"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additive="base">
                                        <p:cTn id="14" dur="500" fill="hold"/>
                                        <p:tgtEl>
                                          <p:spTgt spid="17"/>
                                        </p:tgtEl>
                                        <p:attrNameLst>
                                          <p:attrName>ppt_x</p:attrName>
                                        </p:attrNameLst>
                                      </p:cBhvr>
                                      <p:tavLst>
                                        <p:tav tm="0">
                                          <p:val>
                                            <p:strVal val="1+#ppt_w/2"/>
                                          </p:val>
                                        </p:tav>
                                        <p:tav tm="100000">
                                          <p:val>
                                            <p:strVal val="#ppt_x"/>
                                          </p:val>
                                        </p:tav>
                                      </p:tavLst>
                                    </p:anim>
                                    <p:anim calcmode="lin" valueType="num">
                                      <p:cBhvr additive="base">
                                        <p:cTn id="15" dur="500" fill="hold"/>
                                        <p:tgtEl>
                                          <p:spTgt spid="17"/>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53" presetClass="entr" presetSubtype="16" fill="hold" grpId="0" nodeType="afterEffect">
                                  <p:stCondLst>
                                    <p:cond delay="0"/>
                                  </p:stCondLst>
                                  <p:iterate type="lt">
                                    <p:tmPct val="10000"/>
                                  </p:iterate>
                                  <p:childTnLst>
                                    <p:set>
                                      <p:cBhvr>
                                        <p:cTn id="18" dur="1" fill="hold">
                                          <p:stCondLst>
                                            <p:cond delay="0"/>
                                          </p:stCondLst>
                                        </p:cTn>
                                        <p:tgtEl>
                                          <p:spTgt spid="16"/>
                                        </p:tgtEl>
                                        <p:attrNameLst>
                                          <p:attrName>style.visibility</p:attrName>
                                        </p:attrNameLst>
                                      </p:cBhvr>
                                      <p:to>
                                        <p:strVal val="visible"/>
                                      </p:to>
                                    </p:set>
                                    <p:anim calcmode="lin" valueType="num">
                                      <p:cBhvr>
                                        <p:cTn id="19" dur="250" fill="hold"/>
                                        <p:tgtEl>
                                          <p:spTgt spid="16"/>
                                        </p:tgtEl>
                                        <p:attrNameLst>
                                          <p:attrName>ppt_w</p:attrName>
                                        </p:attrNameLst>
                                      </p:cBhvr>
                                      <p:tavLst>
                                        <p:tav tm="0">
                                          <p:val>
                                            <p:fltVal val="0"/>
                                          </p:val>
                                        </p:tav>
                                        <p:tav tm="100000">
                                          <p:val>
                                            <p:strVal val="#ppt_w"/>
                                          </p:val>
                                        </p:tav>
                                      </p:tavLst>
                                    </p:anim>
                                    <p:anim calcmode="lin" valueType="num">
                                      <p:cBhvr>
                                        <p:cTn id="20" dur="250" fill="hold"/>
                                        <p:tgtEl>
                                          <p:spTgt spid="16"/>
                                        </p:tgtEl>
                                        <p:attrNameLst>
                                          <p:attrName>ppt_h</p:attrName>
                                        </p:attrNameLst>
                                      </p:cBhvr>
                                      <p:tavLst>
                                        <p:tav tm="0">
                                          <p:val>
                                            <p:fltVal val="0"/>
                                          </p:val>
                                        </p:tav>
                                        <p:tav tm="100000">
                                          <p:val>
                                            <p:strVal val="#ppt_h"/>
                                          </p:val>
                                        </p:tav>
                                      </p:tavLst>
                                    </p:anim>
                                    <p:animEffect transition="in" filter="fade">
                                      <p:cBhvr>
                                        <p:cTn id="21"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4" name="TextBox 41">
            <a:extLst>
              <a:ext uri="{FF2B5EF4-FFF2-40B4-BE49-F238E27FC236}">
                <a16:creationId xmlns:a16="http://schemas.microsoft.com/office/drawing/2014/main" id="{ED57A453-6DE2-4680-A490-4555AE1C9CF9}"/>
              </a:ext>
            </a:extLst>
          </p:cNvPr>
          <p:cNvSpPr txBox="1"/>
          <p:nvPr/>
        </p:nvSpPr>
        <p:spPr>
          <a:xfrm>
            <a:off x="6012160" y="3855793"/>
            <a:ext cx="2371824" cy="250556"/>
          </a:xfrm>
          <a:prstGeom prst="rect">
            <a:avLst/>
          </a:prstGeom>
          <a:noFill/>
        </p:spPr>
        <p:txBody>
          <a:bodyPr wrap="square" lIns="71476" tIns="35738" rIns="71476" bIns="35738" rtlCol="0">
            <a:spAutoFit/>
          </a:bodyPr>
          <a:lstStyle/>
          <a:p>
            <a:pPr algn="just">
              <a:lnSpc>
                <a:spcPct val="114000"/>
              </a:lnSpc>
            </a:pPr>
            <a:r>
              <a:rPr lang="en-US" altLang="zh-CN" sz="1100" dirty="0">
                <a:solidFill>
                  <a:schemeClr val="tx1">
                    <a:lumMod val="50000"/>
                    <a:lumOff val="50000"/>
                  </a:schemeClr>
                </a:solidFill>
                <a:latin typeface="微软雅黑" pitchFamily="34" charset="-122"/>
                <a:ea typeface="微软雅黑" pitchFamily="34" charset="-122"/>
              </a:rPr>
              <a:t>PTC</a:t>
            </a:r>
            <a:r>
              <a:rPr lang="zh-CN" altLang="en-US" sz="1100" dirty="0">
                <a:solidFill>
                  <a:schemeClr val="tx1">
                    <a:lumMod val="50000"/>
                    <a:lumOff val="50000"/>
                  </a:schemeClr>
                </a:solidFill>
                <a:latin typeface="微软雅黑" pitchFamily="34" charset="-122"/>
                <a:ea typeface="微软雅黑" pitchFamily="34" charset="-122"/>
              </a:rPr>
              <a:t>温度</a:t>
            </a:r>
            <a:r>
              <a:rPr lang="en-US" altLang="zh-CN" sz="1100" dirty="0">
                <a:solidFill>
                  <a:schemeClr val="tx1">
                    <a:lumMod val="50000"/>
                    <a:lumOff val="50000"/>
                  </a:schemeClr>
                </a:solidFill>
                <a:latin typeface="微软雅黑" pitchFamily="34" charset="-122"/>
                <a:ea typeface="微软雅黑" pitchFamily="34" charset="-122"/>
              </a:rPr>
              <a:t>-</a:t>
            </a:r>
            <a:r>
              <a:rPr lang="zh-CN" altLang="en-US" sz="1100" dirty="0">
                <a:solidFill>
                  <a:schemeClr val="tx1">
                    <a:lumMod val="50000"/>
                    <a:lumOff val="50000"/>
                  </a:schemeClr>
                </a:solidFill>
                <a:latin typeface="微软雅黑" pitchFamily="34" charset="-122"/>
                <a:ea typeface="微软雅黑" pitchFamily="34" charset="-122"/>
              </a:rPr>
              <a:t>电阻特性曲线</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903906"/>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501853" y="1594493"/>
            <a:ext cx="3998139" cy="2838039"/>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       负温度系数热敏电阻是以氧化锰、氧化钴、氧化镍、氧化铜和氧化铝等</a:t>
            </a:r>
            <a:r>
              <a:rPr lang="zh-CN" altLang="en-US" sz="2000" b="1" dirty="0">
                <a:solidFill>
                  <a:srgbClr val="000000"/>
                </a:solidFill>
                <a:latin typeface="微软雅黑" panose="020B0503020204020204" pitchFamily="34" charset="-122"/>
                <a:ea typeface="微软雅黑" panose="020B0503020204020204" pitchFamily="34" charset="-122"/>
              </a:rPr>
              <a:t>金属氧化物</a:t>
            </a:r>
            <a:r>
              <a:rPr lang="zh-CN" altLang="en-US" sz="2000" dirty="0">
                <a:solidFill>
                  <a:srgbClr val="000000"/>
                </a:solidFill>
                <a:latin typeface="微软雅黑" panose="020B0503020204020204" pitchFamily="34" charset="-122"/>
                <a:ea typeface="微软雅黑" panose="020B0503020204020204" pitchFamily="34" charset="-122"/>
              </a:rPr>
              <a:t>为主要原料，采用陶瓷工艺制造而成。这些金属氧化物材料都具有半导体性质，完全</a:t>
            </a:r>
            <a:r>
              <a:rPr lang="zh-CN" altLang="en-US" sz="2000" b="1" dirty="0">
                <a:solidFill>
                  <a:srgbClr val="000000"/>
                </a:solidFill>
                <a:latin typeface="微软雅黑" panose="020B0503020204020204" pitchFamily="34" charset="-122"/>
                <a:ea typeface="微软雅黑" panose="020B0503020204020204" pitchFamily="34" charset="-122"/>
              </a:rPr>
              <a:t>类似于锗、硅晶体材料</a:t>
            </a:r>
            <a:r>
              <a:rPr lang="zh-CN" altLang="en-US" sz="2000" dirty="0">
                <a:solidFill>
                  <a:srgbClr val="000000"/>
                </a:solidFill>
                <a:latin typeface="微软雅黑" panose="020B0503020204020204" pitchFamily="34" charset="-122"/>
                <a:ea typeface="微软雅黑" panose="020B0503020204020204" pitchFamily="34" charset="-122"/>
              </a:rPr>
              <a:t>，体内的</a:t>
            </a:r>
            <a:r>
              <a:rPr lang="zh-CN" altLang="en-US" sz="2000" b="1" dirty="0">
                <a:solidFill>
                  <a:srgbClr val="000000"/>
                </a:solidFill>
                <a:latin typeface="微软雅黑" panose="020B0503020204020204" pitchFamily="34" charset="-122"/>
                <a:ea typeface="微软雅黑" panose="020B0503020204020204" pitchFamily="34" charset="-122"/>
              </a:rPr>
              <a:t>载流子（电子和空穴）数目少</a:t>
            </a:r>
            <a:r>
              <a:rPr lang="zh-CN" altLang="en-US" sz="2000" dirty="0">
                <a:solidFill>
                  <a:srgbClr val="000000"/>
                </a:solidFill>
                <a:latin typeface="微软雅黑" panose="020B0503020204020204" pitchFamily="34" charset="-122"/>
                <a:ea typeface="微软雅黑" panose="020B0503020204020204" pitchFamily="34" charset="-122"/>
              </a:rPr>
              <a:t>，电阻较高；温度升高，体内载流子数目增加，自然电阻值降低。</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844761"/>
            <a:ext cx="4136828"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负温度系数热敏电阻</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(Negative Temperature Coefficient)</a:t>
            </a:r>
          </a:p>
        </p:txBody>
      </p:sp>
      <p:pic>
        <p:nvPicPr>
          <p:cNvPr id="2050" name="Picture 2">
            <a:extLst>
              <a:ext uri="{FF2B5EF4-FFF2-40B4-BE49-F238E27FC236}">
                <a16:creationId xmlns:a16="http://schemas.microsoft.com/office/drawing/2014/main" id="{096F9DD4-B498-47BE-9A93-1EDFDA9551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9328" y="1131841"/>
            <a:ext cx="3702172" cy="277662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2573706"/>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9" presetClass="entr" presetSubtype="0" decel="100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250" fill="hold"/>
                                        <p:tgtEl>
                                          <p:spTgt spid="16"/>
                                        </p:tgtEl>
                                        <p:attrNameLst>
                                          <p:attrName>ppt_w</p:attrName>
                                        </p:attrNameLst>
                                      </p:cBhvr>
                                      <p:tavLst>
                                        <p:tav tm="0">
                                          <p:val>
                                            <p:fltVal val="0"/>
                                          </p:val>
                                        </p:tav>
                                        <p:tav tm="100000">
                                          <p:val>
                                            <p:strVal val="#ppt_w"/>
                                          </p:val>
                                        </p:tav>
                                      </p:tavLst>
                                    </p:anim>
                                    <p:anim calcmode="lin" valueType="num">
                                      <p:cBhvr>
                                        <p:cTn id="26" dur="250" fill="hold"/>
                                        <p:tgtEl>
                                          <p:spTgt spid="16"/>
                                        </p:tgtEl>
                                        <p:attrNameLst>
                                          <p:attrName>ppt_h</p:attrName>
                                        </p:attrNameLst>
                                      </p:cBhvr>
                                      <p:tavLst>
                                        <p:tav tm="0">
                                          <p:val>
                                            <p:fltVal val="0"/>
                                          </p:val>
                                        </p:tav>
                                        <p:tav tm="100000">
                                          <p:val>
                                            <p:strVal val="#ppt_h"/>
                                          </p:val>
                                        </p:tav>
                                      </p:tavLst>
                                    </p:anim>
                                    <p:animEffect transition="in" filter="fade">
                                      <p:cBhvr>
                                        <p:cTn id="27"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4" name="TextBox 41">
            <a:extLst>
              <a:ext uri="{FF2B5EF4-FFF2-40B4-BE49-F238E27FC236}">
                <a16:creationId xmlns:a16="http://schemas.microsoft.com/office/drawing/2014/main" id="{ED57A453-6DE2-4680-A490-4555AE1C9CF9}"/>
              </a:ext>
            </a:extLst>
          </p:cNvPr>
          <p:cNvSpPr txBox="1"/>
          <p:nvPr/>
        </p:nvSpPr>
        <p:spPr>
          <a:xfrm>
            <a:off x="6012160" y="3855793"/>
            <a:ext cx="2371824" cy="250556"/>
          </a:xfrm>
          <a:prstGeom prst="rect">
            <a:avLst/>
          </a:prstGeom>
          <a:noFill/>
        </p:spPr>
        <p:txBody>
          <a:bodyPr wrap="square" lIns="71476" tIns="35738" rIns="71476" bIns="35738" rtlCol="0">
            <a:spAutoFit/>
          </a:bodyPr>
          <a:lstStyle/>
          <a:p>
            <a:pPr algn="just">
              <a:lnSpc>
                <a:spcPct val="114000"/>
              </a:lnSpc>
            </a:pPr>
            <a:r>
              <a:rPr lang="en-US" altLang="zh-CN" sz="1100" dirty="0">
                <a:solidFill>
                  <a:schemeClr val="tx1">
                    <a:lumMod val="50000"/>
                    <a:lumOff val="50000"/>
                  </a:schemeClr>
                </a:solidFill>
                <a:latin typeface="微软雅黑" pitchFamily="34" charset="-122"/>
                <a:ea typeface="微软雅黑" pitchFamily="34" charset="-122"/>
              </a:rPr>
              <a:t>PTC</a:t>
            </a:r>
            <a:r>
              <a:rPr lang="zh-CN" altLang="en-US" sz="1100" dirty="0">
                <a:solidFill>
                  <a:schemeClr val="tx1">
                    <a:lumMod val="50000"/>
                    <a:lumOff val="50000"/>
                  </a:schemeClr>
                </a:solidFill>
                <a:latin typeface="微软雅黑" pitchFamily="34" charset="-122"/>
                <a:ea typeface="微软雅黑" pitchFamily="34" charset="-122"/>
              </a:rPr>
              <a:t>温度</a:t>
            </a:r>
            <a:r>
              <a:rPr lang="en-US" altLang="zh-CN" sz="1100" dirty="0">
                <a:solidFill>
                  <a:schemeClr val="tx1">
                    <a:lumMod val="50000"/>
                    <a:lumOff val="50000"/>
                  </a:schemeClr>
                </a:solidFill>
                <a:latin typeface="微软雅黑" pitchFamily="34" charset="-122"/>
                <a:ea typeface="微软雅黑" pitchFamily="34" charset="-122"/>
              </a:rPr>
              <a:t>-</a:t>
            </a:r>
            <a:r>
              <a:rPr lang="zh-CN" altLang="en-US" sz="1100" dirty="0">
                <a:solidFill>
                  <a:schemeClr val="tx1">
                    <a:lumMod val="50000"/>
                    <a:lumOff val="50000"/>
                  </a:schemeClr>
                </a:solidFill>
                <a:latin typeface="微软雅黑" pitchFamily="34" charset="-122"/>
                <a:ea typeface="微软雅黑" pitchFamily="34" charset="-122"/>
              </a:rPr>
              <a:t>电阻特性曲线</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903906"/>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501853" y="1594493"/>
            <a:ext cx="3998139" cy="2530263"/>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       负温度系数热敏电阻类型很多，使用区分</a:t>
            </a:r>
            <a:r>
              <a:rPr lang="zh-CN" altLang="en-US" sz="2000" b="1" dirty="0">
                <a:solidFill>
                  <a:srgbClr val="000000"/>
                </a:solidFill>
                <a:latin typeface="微软雅黑" panose="020B0503020204020204" pitchFamily="34" charset="-122"/>
                <a:ea typeface="微软雅黑" panose="020B0503020204020204" pitchFamily="34" charset="-122"/>
              </a:rPr>
              <a:t>低温</a:t>
            </a:r>
            <a:r>
              <a:rPr lang="zh-CN" altLang="en-US" sz="2000" dirty="0">
                <a:solidFill>
                  <a:srgbClr val="000000"/>
                </a:solidFill>
                <a:latin typeface="微软雅黑" panose="020B0503020204020204" pitchFamily="34" charset="-122"/>
                <a:ea typeface="微软雅黑" panose="020B0503020204020204" pitchFamily="34" charset="-122"/>
              </a:rPr>
              <a:t>（</a:t>
            </a:r>
            <a:r>
              <a:rPr lang="en-US" altLang="zh-CN" sz="2000" dirty="0">
                <a:solidFill>
                  <a:srgbClr val="000000"/>
                </a:solidFill>
                <a:latin typeface="微软雅黑" panose="020B0503020204020204" pitchFamily="34" charset="-122"/>
                <a:ea typeface="微软雅黑" panose="020B0503020204020204" pitchFamily="34" charset="-122"/>
              </a:rPr>
              <a:t>-60</a:t>
            </a:r>
            <a:r>
              <a:rPr lang="zh-CN" altLang="en-US" sz="2000" dirty="0">
                <a:solidFill>
                  <a:srgbClr val="000000"/>
                </a:solidFill>
                <a:latin typeface="微软雅黑" panose="020B0503020204020204" pitchFamily="34" charset="-122"/>
                <a:ea typeface="微软雅黑" panose="020B0503020204020204" pitchFamily="34" charset="-122"/>
              </a:rPr>
              <a:t>～</a:t>
            </a:r>
            <a:r>
              <a:rPr lang="en-US" altLang="zh-CN" sz="2000" dirty="0">
                <a:solidFill>
                  <a:srgbClr val="000000"/>
                </a:solidFill>
                <a:latin typeface="微软雅黑" panose="020B0503020204020204" pitchFamily="34" charset="-122"/>
                <a:ea typeface="微软雅黑" panose="020B0503020204020204" pitchFamily="34" charset="-122"/>
              </a:rPr>
              <a:t>300℃</a:t>
            </a:r>
            <a:r>
              <a:rPr lang="zh-CN" altLang="en-US" sz="2000" dirty="0">
                <a:solidFill>
                  <a:srgbClr val="000000"/>
                </a:solidFill>
                <a:latin typeface="微软雅黑" panose="020B0503020204020204" pitchFamily="34" charset="-122"/>
                <a:ea typeface="微软雅黑" panose="020B0503020204020204" pitchFamily="34" charset="-122"/>
              </a:rPr>
              <a:t>）、</a:t>
            </a:r>
            <a:r>
              <a:rPr lang="zh-CN" altLang="en-US" sz="2000" b="1" dirty="0">
                <a:solidFill>
                  <a:srgbClr val="000000"/>
                </a:solidFill>
                <a:latin typeface="微软雅黑" panose="020B0503020204020204" pitchFamily="34" charset="-122"/>
                <a:ea typeface="微软雅黑" panose="020B0503020204020204" pitchFamily="34" charset="-122"/>
              </a:rPr>
              <a:t>中温</a:t>
            </a:r>
            <a:r>
              <a:rPr lang="zh-CN" altLang="en-US" sz="2000" dirty="0">
                <a:solidFill>
                  <a:srgbClr val="000000"/>
                </a:solidFill>
                <a:latin typeface="微软雅黑" panose="020B0503020204020204" pitchFamily="34" charset="-122"/>
                <a:ea typeface="微软雅黑" panose="020B0503020204020204" pitchFamily="34" charset="-122"/>
              </a:rPr>
              <a:t>（</a:t>
            </a:r>
            <a:r>
              <a:rPr lang="en-US" altLang="zh-CN" sz="2000" dirty="0">
                <a:solidFill>
                  <a:srgbClr val="000000"/>
                </a:solidFill>
                <a:latin typeface="微软雅黑" panose="020B0503020204020204" pitchFamily="34" charset="-122"/>
                <a:ea typeface="微软雅黑" panose="020B0503020204020204" pitchFamily="34" charset="-122"/>
              </a:rPr>
              <a:t>300</a:t>
            </a:r>
            <a:r>
              <a:rPr lang="zh-CN" altLang="en-US" sz="2000" dirty="0">
                <a:solidFill>
                  <a:srgbClr val="000000"/>
                </a:solidFill>
                <a:latin typeface="微软雅黑" panose="020B0503020204020204" pitchFamily="34" charset="-122"/>
                <a:ea typeface="微软雅黑" panose="020B0503020204020204" pitchFamily="34" charset="-122"/>
              </a:rPr>
              <a:t>～</a:t>
            </a:r>
            <a:r>
              <a:rPr lang="en-US" altLang="zh-CN" sz="2000" dirty="0">
                <a:solidFill>
                  <a:srgbClr val="000000"/>
                </a:solidFill>
                <a:latin typeface="微软雅黑" panose="020B0503020204020204" pitchFamily="34" charset="-122"/>
                <a:ea typeface="微软雅黑" panose="020B0503020204020204" pitchFamily="34" charset="-122"/>
              </a:rPr>
              <a:t>600℃</a:t>
            </a:r>
            <a:r>
              <a:rPr lang="zh-CN" altLang="en-US" sz="2000" dirty="0">
                <a:solidFill>
                  <a:srgbClr val="000000"/>
                </a:solidFill>
                <a:latin typeface="微软雅黑" panose="020B0503020204020204" pitchFamily="34" charset="-122"/>
                <a:ea typeface="微软雅黑" panose="020B0503020204020204" pitchFamily="34" charset="-122"/>
              </a:rPr>
              <a:t>）、</a:t>
            </a:r>
            <a:r>
              <a:rPr lang="zh-CN" altLang="en-US" sz="2000" b="1" dirty="0">
                <a:solidFill>
                  <a:srgbClr val="000000"/>
                </a:solidFill>
                <a:latin typeface="微软雅黑" panose="020B0503020204020204" pitchFamily="34" charset="-122"/>
                <a:ea typeface="微软雅黑" panose="020B0503020204020204" pitchFamily="34" charset="-122"/>
              </a:rPr>
              <a:t>高温</a:t>
            </a:r>
            <a:r>
              <a:rPr lang="zh-CN" altLang="en-US" sz="2000" dirty="0">
                <a:solidFill>
                  <a:srgbClr val="000000"/>
                </a:solidFill>
                <a:latin typeface="微软雅黑" panose="020B0503020204020204" pitchFamily="34" charset="-122"/>
                <a:ea typeface="微软雅黑" panose="020B0503020204020204" pitchFamily="34" charset="-122"/>
              </a:rPr>
              <a:t>（</a:t>
            </a:r>
            <a:r>
              <a:rPr lang="en-US" altLang="zh-CN" sz="2000" dirty="0">
                <a:solidFill>
                  <a:srgbClr val="000000"/>
                </a:solidFill>
                <a:latin typeface="微软雅黑" panose="020B0503020204020204" pitchFamily="34" charset="-122"/>
                <a:ea typeface="微软雅黑" panose="020B0503020204020204" pitchFamily="34" charset="-122"/>
              </a:rPr>
              <a:t>&gt;600℃</a:t>
            </a:r>
            <a:r>
              <a:rPr lang="zh-CN" altLang="en-US" sz="2000" dirty="0">
                <a:solidFill>
                  <a:srgbClr val="000000"/>
                </a:solidFill>
                <a:latin typeface="微软雅黑" panose="020B0503020204020204" pitchFamily="34" charset="-122"/>
                <a:ea typeface="微软雅黑" panose="020B0503020204020204" pitchFamily="34" charset="-122"/>
              </a:rPr>
              <a:t>）三种，有</a:t>
            </a:r>
            <a:r>
              <a:rPr lang="zh-CN" altLang="en-US" sz="2000" b="1" dirty="0">
                <a:solidFill>
                  <a:srgbClr val="000000"/>
                </a:solidFill>
                <a:latin typeface="微软雅黑" panose="020B0503020204020204" pitchFamily="34" charset="-122"/>
                <a:ea typeface="微软雅黑" panose="020B0503020204020204" pitchFamily="34" charset="-122"/>
              </a:rPr>
              <a:t>灵敏度高、稳定性好、响应快、寿命长、价格低</a:t>
            </a:r>
            <a:r>
              <a:rPr lang="zh-CN" altLang="en-US" sz="2000" dirty="0">
                <a:solidFill>
                  <a:srgbClr val="000000"/>
                </a:solidFill>
                <a:latin typeface="微软雅黑" panose="020B0503020204020204" pitchFamily="34" charset="-122"/>
                <a:ea typeface="微软雅黑" panose="020B0503020204020204" pitchFamily="34" charset="-122"/>
              </a:rPr>
              <a:t>等优点，广泛应用于需要定点测温的温度自动控制电路，如冰箱、空调、温室等的温控系统。</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844761"/>
            <a:ext cx="4136828"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负温度系数热敏电阻</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(Negative Temperature Coefficient)</a:t>
            </a:r>
          </a:p>
        </p:txBody>
      </p:sp>
      <p:pic>
        <p:nvPicPr>
          <p:cNvPr id="2050" name="Picture 2">
            <a:extLst>
              <a:ext uri="{FF2B5EF4-FFF2-40B4-BE49-F238E27FC236}">
                <a16:creationId xmlns:a16="http://schemas.microsoft.com/office/drawing/2014/main" id="{096F9DD4-B498-47BE-9A93-1EDFDA9551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9328" y="1131841"/>
            <a:ext cx="3702172" cy="277662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430196710"/>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9" presetClass="entr" presetSubtype="0" decel="100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250" fill="hold"/>
                                        <p:tgtEl>
                                          <p:spTgt spid="16"/>
                                        </p:tgtEl>
                                        <p:attrNameLst>
                                          <p:attrName>ppt_w</p:attrName>
                                        </p:attrNameLst>
                                      </p:cBhvr>
                                      <p:tavLst>
                                        <p:tav tm="0">
                                          <p:val>
                                            <p:fltVal val="0"/>
                                          </p:val>
                                        </p:tav>
                                        <p:tav tm="100000">
                                          <p:val>
                                            <p:strVal val="#ppt_w"/>
                                          </p:val>
                                        </p:tav>
                                      </p:tavLst>
                                    </p:anim>
                                    <p:anim calcmode="lin" valueType="num">
                                      <p:cBhvr>
                                        <p:cTn id="26" dur="250" fill="hold"/>
                                        <p:tgtEl>
                                          <p:spTgt spid="16"/>
                                        </p:tgtEl>
                                        <p:attrNameLst>
                                          <p:attrName>ppt_h</p:attrName>
                                        </p:attrNameLst>
                                      </p:cBhvr>
                                      <p:tavLst>
                                        <p:tav tm="0">
                                          <p:val>
                                            <p:fltVal val="0"/>
                                          </p:val>
                                        </p:tav>
                                        <p:tav tm="100000">
                                          <p:val>
                                            <p:strVal val="#ppt_h"/>
                                          </p:val>
                                        </p:tav>
                                      </p:tavLst>
                                    </p:anim>
                                    <p:animEffect transition="in" filter="fade">
                                      <p:cBhvr>
                                        <p:cTn id="27"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14" name="TextBox 41">
            <a:extLst>
              <a:ext uri="{FF2B5EF4-FFF2-40B4-BE49-F238E27FC236}">
                <a16:creationId xmlns:a16="http://schemas.microsoft.com/office/drawing/2014/main" id="{ED57A453-6DE2-4680-A490-4555AE1C9CF9}"/>
              </a:ext>
            </a:extLst>
          </p:cNvPr>
          <p:cNvSpPr txBox="1"/>
          <p:nvPr/>
        </p:nvSpPr>
        <p:spPr>
          <a:xfrm>
            <a:off x="6012160" y="3855793"/>
            <a:ext cx="2371824" cy="250556"/>
          </a:xfrm>
          <a:prstGeom prst="rect">
            <a:avLst/>
          </a:prstGeom>
          <a:noFill/>
        </p:spPr>
        <p:txBody>
          <a:bodyPr wrap="square" lIns="71476" tIns="35738" rIns="71476" bIns="35738" rtlCol="0">
            <a:spAutoFit/>
          </a:bodyPr>
          <a:lstStyle/>
          <a:p>
            <a:pPr algn="just">
              <a:lnSpc>
                <a:spcPct val="114000"/>
              </a:lnSpc>
            </a:pPr>
            <a:r>
              <a:rPr lang="en-US" altLang="zh-CN" sz="1100" dirty="0">
                <a:solidFill>
                  <a:schemeClr val="tx1">
                    <a:lumMod val="50000"/>
                    <a:lumOff val="50000"/>
                  </a:schemeClr>
                </a:solidFill>
                <a:latin typeface="微软雅黑" pitchFamily="34" charset="-122"/>
                <a:ea typeface="微软雅黑" pitchFamily="34" charset="-122"/>
              </a:rPr>
              <a:t>PTC</a:t>
            </a:r>
            <a:r>
              <a:rPr lang="zh-CN" altLang="en-US" sz="1100" dirty="0">
                <a:solidFill>
                  <a:schemeClr val="tx1">
                    <a:lumMod val="50000"/>
                    <a:lumOff val="50000"/>
                  </a:schemeClr>
                </a:solidFill>
                <a:latin typeface="微软雅黑" pitchFamily="34" charset="-122"/>
                <a:ea typeface="微软雅黑" pitchFamily="34" charset="-122"/>
              </a:rPr>
              <a:t>温度</a:t>
            </a:r>
            <a:r>
              <a:rPr lang="en-US" altLang="zh-CN" sz="1100" dirty="0">
                <a:solidFill>
                  <a:schemeClr val="tx1">
                    <a:lumMod val="50000"/>
                    <a:lumOff val="50000"/>
                  </a:schemeClr>
                </a:solidFill>
                <a:latin typeface="微软雅黑" pitchFamily="34" charset="-122"/>
                <a:ea typeface="微软雅黑" pitchFamily="34" charset="-122"/>
              </a:rPr>
              <a:t>-</a:t>
            </a:r>
            <a:r>
              <a:rPr lang="zh-CN" altLang="en-US" sz="1100" dirty="0">
                <a:solidFill>
                  <a:schemeClr val="tx1">
                    <a:lumMod val="50000"/>
                    <a:lumOff val="50000"/>
                  </a:schemeClr>
                </a:solidFill>
                <a:latin typeface="微软雅黑" pitchFamily="34" charset="-122"/>
                <a:ea typeface="微软雅黑" pitchFamily="34" charset="-122"/>
              </a:rPr>
              <a:t>电阻特性曲线</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903906"/>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501853" y="1594493"/>
            <a:ext cx="3998139" cy="2222486"/>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       热敏电阻与简单的放大电路结合，就可检测千分之一度的温度变化，所以和电子仪表组成测温计，能完成</a:t>
            </a:r>
            <a:r>
              <a:rPr lang="zh-CN" altLang="en-US" sz="2000" b="1" dirty="0">
                <a:solidFill>
                  <a:srgbClr val="000000"/>
                </a:solidFill>
                <a:latin typeface="微软雅黑" panose="020B0503020204020204" pitchFamily="34" charset="-122"/>
                <a:ea typeface="微软雅黑" panose="020B0503020204020204" pitchFamily="34" charset="-122"/>
              </a:rPr>
              <a:t>高精度</a:t>
            </a:r>
            <a:r>
              <a:rPr lang="zh-CN" altLang="en-US" sz="2000" dirty="0">
                <a:solidFill>
                  <a:srgbClr val="000000"/>
                </a:solidFill>
                <a:latin typeface="微软雅黑" panose="020B0503020204020204" pitchFamily="34" charset="-122"/>
                <a:ea typeface="微软雅黑" panose="020B0503020204020204" pitchFamily="34" charset="-122"/>
              </a:rPr>
              <a:t>的温度测量。普通用途热敏电阻工作温度为</a:t>
            </a:r>
            <a:r>
              <a:rPr lang="en-US" altLang="zh-CN" sz="2000" dirty="0">
                <a:solidFill>
                  <a:srgbClr val="000000"/>
                </a:solidFill>
                <a:latin typeface="微软雅黑" panose="020B0503020204020204" pitchFamily="34" charset="-122"/>
                <a:ea typeface="微软雅黑" panose="020B0503020204020204" pitchFamily="34" charset="-122"/>
              </a:rPr>
              <a:t>-55℃</a:t>
            </a:r>
            <a:r>
              <a:rPr lang="zh-CN" altLang="en-US" sz="2000" dirty="0">
                <a:solidFill>
                  <a:srgbClr val="000000"/>
                </a:solidFill>
                <a:latin typeface="微软雅黑" panose="020B0503020204020204" pitchFamily="34" charset="-122"/>
                <a:ea typeface="微软雅黑" panose="020B0503020204020204" pitchFamily="34" charset="-122"/>
              </a:rPr>
              <a:t>～</a:t>
            </a:r>
            <a:r>
              <a:rPr lang="en-US" altLang="zh-CN" sz="2000" dirty="0">
                <a:solidFill>
                  <a:srgbClr val="000000"/>
                </a:solidFill>
                <a:latin typeface="微软雅黑" panose="020B0503020204020204" pitchFamily="34" charset="-122"/>
                <a:ea typeface="微软雅黑" panose="020B0503020204020204" pitchFamily="34" charset="-122"/>
              </a:rPr>
              <a:t>+315℃</a:t>
            </a:r>
            <a:r>
              <a:rPr lang="zh-CN" altLang="en-US" sz="2000" dirty="0">
                <a:solidFill>
                  <a:srgbClr val="000000"/>
                </a:solidFill>
                <a:latin typeface="微软雅黑" panose="020B0503020204020204" pitchFamily="34" charset="-122"/>
                <a:ea typeface="微软雅黑" panose="020B0503020204020204" pitchFamily="34" charset="-122"/>
              </a:rPr>
              <a:t>，特殊低温热敏电阻的工作温度低于</a:t>
            </a:r>
            <a:r>
              <a:rPr lang="en-US" altLang="zh-CN" sz="2000" dirty="0">
                <a:solidFill>
                  <a:srgbClr val="000000"/>
                </a:solidFill>
                <a:latin typeface="微软雅黑" panose="020B0503020204020204" pitchFamily="34" charset="-122"/>
                <a:ea typeface="微软雅黑" panose="020B0503020204020204" pitchFamily="34" charset="-122"/>
              </a:rPr>
              <a:t>-55℃</a:t>
            </a:r>
            <a:r>
              <a:rPr lang="zh-CN" altLang="en-US" sz="2000" dirty="0">
                <a:solidFill>
                  <a:srgbClr val="000000"/>
                </a:solidFill>
                <a:latin typeface="微软雅黑" panose="020B0503020204020204" pitchFamily="34" charset="-122"/>
                <a:ea typeface="微软雅黑" panose="020B0503020204020204" pitchFamily="34" charset="-122"/>
              </a:rPr>
              <a:t>，可达</a:t>
            </a:r>
            <a:r>
              <a:rPr lang="en-US" altLang="zh-CN" sz="2000" dirty="0">
                <a:solidFill>
                  <a:srgbClr val="000000"/>
                </a:solidFill>
                <a:latin typeface="微软雅黑" panose="020B0503020204020204" pitchFamily="34" charset="-122"/>
                <a:ea typeface="微软雅黑" panose="020B0503020204020204" pitchFamily="34" charset="-122"/>
              </a:rPr>
              <a:t>-273℃</a:t>
            </a:r>
            <a:r>
              <a:rPr lang="zh-CN" altLang="en-US" sz="2000" dirty="0">
                <a:solidFill>
                  <a:srgbClr val="000000"/>
                </a:solidFill>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844761"/>
            <a:ext cx="4136828"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负温度系数热敏电阻</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(Negative Temperature Coefficient)</a:t>
            </a:r>
          </a:p>
        </p:txBody>
      </p:sp>
      <p:pic>
        <p:nvPicPr>
          <p:cNvPr id="2050" name="Picture 2">
            <a:extLst>
              <a:ext uri="{FF2B5EF4-FFF2-40B4-BE49-F238E27FC236}">
                <a16:creationId xmlns:a16="http://schemas.microsoft.com/office/drawing/2014/main" id="{096F9DD4-B498-47BE-9A93-1EDFDA9551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9328" y="1131841"/>
            <a:ext cx="3702172" cy="277662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020989913"/>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9" presetClass="entr" presetSubtype="0" decel="100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250" fill="hold"/>
                                        <p:tgtEl>
                                          <p:spTgt spid="16"/>
                                        </p:tgtEl>
                                        <p:attrNameLst>
                                          <p:attrName>ppt_w</p:attrName>
                                        </p:attrNameLst>
                                      </p:cBhvr>
                                      <p:tavLst>
                                        <p:tav tm="0">
                                          <p:val>
                                            <p:fltVal val="0"/>
                                          </p:val>
                                        </p:tav>
                                        <p:tav tm="100000">
                                          <p:val>
                                            <p:strVal val="#ppt_w"/>
                                          </p:val>
                                        </p:tav>
                                      </p:tavLst>
                                    </p:anim>
                                    <p:anim calcmode="lin" valueType="num">
                                      <p:cBhvr>
                                        <p:cTn id="26" dur="250" fill="hold"/>
                                        <p:tgtEl>
                                          <p:spTgt spid="16"/>
                                        </p:tgtEl>
                                        <p:attrNameLst>
                                          <p:attrName>ppt_h</p:attrName>
                                        </p:attrNameLst>
                                      </p:cBhvr>
                                      <p:tavLst>
                                        <p:tav tm="0">
                                          <p:val>
                                            <p:fltVal val="0"/>
                                          </p:val>
                                        </p:tav>
                                        <p:tav tm="100000">
                                          <p:val>
                                            <p:strVal val="#ppt_h"/>
                                          </p:val>
                                        </p:tav>
                                      </p:tavLst>
                                    </p:anim>
                                    <p:animEffect transition="in" filter="fade">
                                      <p:cBhvr>
                                        <p:cTn id="27"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1"/>
          <p:cNvSpPr txBox="1">
            <a:spLocks noChangeArrowheads="1"/>
          </p:cNvSpPr>
          <p:nvPr/>
        </p:nvSpPr>
        <p:spPr bwMode="auto">
          <a:xfrm>
            <a:off x="554421" y="1673397"/>
            <a:ext cx="1641315" cy="283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400" b="1" dirty="0">
                <a:solidFill>
                  <a:prstClr val="black"/>
                </a:solidFill>
                <a:latin typeface="微软雅黑" panose="020B0503020204020204" pitchFamily="34" charset="-122"/>
                <a:ea typeface="微软雅黑" panose="020B0503020204020204" pitchFamily="34" charset="-122"/>
              </a:rPr>
              <a:t>2.</a:t>
            </a:r>
            <a:r>
              <a:rPr lang="zh-CN" altLang="en-US" sz="1400" b="1" dirty="0">
                <a:solidFill>
                  <a:prstClr val="black"/>
                </a:solidFill>
                <a:latin typeface="微软雅黑" panose="020B0503020204020204" pitchFamily="34" charset="-122"/>
                <a:ea typeface="微软雅黑" panose="020B0503020204020204" pitchFamily="34" charset="-122"/>
              </a:rPr>
              <a:t>工作温度范围宽</a:t>
            </a:r>
          </a:p>
        </p:txBody>
      </p:sp>
      <p:cxnSp>
        <p:nvCxnSpPr>
          <p:cNvPr id="4" name="直接连接符 3"/>
          <p:cNvCxnSpPr/>
          <p:nvPr/>
        </p:nvCxnSpPr>
        <p:spPr>
          <a:xfrm>
            <a:off x="525784" y="1999160"/>
            <a:ext cx="2738913" cy="0"/>
          </a:xfrm>
          <a:prstGeom prst="line">
            <a:avLst/>
          </a:prstGeom>
          <a:ln>
            <a:solidFill>
              <a:schemeClr val="tx1"/>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5" name="Text Box 11"/>
          <p:cNvSpPr txBox="1">
            <a:spLocks noChangeArrowheads="1"/>
          </p:cNvSpPr>
          <p:nvPr/>
        </p:nvSpPr>
        <p:spPr bwMode="auto">
          <a:xfrm>
            <a:off x="554421" y="3350167"/>
            <a:ext cx="1460193" cy="283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400" b="1" dirty="0">
                <a:solidFill>
                  <a:prstClr val="black"/>
                </a:solidFill>
                <a:latin typeface="微软雅黑" panose="020B0503020204020204" pitchFamily="34" charset="-122"/>
                <a:ea typeface="微软雅黑" panose="020B0503020204020204" pitchFamily="34" charset="-122"/>
              </a:rPr>
              <a:t>3.</a:t>
            </a:r>
            <a:r>
              <a:rPr lang="zh-CN" altLang="en-US" sz="1400" b="1" dirty="0">
                <a:solidFill>
                  <a:prstClr val="black"/>
                </a:solidFill>
                <a:latin typeface="微软雅黑" panose="020B0503020204020204" pitchFamily="34" charset="-122"/>
                <a:ea typeface="微软雅黑" panose="020B0503020204020204" pitchFamily="34" charset="-122"/>
              </a:rPr>
              <a:t>使用方便</a:t>
            </a:r>
          </a:p>
        </p:txBody>
      </p:sp>
      <p:cxnSp>
        <p:nvCxnSpPr>
          <p:cNvPr id="7" name="直接连接符 6"/>
          <p:cNvCxnSpPr/>
          <p:nvPr/>
        </p:nvCxnSpPr>
        <p:spPr>
          <a:xfrm>
            <a:off x="525787" y="3637672"/>
            <a:ext cx="2722185" cy="0"/>
          </a:xfrm>
          <a:prstGeom prst="line">
            <a:avLst/>
          </a:prstGeom>
          <a:ln>
            <a:solidFill>
              <a:schemeClr val="tx1"/>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5638285" y="1999160"/>
            <a:ext cx="2759813" cy="0"/>
          </a:xfrm>
          <a:prstGeom prst="line">
            <a:avLst/>
          </a:prstGeom>
          <a:ln>
            <a:solidFill>
              <a:schemeClr val="tx1"/>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10" name="Text Box 11"/>
          <p:cNvSpPr txBox="1">
            <a:spLocks noChangeArrowheads="1"/>
          </p:cNvSpPr>
          <p:nvPr/>
        </p:nvSpPr>
        <p:spPr bwMode="auto">
          <a:xfrm>
            <a:off x="3353751" y="4238379"/>
            <a:ext cx="2286158" cy="283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400" b="1" dirty="0">
                <a:solidFill>
                  <a:prstClr val="black"/>
                </a:solidFill>
                <a:latin typeface="微软雅黑" panose="020B0503020204020204" pitchFamily="34" charset="-122"/>
                <a:ea typeface="微软雅黑" panose="020B0503020204020204" pitchFamily="34" charset="-122"/>
              </a:rPr>
              <a:t>6.</a:t>
            </a:r>
            <a:r>
              <a:rPr lang="zh-CN" altLang="en-US" sz="1400" b="1" dirty="0">
                <a:solidFill>
                  <a:prstClr val="black"/>
                </a:solidFill>
                <a:latin typeface="微软雅黑" panose="020B0503020204020204" pitchFamily="34" charset="-122"/>
                <a:ea typeface="微软雅黑" panose="020B0503020204020204" pitchFamily="34" charset="-122"/>
              </a:rPr>
              <a:t>稳定性好，过载能力强</a:t>
            </a:r>
          </a:p>
        </p:txBody>
      </p:sp>
      <p:cxnSp>
        <p:nvCxnSpPr>
          <p:cNvPr id="11" name="直接连接符 10"/>
          <p:cNvCxnSpPr/>
          <p:nvPr/>
        </p:nvCxnSpPr>
        <p:spPr>
          <a:xfrm>
            <a:off x="5660542" y="3651768"/>
            <a:ext cx="2737553" cy="0"/>
          </a:xfrm>
          <a:prstGeom prst="line">
            <a:avLst/>
          </a:prstGeom>
          <a:ln>
            <a:solidFill>
              <a:schemeClr val="tx1"/>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13" name="Text Box 11"/>
          <p:cNvSpPr txBox="1">
            <a:spLocks noChangeArrowheads="1"/>
          </p:cNvSpPr>
          <p:nvPr/>
        </p:nvSpPr>
        <p:spPr bwMode="auto">
          <a:xfrm>
            <a:off x="3199494" y="1324143"/>
            <a:ext cx="2798750" cy="283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400" b="1" dirty="0">
                <a:solidFill>
                  <a:prstClr val="black"/>
                </a:solidFill>
                <a:latin typeface="微软雅黑" panose="020B0503020204020204" pitchFamily="34" charset="-122"/>
                <a:ea typeface="微软雅黑" panose="020B0503020204020204" pitchFamily="34" charset="-122"/>
              </a:rPr>
              <a:t>5.</a:t>
            </a:r>
            <a:r>
              <a:rPr lang="zh-CN" altLang="en-US" sz="1400" b="1" dirty="0">
                <a:solidFill>
                  <a:prstClr val="black"/>
                </a:solidFill>
                <a:latin typeface="微软雅黑" panose="020B0503020204020204" pitchFamily="34" charset="-122"/>
                <a:ea typeface="微软雅黑" panose="020B0503020204020204" pitchFamily="34" charset="-122"/>
              </a:rPr>
              <a:t>易加工成复杂形状，大批量生产</a:t>
            </a:r>
          </a:p>
        </p:txBody>
      </p:sp>
      <p:sp>
        <p:nvSpPr>
          <p:cNvPr id="14" name="자유형 31"/>
          <p:cNvSpPr/>
          <p:nvPr/>
        </p:nvSpPr>
        <p:spPr bwMode="auto">
          <a:xfrm>
            <a:off x="3974952" y="1794758"/>
            <a:ext cx="966071" cy="877788"/>
          </a:xfrm>
          <a:custGeom>
            <a:avLst/>
            <a:gdLst>
              <a:gd name="connsiteX0" fmla="*/ 0 w 1512168"/>
              <a:gd name="connsiteY0" fmla="*/ 612068 h 1224136"/>
              <a:gd name="connsiteX1" fmla="*/ 306034 w 1512168"/>
              <a:gd name="connsiteY1" fmla="*/ 0 h 1224136"/>
              <a:gd name="connsiteX2" fmla="*/ 1206134 w 1512168"/>
              <a:gd name="connsiteY2" fmla="*/ 0 h 1224136"/>
              <a:gd name="connsiteX3" fmla="*/ 1512168 w 1512168"/>
              <a:gd name="connsiteY3" fmla="*/ 612068 h 1224136"/>
              <a:gd name="connsiteX4" fmla="*/ 1206134 w 1512168"/>
              <a:gd name="connsiteY4" fmla="*/ 1224136 h 1224136"/>
              <a:gd name="connsiteX5" fmla="*/ 306034 w 1512168"/>
              <a:gd name="connsiteY5" fmla="*/ 1224136 h 1224136"/>
              <a:gd name="connsiteX6" fmla="*/ 0 w 1512168"/>
              <a:gd name="connsiteY6" fmla="*/ 612068 h 1224136"/>
              <a:gd name="connsiteX0-1" fmla="*/ 0 w 1512168"/>
              <a:gd name="connsiteY0-2" fmla="*/ 612068 h 2088232"/>
              <a:gd name="connsiteX1-3" fmla="*/ 306034 w 1512168"/>
              <a:gd name="connsiteY1-4" fmla="*/ 0 h 2088232"/>
              <a:gd name="connsiteX2-5" fmla="*/ 1206134 w 1512168"/>
              <a:gd name="connsiteY2-6" fmla="*/ 0 h 2088232"/>
              <a:gd name="connsiteX3-7" fmla="*/ 1512168 w 1512168"/>
              <a:gd name="connsiteY3-8" fmla="*/ 612068 h 2088232"/>
              <a:gd name="connsiteX4-9" fmla="*/ 1206134 w 1512168"/>
              <a:gd name="connsiteY4-10" fmla="*/ 1224136 h 2088232"/>
              <a:gd name="connsiteX5-11" fmla="*/ 720080 w 1512168"/>
              <a:gd name="connsiteY5-12" fmla="*/ 2088232 h 2088232"/>
              <a:gd name="connsiteX6-13" fmla="*/ 0 w 1512168"/>
              <a:gd name="connsiteY6-14" fmla="*/ 612068 h 2088232"/>
              <a:gd name="connsiteX0-15" fmla="*/ 0 w 1512168"/>
              <a:gd name="connsiteY0-16" fmla="*/ 612068 h 2088232"/>
              <a:gd name="connsiteX1-17" fmla="*/ 306034 w 1512168"/>
              <a:gd name="connsiteY1-18" fmla="*/ 0 h 2088232"/>
              <a:gd name="connsiteX2-19" fmla="*/ 1206134 w 1512168"/>
              <a:gd name="connsiteY2-20" fmla="*/ 0 h 2088232"/>
              <a:gd name="connsiteX3-21" fmla="*/ 1512168 w 1512168"/>
              <a:gd name="connsiteY3-22" fmla="*/ 612068 h 2088232"/>
              <a:gd name="connsiteX4-23" fmla="*/ 936104 w 1512168"/>
              <a:gd name="connsiteY4-24" fmla="*/ 2088232 h 2088232"/>
              <a:gd name="connsiteX5-25" fmla="*/ 720080 w 1512168"/>
              <a:gd name="connsiteY5-26" fmla="*/ 2088232 h 2088232"/>
              <a:gd name="connsiteX6-27" fmla="*/ 0 w 1512168"/>
              <a:gd name="connsiteY6-28" fmla="*/ 612068 h 2088232"/>
              <a:gd name="connsiteX0-29" fmla="*/ 0 w 1512168"/>
              <a:gd name="connsiteY0-30" fmla="*/ 612068 h 2125005"/>
              <a:gd name="connsiteX1-31" fmla="*/ 306034 w 1512168"/>
              <a:gd name="connsiteY1-32" fmla="*/ 0 h 2125005"/>
              <a:gd name="connsiteX2-33" fmla="*/ 1206134 w 1512168"/>
              <a:gd name="connsiteY2-34" fmla="*/ 0 h 2125005"/>
              <a:gd name="connsiteX3-35" fmla="*/ 1512168 w 1512168"/>
              <a:gd name="connsiteY3-36" fmla="*/ 612068 h 2125005"/>
              <a:gd name="connsiteX4-37" fmla="*/ 936104 w 1512168"/>
              <a:gd name="connsiteY4-38" fmla="*/ 2088232 h 2125005"/>
              <a:gd name="connsiteX5-39" fmla="*/ 624260 w 1512168"/>
              <a:gd name="connsiteY5-40" fmla="*/ 2125005 h 2125005"/>
              <a:gd name="connsiteX6-41" fmla="*/ 0 w 1512168"/>
              <a:gd name="connsiteY6-42" fmla="*/ 612068 h 2125005"/>
              <a:gd name="connsiteX0-43" fmla="*/ 0 w 1512168"/>
              <a:gd name="connsiteY0-44" fmla="*/ 612068 h 2125005"/>
              <a:gd name="connsiteX1-45" fmla="*/ 306034 w 1512168"/>
              <a:gd name="connsiteY1-46" fmla="*/ 0 h 2125005"/>
              <a:gd name="connsiteX2-47" fmla="*/ 1206134 w 1512168"/>
              <a:gd name="connsiteY2-48" fmla="*/ 0 h 2125005"/>
              <a:gd name="connsiteX3-49" fmla="*/ 1512168 w 1512168"/>
              <a:gd name="connsiteY3-50" fmla="*/ 612068 h 2125005"/>
              <a:gd name="connsiteX4-51" fmla="*/ 984300 w 1512168"/>
              <a:gd name="connsiteY4-52" fmla="*/ 2125005 h 2125005"/>
              <a:gd name="connsiteX5-53" fmla="*/ 624260 w 1512168"/>
              <a:gd name="connsiteY5-54" fmla="*/ 2125005 h 2125005"/>
              <a:gd name="connsiteX6-55" fmla="*/ 0 w 1512168"/>
              <a:gd name="connsiteY6-56" fmla="*/ 612068 h 2125005"/>
              <a:gd name="connsiteX0-57" fmla="*/ 0 w 1512168"/>
              <a:gd name="connsiteY0-58" fmla="*/ 612068 h 2125005"/>
              <a:gd name="connsiteX1-59" fmla="*/ 306034 w 1512168"/>
              <a:gd name="connsiteY1-60" fmla="*/ 0 h 2125005"/>
              <a:gd name="connsiteX2-61" fmla="*/ 1206134 w 1512168"/>
              <a:gd name="connsiteY2-62" fmla="*/ 0 h 2125005"/>
              <a:gd name="connsiteX3-63" fmla="*/ 1512168 w 1512168"/>
              <a:gd name="connsiteY3-64" fmla="*/ 612068 h 2125005"/>
              <a:gd name="connsiteX4-65" fmla="*/ 984300 w 1512168"/>
              <a:gd name="connsiteY4-66" fmla="*/ 2125005 h 2125005"/>
              <a:gd name="connsiteX5-67" fmla="*/ 552252 w 1512168"/>
              <a:gd name="connsiteY5-68" fmla="*/ 2125005 h 2125005"/>
              <a:gd name="connsiteX6-69" fmla="*/ 0 w 1512168"/>
              <a:gd name="connsiteY6-70" fmla="*/ 612068 h 212500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512168" h="2125005">
                <a:moveTo>
                  <a:pt x="0" y="612068"/>
                </a:moveTo>
                <a:lnTo>
                  <a:pt x="306034" y="0"/>
                </a:lnTo>
                <a:lnTo>
                  <a:pt x="1206134" y="0"/>
                </a:lnTo>
                <a:lnTo>
                  <a:pt x="1512168" y="612068"/>
                </a:lnTo>
                <a:lnTo>
                  <a:pt x="984300" y="2125005"/>
                </a:lnTo>
                <a:lnTo>
                  <a:pt x="552252" y="2125005"/>
                </a:lnTo>
                <a:lnTo>
                  <a:pt x="0" y="612068"/>
                </a:lnTo>
                <a:close/>
              </a:path>
            </a:pathLst>
          </a:cu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ko-KR" altLang="en-US">
              <a:latin typeface="微软雅黑" panose="020B0503020204020204" pitchFamily="34" charset="-122"/>
            </a:endParaRPr>
          </a:p>
        </p:txBody>
      </p:sp>
      <p:sp>
        <p:nvSpPr>
          <p:cNvPr id="15" name="자유형 32"/>
          <p:cNvSpPr/>
          <p:nvPr/>
        </p:nvSpPr>
        <p:spPr bwMode="auto">
          <a:xfrm rot="18113423">
            <a:off x="3326250" y="2164293"/>
            <a:ext cx="962487" cy="880989"/>
          </a:xfrm>
          <a:custGeom>
            <a:avLst/>
            <a:gdLst>
              <a:gd name="connsiteX0" fmla="*/ 0 w 1512168"/>
              <a:gd name="connsiteY0" fmla="*/ 612068 h 1224136"/>
              <a:gd name="connsiteX1" fmla="*/ 306034 w 1512168"/>
              <a:gd name="connsiteY1" fmla="*/ 0 h 1224136"/>
              <a:gd name="connsiteX2" fmla="*/ 1206134 w 1512168"/>
              <a:gd name="connsiteY2" fmla="*/ 0 h 1224136"/>
              <a:gd name="connsiteX3" fmla="*/ 1512168 w 1512168"/>
              <a:gd name="connsiteY3" fmla="*/ 612068 h 1224136"/>
              <a:gd name="connsiteX4" fmla="*/ 1206134 w 1512168"/>
              <a:gd name="connsiteY4" fmla="*/ 1224136 h 1224136"/>
              <a:gd name="connsiteX5" fmla="*/ 306034 w 1512168"/>
              <a:gd name="connsiteY5" fmla="*/ 1224136 h 1224136"/>
              <a:gd name="connsiteX6" fmla="*/ 0 w 1512168"/>
              <a:gd name="connsiteY6" fmla="*/ 612068 h 1224136"/>
              <a:gd name="connsiteX0-1" fmla="*/ 0 w 1512168"/>
              <a:gd name="connsiteY0-2" fmla="*/ 612068 h 2088232"/>
              <a:gd name="connsiteX1-3" fmla="*/ 306034 w 1512168"/>
              <a:gd name="connsiteY1-4" fmla="*/ 0 h 2088232"/>
              <a:gd name="connsiteX2-5" fmla="*/ 1206134 w 1512168"/>
              <a:gd name="connsiteY2-6" fmla="*/ 0 h 2088232"/>
              <a:gd name="connsiteX3-7" fmla="*/ 1512168 w 1512168"/>
              <a:gd name="connsiteY3-8" fmla="*/ 612068 h 2088232"/>
              <a:gd name="connsiteX4-9" fmla="*/ 1206134 w 1512168"/>
              <a:gd name="connsiteY4-10" fmla="*/ 1224136 h 2088232"/>
              <a:gd name="connsiteX5-11" fmla="*/ 720080 w 1512168"/>
              <a:gd name="connsiteY5-12" fmla="*/ 2088232 h 2088232"/>
              <a:gd name="connsiteX6-13" fmla="*/ 0 w 1512168"/>
              <a:gd name="connsiteY6-14" fmla="*/ 612068 h 2088232"/>
              <a:gd name="connsiteX0-15" fmla="*/ 0 w 1512168"/>
              <a:gd name="connsiteY0-16" fmla="*/ 612068 h 2088232"/>
              <a:gd name="connsiteX1-17" fmla="*/ 306034 w 1512168"/>
              <a:gd name="connsiteY1-18" fmla="*/ 0 h 2088232"/>
              <a:gd name="connsiteX2-19" fmla="*/ 1206134 w 1512168"/>
              <a:gd name="connsiteY2-20" fmla="*/ 0 h 2088232"/>
              <a:gd name="connsiteX3-21" fmla="*/ 1512168 w 1512168"/>
              <a:gd name="connsiteY3-22" fmla="*/ 612068 h 2088232"/>
              <a:gd name="connsiteX4-23" fmla="*/ 936104 w 1512168"/>
              <a:gd name="connsiteY4-24" fmla="*/ 2088232 h 2088232"/>
              <a:gd name="connsiteX5-25" fmla="*/ 720080 w 1512168"/>
              <a:gd name="connsiteY5-26" fmla="*/ 2088232 h 2088232"/>
              <a:gd name="connsiteX6-27" fmla="*/ 0 w 1512168"/>
              <a:gd name="connsiteY6-28" fmla="*/ 612068 h 2088232"/>
              <a:gd name="connsiteX0-29" fmla="*/ 0 w 1512168"/>
              <a:gd name="connsiteY0-30" fmla="*/ 612068 h 2125005"/>
              <a:gd name="connsiteX1-31" fmla="*/ 306034 w 1512168"/>
              <a:gd name="connsiteY1-32" fmla="*/ 0 h 2125005"/>
              <a:gd name="connsiteX2-33" fmla="*/ 1206134 w 1512168"/>
              <a:gd name="connsiteY2-34" fmla="*/ 0 h 2125005"/>
              <a:gd name="connsiteX3-35" fmla="*/ 1512168 w 1512168"/>
              <a:gd name="connsiteY3-36" fmla="*/ 612068 h 2125005"/>
              <a:gd name="connsiteX4-37" fmla="*/ 936104 w 1512168"/>
              <a:gd name="connsiteY4-38" fmla="*/ 2088232 h 2125005"/>
              <a:gd name="connsiteX5-39" fmla="*/ 624260 w 1512168"/>
              <a:gd name="connsiteY5-40" fmla="*/ 2125005 h 2125005"/>
              <a:gd name="connsiteX6-41" fmla="*/ 0 w 1512168"/>
              <a:gd name="connsiteY6-42" fmla="*/ 612068 h 2125005"/>
              <a:gd name="connsiteX0-43" fmla="*/ 0 w 1512168"/>
              <a:gd name="connsiteY0-44" fmla="*/ 612068 h 2125005"/>
              <a:gd name="connsiteX1-45" fmla="*/ 306034 w 1512168"/>
              <a:gd name="connsiteY1-46" fmla="*/ 0 h 2125005"/>
              <a:gd name="connsiteX2-47" fmla="*/ 1206134 w 1512168"/>
              <a:gd name="connsiteY2-48" fmla="*/ 0 h 2125005"/>
              <a:gd name="connsiteX3-49" fmla="*/ 1512168 w 1512168"/>
              <a:gd name="connsiteY3-50" fmla="*/ 612068 h 2125005"/>
              <a:gd name="connsiteX4-51" fmla="*/ 984300 w 1512168"/>
              <a:gd name="connsiteY4-52" fmla="*/ 2125005 h 2125005"/>
              <a:gd name="connsiteX5-53" fmla="*/ 624260 w 1512168"/>
              <a:gd name="connsiteY5-54" fmla="*/ 2125005 h 2125005"/>
              <a:gd name="connsiteX6-55" fmla="*/ 0 w 1512168"/>
              <a:gd name="connsiteY6-56" fmla="*/ 612068 h 2125005"/>
              <a:gd name="connsiteX0-57" fmla="*/ 0 w 1512168"/>
              <a:gd name="connsiteY0-58" fmla="*/ 612068 h 2125005"/>
              <a:gd name="connsiteX1-59" fmla="*/ 306034 w 1512168"/>
              <a:gd name="connsiteY1-60" fmla="*/ 0 h 2125005"/>
              <a:gd name="connsiteX2-61" fmla="*/ 1206134 w 1512168"/>
              <a:gd name="connsiteY2-62" fmla="*/ 0 h 2125005"/>
              <a:gd name="connsiteX3-63" fmla="*/ 1512168 w 1512168"/>
              <a:gd name="connsiteY3-64" fmla="*/ 612068 h 2125005"/>
              <a:gd name="connsiteX4-65" fmla="*/ 984300 w 1512168"/>
              <a:gd name="connsiteY4-66" fmla="*/ 2125005 h 2125005"/>
              <a:gd name="connsiteX5-67" fmla="*/ 552252 w 1512168"/>
              <a:gd name="connsiteY5-68" fmla="*/ 2125005 h 2125005"/>
              <a:gd name="connsiteX6-69" fmla="*/ 0 w 1512168"/>
              <a:gd name="connsiteY6-70" fmla="*/ 612068 h 212500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512168" h="2125005">
                <a:moveTo>
                  <a:pt x="0" y="612068"/>
                </a:moveTo>
                <a:lnTo>
                  <a:pt x="306034" y="0"/>
                </a:lnTo>
                <a:lnTo>
                  <a:pt x="1206134" y="0"/>
                </a:lnTo>
                <a:lnTo>
                  <a:pt x="1512168" y="612068"/>
                </a:lnTo>
                <a:lnTo>
                  <a:pt x="984300" y="2125005"/>
                </a:lnTo>
                <a:lnTo>
                  <a:pt x="552252" y="2125005"/>
                </a:lnTo>
                <a:lnTo>
                  <a:pt x="0" y="612068"/>
                </a:lnTo>
                <a:close/>
              </a:path>
            </a:pathLst>
          </a:cu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ko-KR" altLang="en-US">
              <a:latin typeface="微软雅黑" panose="020B0503020204020204" pitchFamily="34" charset="-122"/>
            </a:endParaRPr>
          </a:p>
        </p:txBody>
      </p:sp>
      <p:sp>
        <p:nvSpPr>
          <p:cNvPr id="16" name="자유형 33"/>
          <p:cNvSpPr/>
          <p:nvPr/>
        </p:nvSpPr>
        <p:spPr bwMode="auto">
          <a:xfrm rot="3486577" flipH="1">
            <a:off x="4625689" y="2164293"/>
            <a:ext cx="962487" cy="880989"/>
          </a:xfrm>
          <a:custGeom>
            <a:avLst/>
            <a:gdLst>
              <a:gd name="connsiteX0" fmla="*/ 0 w 1512168"/>
              <a:gd name="connsiteY0" fmla="*/ 612068 h 1224136"/>
              <a:gd name="connsiteX1" fmla="*/ 306034 w 1512168"/>
              <a:gd name="connsiteY1" fmla="*/ 0 h 1224136"/>
              <a:gd name="connsiteX2" fmla="*/ 1206134 w 1512168"/>
              <a:gd name="connsiteY2" fmla="*/ 0 h 1224136"/>
              <a:gd name="connsiteX3" fmla="*/ 1512168 w 1512168"/>
              <a:gd name="connsiteY3" fmla="*/ 612068 h 1224136"/>
              <a:gd name="connsiteX4" fmla="*/ 1206134 w 1512168"/>
              <a:gd name="connsiteY4" fmla="*/ 1224136 h 1224136"/>
              <a:gd name="connsiteX5" fmla="*/ 306034 w 1512168"/>
              <a:gd name="connsiteY5" fmla="*/ 1224136 h 1224136"/>
              <a:gd name="connsiteX6" fmla="*/ 0 w 1512168"/>
              <a:gd name="connsiteY6" fmla="*/ 612068 h 1224136"/>
              <a:gd name="connsiteX0-1" fmla="*/ 0 w 1512168"/>
              <a:gd name="connsiteY0-2" fmla="*/ 612068 h 2088232"/>
              <a:gd name="connsiteX1-3" fmla="*/ 306034 w 1512168"/>
              <a:gd name="connsiteY1-4" fmla="*/ 0 h 2088232"/>
              <a:gd name="connsiteX2-5" fmla="*/ 1206134 w 1512168"/>
              <a:gd name="connsiteY2-6" fmla="*/ 0 h 2088232"/>
              <a:gd name="connsiteX3-7" fmla="*/ 1512168 w 1512168"/>
              <a:gd name="connsiteY3-8" fmla="*/ 612068 h 2088232"/>
              <a:gd name="connsiteX4-9" fmla="*/ 1206134 w 1512168"/>
              <a:gd name="connsiteY4-10" fmla="*/ 1224136 h 2088232"/>
              <a:gd name="connsiteX5-11" fmla="*/ 720080 w 1512168"/>
              <a:gd name="connsiteY5-12" fmla="*/ 2088232 h 2088232"/>
              <a:gd name="connsiteX6-13" fmla="*/ 0 w 1512168"/>
              <a:gd name="connsiteY6-14" fmla="*/ 612068 h 2088232"/>
              <a:gd name="connsiteX0-15" fmla="*/ 0 w 1512168"/>
              <a:gd name="connsiteY0-16" fmla="*/ 612068 h 2088232"/>
              <a:gd name="connsiteX1-17" fmla="*/ 306034 w 1512168"/>
              <a:gd name="connsiteY1-18" fmla="*/ 0 h 2088232"/>
              <a:gd name="connsiteX2-19" fmla="*/ 1206134 w 1512168"/>
              <a:gd name="connsiteY2-20" fmla="*/ 0 h 2088232"/>
              <a:gd name="connsiteX3-21" fmla="*/ 1512168 w 1512168"/>
              <a:gd name="connsiteY3-22" fmla="*/ 612068 h 2088232"/>
              <a:gd name="connsiteX4-23" fmla="*/ 936104 w 1512168"/>
              <a:gd name="connsiteY4-24" fmla="*/ 2088232 h 2088232"/>
              <a:gd name="connsiteX5-25" fmla="*/ 720080 w 1512168"/>
              <a:gd name="connsiteY5-26" fmla="*/ 2088232 h 2088232"/>
              <a:gd name="connsiteX6-27" fmla="*/ 0 w 1512168"/>
              <a:gd name="connsiteY6-28" fmla="*/ 612068 h 2088232"/>
              <a:gd name="connsiteX0-29" fmla="*/ 0 w 1512168"/>
              <a:gd name="connsiteY0-30" fmla="*/ 612068 h 2125005"/>
              <a:gd name="connsiteX1-31" fmla="*/ 306034 w 1512168"/>
              <a:gd name="connsiteY1-32" fmla="*/ 0 h 2125005"/>
              <a:gd name="connsiteX2-33" fmla="*/ 1206134 w 1512168"/>
              <a:gd name="connsiteY2-34" fmla="*/ 0 h 2125005"/>
              <a:gd name="connsiteX3-35" fmla="*/ 1512168 w 1512168"/>
              <a:gd name="connsiteY3-36" fmla="*/ 612068 h 2125005"/>
              <a:gd name="connsiteX4-37" fmla="*/ 936104 w 1512168"/>
              <a:gd name="connsiteY4-38" fmla="*/ 2088232 h 2125005"/>
              <a:gd name="connsiteX5-39" fmla="*/ 624260 w 1512168"/>
              <a:gd name="connsiteY5-40" fmla="*/ 2125005 h 2125005"/>
              <a:gd name="connsiteX6-41" fmla="*/ 0 w 1512168"/>
              <a:gd name="connsiteY6-42" fmla="*/ 612068 h 2125005"/>
              <a:gd name="connsiteX0-43" fmla="*/ 0 w 1512168"/>
              <a:gd name="connsiteY0-44" fmla="*/ 612068 h 2125005"/>
              <a:gd name="connsiteX1-45" fmla="*/ 306034 w 1512168"/>
              <a:gd name="connsiteY1-46" fmla="*/ 0 h 2125005"/>
              <a:gd name="connsiteX2-47" fmla="*/ 1206134 w 1512168"/>
              <a:gd name="connsiteY2-48" fmla="*/ 0 h 2125005"/>
              <a:gd name="connsiteX3-49" fmla="*/ 1512168 w 1512168"/>
              <a:gd name="connsiteY3-50" fmla="*/ 612068 h 2125005"/>
              <a:gd name="connsiteX4-51" fmla="*/ 984300 w 1512168"/>
              <a:gd name="connsiteY4-52" fmla="*/ 2125005 h 2125005"/>
              <a:gd name="connsiteX5-53" fmla="*/ 624260 w 1512168"/>
              <a:gd name="connsiteY5-54" fmla="*/ 2125005 h 2125005"/>
              <a:gd name="connsiteX6-55" fmla="*/ 0 w 1512168"/>
              <a:gd name="connsiteY6-56" fmla="*/ 612068 h 2125005"/>
              <a:gd name="connsiteX0-57" fmla="*/ 0 w 1512168"/>
              <a:gd name="connsiteY0-58" fmla="*/ 612068 h 2125005"/>
              <a:gd name="connsiteX1-59" fmla="*/ 306034 w 1512168"/>
              <a:gd name="connsiteY1-60" fmla="*/ 0 h 2125005"/>
              <a:gd name="connsiteX2-61" fmla="*/ 1206134 w 1512168"/>
              <a:gd name="connsiteY2-62" fmla="*/ 0 h 2125005"/>
              <a:gd name="connsiteX3-63" fmla="*/ 1512168 w 1512168"/>
              <a:gd name="connsiteY3-64" fmla="*/ 612068 h 2125005"/>
              <a:gd name="connsiteX4-65" fmla="*/ 984300 w 1512168"/>
              <a:gd name="connsiteY4-66" fmla="*/ 2125005 h 2125005"/>
              <a:gd name="connsiteX5-67" fmla="*/ 552252 w 1512168"/>
              <a:gd name="connsiteY5-68" fmla="*/ 2125005 h 2125005"/>
              <a:gd name="connsiteX6-69" fmla="*/ 0 w 1512168"/>
              <a:gd name="connsiteY6-70" fmla="*/ 612068 h 212500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512168" h="2125005">
                <a:moveTo>
                  <a:pt x="0" y="612068"/>
                </a:moveTo>
                <a:lnTo>
                  <a:pt x="306034" y="0"/>
                </a:lnTo>
                <a:lnTo>
                  <a:pt x="1206134" y="0"/>
                </a:lnTo>
                <a:lnTo>
                  <a:pt x="1512168" y="612068"/>
                </a:lnTo>
                <a:lnTo>
                  <a:pt x="984300" y="2125005"/>
                </a:lnTo>
                <a:lnTo>
                  <a:pt x="552252" y="2125005"/>
                </a:lnTo>
                <a:lnTo>
                  <a:pt x="0" y="612068"/>
                </a:lnTo>
                <a:close/>
              </a:path>
            </a:pathLst>
          </a:cu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ko-KR" altLang="en-US">
              <a:latin typeface="微软雅黑" panose="020B0503020204020204" pitchFamily="34" charset="-122"/>
            </a:endParaRPr>
          </a:p>
        </p:txBody>
      </p:sp>
      <p:sp>
        <p:nvSpPr>
          <p:cNvPr id="17" name="자유형 34"/>
          <p:cNvSpPr/>
          <p:nvPr/>
        </p:nvSpPr>
        <p:spPr bwMode="auto">
          <a:xfrm rot="14496895">
            <a:off x="3326250" y="2901173"/>
            <a:ext cx="962487" cy="880989"/>
          </a:xfrm>
          <a:custGeom>
            <a:avLst/>
            <a:gdLst>
              <a:gd name="connsiteX0" fmla="*/ 0 w 1512168"/>
              <a:gd name="connsiteY0" fmla="*/ 612068 h 1224136"/>
              <a:gd name="connsiteX1" fmla="*/ 306034 w 1512168"/>
              <a:gd name="connsiteY1" fmla="*/ 0 h 1224136"/>
              <a:gd name="connsiteX2" fmla="*/ 1206134 w 1512168"/>
              <a:gd name="connsiteY2" fmla="*/ 0 h 1224136"/>
              <a:gd name="connsiteX3" fmla="*/ 1512168 w 1512168"/>
              <a:gd name="connsiteY3" fmla="*/ 612068 h 1224136"/>
              <a:gd name="connsiteX4" fmla="*/ 1206134 w 1512168"/>
              <a:gd name="connsiteY4" fmla="*/ 1224136 h 1224136"/>
              <a:gd name="connsiteX5" fmla="*/ 306034 w 1512168"/>
              <a:gd name="connsiteY5" fmla="*/ 1224136 h 1224136"/>
              <a:gd name="connsiteX6" fmla="*/ 0 w 1512168"/>
              <a:gd name="connsiteY6" fmla="*/ 612068 h 1224136"/>
              <a:gd name="connsiteX0-1" fmla="*/ 0 w 1512168"/>
              <a:gd name="connsiteY0-2" fmla="*/ 612068 h 2088232"/>
              <a:gd name="connsiteX1-3" fmla="*/ 306034 w 1512168"/>
              <a:gd name="connsiteY1-4" fmla="*/ 0 h 2088232"/>
              <a:gd name="connsiteX2-5" fmla="*/ 1206134 w 1512168"/>
              <a:gd name="connsiteY2-6" fmla="*/ 0 h 2088232"/>
              <a:gd name="connsiteX3-7" fmla="*/ 1512168 w 1512168"/>
              <a:gd name="connsiteY3-8" fmla="*/ 612068 h 2088232"/>
              <a:gd name="connsiteX4-9" fmla="*/ 1206134 w 1512168"/>
              <a:gd name="connsiteY4-10" fmla="*/ 1224136 h 2088232"/>
              <a:gd name="connsiteX5-11" fmla="*/ 720080 w 1512168"/>
              <a:gd name="connsiteY5-12" fmla="*/ 2088232 h 2088232"/>
              <a:gd name="connsiteX6-13" fmla="*/ 0 w 1512168"/>
              <a:gd name="connsiteY6-14" fmla="*/ 612068 h 2088232"/>
              <a:gd name="connsiteX0-15" fmla="*/ 0 w 1512168"/>
              <a:gd name="connsiteY0-16" fmla="*/ 612068 h 2088232"/>
              <a:gd name="connsiteX1-17" fmla="*/ 306034 w 1512168"/>
              <a:gd name="connsiteY1-18" fmla="*/ 0 h 2088232"/>
              <a:gd name="connsiteX2-19" fmla="*/ 1206134 w 1512168"/>
              <a:gd name="connsiteY2-20" fmla="*/ 0 h 2088232"/>
              <a:gd name="connsiteX3-21" fmla="*/ 1512168 w 1512168"/>
              <a:gd name="connsiteY3-22" fmla="*/ 612068 h 2088232"/>
              <a:gd name="connsiteX4-23" fmla="*/ 936104 w 1512168"/>
              <a:gd name="connsiteY4-24" fmla="*/ 2088232 h 2088232"/>
              <a:gd name="connsiteX5-25" fmla="*/ 720080 w 1512168"/>
              <a:gd name="connsiteY5-26" fmla="*/ 2088232 h 2088232"/>
              <a:gd name="connsiteX6-27" fmla="*/ 0 w 1512168"/>
              <a:gd name="connsiteY6-28" fmla="*/ 612068 h 2088232"/>
              <a:gd name="connsiteX0-29" fmla="*/ 0 w 1512168"/>
              <a:gd name="connsiteY0-30" fmla="*/ 612068 h 2125005"/>
              <a:gd name="connsiteX1-31" fmla="*/ 306034 w 1512168"/>
              <a:gd name="connsiteY1-32" fmla="*/ 0 h 2125005"/>
              <a:gd name="connsiteX2-33" fmla="*/ 1206134 w 1512168"/>
              <a:gd name="connsiteY2-34" fmla="*/ 0 h 2125005"/>
              <a:gd name="connsiteX3-35" fmla="*/ 1512168 w 1512168"/>
              <a:gd name="connsiteY3-36" fmla="*/ 612068 h 2125005"/>
              <a:gd name="connsiteX4-37" fmla="*/ 936104 w 1512168"/>
              <a:gd name="connsiteY4-38" fmla="*/ 2088232 h 2125005"/>
              <a:gd name="connsiteX5-39" fmla="*/ 624260 w 1512168"/>
              <a:gd name="connsiteY5-40" fmla="*/ 2125005 h 2125005"/>
              <a:gd name="connsiteX6-41" fmla="*/ 0 w 1512168"/>
              <a:gd name="connsiteY6-42" fmla="*/ 612068 h 2125005"/>
              <a:gd name="connsiteX0-43" fmla="*/ 0 w 1512168"/>
              <a:gd name="connsiteY0-44" fmla="*/ 612068 h 2125005"/>
              <a:gd name="connsiteX1-45" fmla="*/ 306034 w 1512168"/>
              <a:gd name="connsiteY1-46" fmla="*/ 0 h 2125005"/>
              <a:gd name="connsiteX2-47" fmla="*/ 1206134 w 1512168"/>
              <a:gd name="connsiteY2-48" fmla="*/ 0 h 2125005"/>
              <a:gd name="connsiteX3-49" fmla="*/ 1512168 w 1512168"/>
              <a:gd name="connsiteY3-50" fmla="*/ 612068 h 2125005"/>
              <a:gd name="connsiteX4-51" fmla="*/ 984300 w 1512168"/>
              <a:gd name="connsiteY4-52" fmla="*/ 2125005 h 2125005"/>
              <a:gd name="connsiteX5-53" fmla="*/ 624260 w 1512168"/>
              <a:gd name="connsiteY5-54" fmla="*/ 2125005 h 2125005"/>
              <a:gd name="connsiteX6-55" fmla="*/ 0 w 1512168"/>
              <a:gd name="connsiteY6-56" fmla="*/ 612068 h 2125005"/>
              <a:gd name="connsiteX0-57" fmla="*/ 0 w 1512168"/>
              <a:gd name="connsiteY0-58" fmla="*/ 612068 h 2125005"/>
              <a:gd name="connsiteX1-59" fmla="*/ 306034 w 1512168"/>
              <a:gd name="connsiteY1-60" fmla="*/ 0 h 2125005"/>
              <a:gd name="connsiteX2-61" fmla="*/ 1206134 w 1512168"/>
              <a:gd name="connsiteY2-62" fmla="*/ 0 h 2125005"/>
              <a:gd name="connsiteX3-63" fmla="*/ 1512168 w 1512168"/>
              <a:gd name="connsiteY3-64" fmla="*/ 612068 h 2125005"/>
              <a:gd name="connsiteX4-65" fmla="*/ 984300 w 1512168"/>
              <a:gd name="connsiteY4-66" fmla="*/ 2125005 h 2125005"/>
              <a:gd name="connsiteX5-67" fmla="*/ 552252 w 1512168"/>
              <a:gd name="connsiteY5-68" fmla="*/ 2125005 h 2125005"/>
              <a:gd name="connsiteX6-69" fmla="*/ 0 w 1512168"/>
              <a:gd name="connsiteY6-70" fmla="*/ 612068 h 212500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512168" h="2125005">
                <a:moveTo>
                  <a:pt x="0" y="612068"/>
                </a:moveTo>
                <a:lnTo>
                  <a:pt x="306034" y="0"/>
                </a:lnTo>
                <a:lnTo>
                  <a:pt x="1206134" y="0"/>
                </a:lnTo>
                <a:lnTo>
                  <a:pt x="1512168" y="612068"/>
                </a:lnTo>
                <a:lnTo>
                  <a:pt x="984300" y="2125005"/>
                </a:lnTo>
                <a:lnTo>
                  <a:pt x="552252" y="2125005"/>
                </a:lnTo>
                <a:lnTo>
                  <a:pt x="0" y="612068"/>
                </a:lnTo>
                <a:close/>
              </a:path>
            </a:pathLst>
          </a:cu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ko-KR" altLang="en-US">
              <a:latin typeface="微软雅黑" panose="020B0503020204020204" pitchFamily="34" charset="-122"/>
            </a:endParaRPr>
          </a:p>
        </p:txBody>
      </p:sp>
      <p:sp>
        <p:nvSpPr>
          <p:cNvPr id="18" name="자유형 35"/>
          <p:cNvSpPr/>
          <p:nvPr/>
        </p:nvSpPr>
        <p:spPr bwMode="auto">
          <a:xfrm rot="7103105" flipH="1">
            <a:off x="4625689" y="2901173"/>
            <a:ext cx="962487" cy="880989"/>
          </a:xfrm>
          <a:custGeom>
            <a:avLst/>
            <a:gdLst>
              <a:gd name="connsiteX0" fmla="*/ 0 w 1512168"/>
              <a:gd name="connsiteY0" fmla="*/ 612068 h 1224136"/>
              <a:gd name="connsiteX1" fmla="*/ 306034 w 1512168"/>
              <a:gd name="connsiteY1" fmla="*/ 0 h 1224136"/>
              <a:gd name="connsiteX2" fmla="*/ 1206134 w 1512168"/>
              <a:gd name="connsiteY2" fmla="*/ 0 h 1224136"/>
              <a:gd name="connsiteX3" fmla="*/ 1512168 w 1512168"/>
              <a:gd name="connsiteY3" fmla="*/ 612068 h 1224136"/>
              <a:gd name="connsiteX4" fmla="*/ 1206134 w 1512168"/>
              <a:gd name="connsiteY4" fmla="*/ 1224136 h 1224136"/>
              <a:gd name="connsiteX5" fmla="*/ 306034 w 1512168"/>
              <a:gd name="connsiteY5" fmla="*/ 1224136 h 1224136"/>
              <a:gd name="connsiteX6" fmla="*/ 0 w 1512168"/>
              <a:gd name="connsiteY6" fmla="*/ 612068 h 1224136"/>
              <a:gd name="connsiteX0-1" fmla="*/ 0 w 1512168"/>
              <a:gd name="connsiteY0-2" fmla="*/ 612068 h 2088232"/>
              <a:gd name="connsiteX1-3" fmla="*/ 306034 w 1512168"/>
              <a:gd name="connsiteY1-4" fmla="*/ 0 h 2088232"/>
              <a:gd name="connsiteX2-5" fmla="*/ 1206134 w 1512168"/>
              <a:gd name="connsiteY2-6" fmla="*/ 0 h 2088232"/>
              <a:gd name="connsiteX3-7" fmla="*/ 1512168 w 1512168"/>
              <a:gd name="connsiteY3-8" fmla="*/ 612068 h 2088232"/>
              <a:gd name="connsiteX4-9" fmla="*/ 1206134 w 1512168"/>
              <a:gd name="connsiteY4-10" fmla="*/ 1224136 h 2088232"/>
              <a:gd name="connsiteX5-11" fmla="*/ 720080 w 1512168"/>
              <a:gd name="connsiteY5-12" fmla="*/ 2088232 h 2088232"/>
              <a:gd name="connsiteX6-13" fmla="*/ 0 w 1512168"/>
              <a:gd name="connsiteY6-14" fmla="*/ 612068 h 2088232"/>
              <a:gd name="connsiteX0-15" fmla="*/ 0 w 1512168"/>
              <a:gd name="connsiteY0-16" fmla="*/ 612068 h 2088232"/>
              <a:gd name="connsiteX1-17" fmla="*/ 306034 w 1512168"/>
              <a:gd name="connsiteY1-18" fmla="*/ 0 h 2088232"/>
              <a:gd name="connsiteX2-19" fmla="*/ 1206134 w 1512168"/>
              <a:gd name="connsiteY2-20" fmla="*/ 0 h 2088232"/>
              <a:gd name="connsiteX3-21" fmla="*/ 1512168 w 1512168"/>
              <a:gd name="connsiteY3-22" fmla="*/ 612068 h 2088232"/>
              <a:gd name="connsiteX4-23" fmla="*/ 936104 w 1512168"/>
              <a:gd name="connsiteY4-24" fmla="*/ 2088232 h 2088232"/>
              <a:gd name="connsiteX5-25" fmla="*/ 720080 w 1512168"/>
              <a:gd name="connsiteY5-26" fmla="*/ 2088232 h 2088232"/>
              <a:gd name="connsiteX6-27" fmla="*/ 0 w 1512168"/>
              <a:gd name="connsiteY6-28" fmla="*/ 612068 h 2088232"/>
              <a:gd name="connsiteX0-29" fmla="*/ 0 w 1512168"/>
              <a:gd name="connsiteY0-30" fmla="*/ 612068 h 2125005"/>
              <a:gd name="connsiteX1-31" fmla="*/ 306034 w 1512168"/>
              <a:gd name="connsiteY1-32" fmla="*/ 0 h 2125005"/>
              <a:gd name="connsiteX2-33" fmla="*/ 1206134 w 1512168"/>
              <a:gd name="connsiteY2-34" fmla="*/ 0 h 2125005"/>
              <a:gd name="connsiteX3-35" fmla="*/ 1512168 w 1512168"/>
              <a:gd name="connsiteY3-36" fmla="*/ 612068 h 2125005"/>
              <a:gd name="connsiteX4-37" fmla="*/ 936104 w 1512168"/>
              <a:gd name="connsiteY4-38" fmla="*/ 2088232 h 2125005"/>
              <a:gd name="connsiteX5-39" fmla="*/ 624260 w 1512168"/>
              <a:gd name="connsiteY5-40" fmla="*/ 2125005 h 2125005"/>
              <a:gd name="connsiteX6-41" fmla="*/ 0 w 1512168"/>
              <a:gd name="connsiteY6-42" fmla="*/ 612068 h 2125005"/>
              <a:gd name="connsiteX0-43" fmla="*/ 0 w 1512168"/>
              <a:gd name="connsiteY0-44" fmla="*/ 612068 h 2125005"/>
              <a:gd name="connsiteX1-45" fmla="*/ 306034 w 1512168"/>
              <a:gd name="connsiteY1-46" fmla="*/ 0 h 2125005"/>
              <a:gd name="connsiteX2-47" fmla="*/ 1206134 w 1512168"/>
              <a:gd name="connsiteY2-48" fmla="*/ 0 h 2125005"/>
              <a:gd name="connsiteX3-49" fmla="*/ 1512168 w 1512168"/>
              <a:gd name="connsiteY3-50" fmla="*/ 612068 h 2125005"/>
              <a:gd name="connsiteX4-51" fmla="*/ 984300 w 1512168"/>
              <a:gd name="connsiteY4-52" fmla="*/ 2125005 h 2125005"/>
              <a:gd name="connsiteX5-53" fmla="*/ 624260 w 1512168"/>
              <a:gd name="connsiteY5-54" fmla="*/ 2125005 h 2125005"/>
              <a:gd name="connsiteX6-55" fmla="*/ 0 w 1512168"/>
              <a:gd name="connsiteY6-56" fmla="*/ 612068 h 2125005"/>
              <a:gd name="connsiteX0-57" fmla="*/ 0 w 1512168"/>
              <a:gd name="connsiteY0-58" fmla="*/ 612068 h 2125005"/>
              <a:gd name="connsiteX1-59" fmla="*/ 306034 w 1512168"/>
              <a:gd name="connsiteY1-60" fmla="*/ 0 h 2125005"/>
              <a:gd name="connsiteX2-61" fmla="*/ 1206134 w 1512168"/>
              <a:gd name="connsiteY2-62" fmla="*/ 0 h 2125005"/>
              <a:gd name="connsiteX3-63" fmla="*/ 1512168 w 1512168"/>
              <a:gd name="connsiteY3-64" fmla="*/ 612068 h 2125005"/>
              <a:gd name="connsiteX4-65" fmla="*/ 984300 w 1512168"/>
              <a:gd name="connsiteY4-66" fmla="*/ 2125005 h 2125005"/>
              <a:gd name="connsiteX5-67" fmla="*/ 552252 w 1512168"/>
              <a:gd name="connsiteY5-68" fmla="*/ 2125005 h 2125005"/>
              <a:gd name="connsiteX6-69" fmla="*/ 0 w 1512168"/>
              <a:gd name="connsiteY6-70" fmla="*/ 612068 h 212500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512168" h="2125005">
                <a:moveTo>
                  <a:pt x="0" y="612068"/>
                </a:moveTo>
                <a:lnTo>
                  <a:pt x="306034" y="0"/>
                </a:lnTo>
                <a:lnTo>
                  <a:pt x="1206134" y="0"/>
                </a:lnTo>
                <a:lnTo>
                  <a:pt x="1512168" y="612068"/>
                </a:lnTo>
                <a:lnTo>
                  <a:pt x="984300" y="2125005"/>
                </a:lnTo>
                <a:lnTo>
                  <a:pt x="552252" y="2125005"/>
                </a:lnTo>
                <a:lnTo>
                  <a:pt x="0" y="612068"/>
                </a:lnTo>
                <a:close/>
              </a:path>
            </a:pathLst>
          </a:cu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ko-KR" altLang="en-US">
              <a:latin typeface="微软雅黑" panose="020B0503020204020204" pitchFamily="34" charset="-122"/>
            </a:endParaRPr>
          </a:p>
        </p:txBody>
      </p:sp>
      <p:sp>
        <p:nvSpPr>
          <p:cNvPr id="19" name="자유형 36"/>
          <p:cNvSpPr/>
          <p:nvPr/>
        </p:nvSpPr>
        <p:spPr bwMode="auto">
          <a:xfrm flipV="1">
            <a:off x="3971857" y="3266208"/>
            <a:ext cx="966844" cy="877788"/>
          </a:xfrm>
          <a:custGeom>
            <a:avLst/>
            <a:gdLst>
              <a:gd name="connsiteX0" fmla="*/ 0 w 1512168"/>
              <a:gd name="connsiteY0" fmla="*/ 612068 h 1224136"/>
              <a:gd name="connsiteX1" fmla="*/ 306034 w 1512168"/>
              <a:gd name="connsiteY1" fmla="*/ 0 h 1224136"/>
              <a:gd name="connsiteX2" fmla="*/ 1206134 w 1512168"/>
              <a:gd name="connsiteY2" fmla="*/ 0 h 1224136"/>
              <a:gd name="connsiteX3" fmla="*/ 1512168 w 1512168"/>
              <a:gd name="connsiteY3" fmla="*/ 612068 h 1224136"/>
              <a:gd name="connsiteX4" fmla="*/ 1206134 w 1512168"/>
              <a:gd name="connsiteY4" fmla="*/ 1224136 h 1224136"/>
              <a:gd name="connsiteX5" fmla="*/ 306034 w 1512168"/>
              <a:gd name="connsiteY5" fmla="*/ 1224136 h 1224136"/>
              <a:gd name="connsiteX6" fmla="*/ 0 w 1512168"/>
              <a:gd name="connsiteY6" fmla="*/ 612068 h 1224136"/>
              <a:gd name="connsiteX0-1" fmla="*/ 0 w 1512168"/>
              <a:gd name="connsiteY0-2" fmla="*/ 612068 h 2088232"/>
              <a:gd name="connsiteX1-3" fmla="*/ 306034 w 1512168"/>
              <a:gd name="connsiteY1-4" fmla="*/ 0 h 2088232"/>
              <a:gd name="connsiteX2-5" fmla="*/ 1206134 w 1512168"/>
              <a:gd name="connsiteY2-6" fmla="*/ 0 h 2088232"/>
              <a:gd name="connsiteX3-7" fmla="*/ 1512168 w 1512168"/>
              <a:gd name="connsiteY3-8" fmla="*/ 612068 h 2088232"/>
              <a:gd name="connsiteX4-9" fmla="*/ 1206134 w 1512168"/>
              <a:gd name="connsiteY4-10" fmla="*/ 1224136 h 2088232"/>
              <a:gd name="connsiteX5-11" fmla="*/ 720080 w 1512168"/>
              <a:gd name="connsiteY5-12" fmla="*/ 2088232 h 2088232"/>
              <a:gd name="connsiteX6-13" fmla="*/ 0 w 1512168"/>
              <a:gd name="connsiteY6-14" fmla="*/ 612068 h 2088232"/>
              <a:gd name="connsiteX0-15" fmla="*/ 0 w 1512168"/>
              <a:gd name="connsiteY0-16" fmla="*/ 612068 h 2088232"/>
              <a:gd name="connsiteX1-17" fmla="*/ 306034 w 1512168"/>
              <a:gd name="connsiteY1-18" fmla="*/ 0 h 2088232"/>
              <a:gd name="connsiteX2-19" fmla="*/ 1206134 w 1512168"/>
              <a:gd name="connsiteY2-20" fmla="*/ 0 h 2088232"/>
              <a:gd name="connsiteX3-21" fmla="*/ 1512168 w 1512168"/>
              <a:gd name="connsiteY3-22" fmla="*/ 612068 h 2088232"/>
              <a:gd name="connsiteX4-23" fmla="*/ 936104 w 1512168"/>
              <a:gd name="connsiteY4-24" fmla="*/ 2088232 h 2088232"/>
              <a:gd name="connsiteX5-25" fmla="*/ 720080 w 1512168"/>
              <a:gd name="connsiteY5-26" fmla="*/ 2088232 h 2088232"/>
              <a:gd name="connsiteX6-27" fmla="*/ 0 w 1512168"/>
              <a:gd name="connsiteY6-28" fmla="*/ 612068 h 2088232"/>
              <a:gd name="connsiteX0-29" fmla="*/ 0 w 1512168"/>
              <a:gd name="connsiteY0-30" fmla="*/ 612068 h 2125005"/>
              <a:gd name="connsiteX1-31" fmla="*/ 306034 w 1512168"/>
              <a:gd name="connsiteY1-32" fmla="*/ 0 h 2125005"/>
              <a:gd name="connsiteX2-33" fmla="*/ 1206134 w 1512168"/>
              <a:gd name="connsiteY2-34" fmla="*/ 0 h 2125005"/>
              <a:gd name="connsiteX3-35" fmla="*/ 1512168 w 1512168"/>
              <a:gd name="connsiteY3-36" fmla="*/ 612068 h 2125005"/>
              <a:gd name="connsiteX4-37" fmla="*/ 936104 w 1512168"/>
              <a:gd name="connsiteY4-38" fmla="*/ 2088232 h 2125005"/>
              <a:gd name="connsiteX5-39" fmla="*/ 624260 w 1512168"/>
              <a:gd name="connsiteY5-40" fmla="*/ 2125005 h 2125005"/>
              <a:gd name="connsiteX6-41" fmla="*/ 0 w 1512168"/>
              <a:gd name="connsiteY6-42" fmla="*/ 612068 h 2125005"/>
              <a:gd name="connsiteX0-43" fmla="*/ 0 w 1512168"/>
              <a:gd name="connsiteY0-44" fmla="*/ 612068 h 2125005"/>
              <a:gd name="connsiteX1-45" fmla="*/ 306034 w 1512168"/>
              <a:gd name="connsiteY1-46" fmla="*/ 0 h 2125005"/>
              <a:gd name="connsiteX2-47" fmla="*/ 1206134 w 1512168"/>
              <a:gd name="connsiteY2-48" fmla="*/ 0 h 2125005"/>
              <a:gd name="connsiteX3-49" fmla="*/ 1512168 w 1512168"/>
              <a:gd name="connsiteY3-50" fmla="*/ 612068 h 2125005"/>
              <a:gd name="connsiteX4-51" fmla="*/ 984300 w 1512168"/>
              <a:gd name="connsiteY4-52" fmla="*/ 2125005 h 2125005"/>
              <a:gd name="connsiteX5-53" fmla="*/ 624260 w 1512168"/>
              <a:gd name="connsiteY5-54" fmla="*/ 2125005 h 2125005"/>
              <a:gd name="connsiteX6-55" fmla="*/ 0 w 1512168"/>
              <a:gd name="connsiteY6-56" fmla="*/ 612068 h 2125005"/>
              <a:gd name="connsiteX0-57" fmla="*/ 0 w 1512168"/>
              <a:gd name="connsiteY0-58" fmla="*/ 612068 h 2125005"/>
              <a:gd name="connsiteX1-59" fmla="*/ 306034 w 1512168"/>
              <a:gd name="connsiteY1-60" fmla="*/ 0 h 2125005"/>
              <a:gd name="connsiteX2-61" fmla="*/ 1206134 w 1512168"/>
              <a:gd name="connsiteY2-62" fmla="*/ 0 h 2125005"/>
              <a:gd name="connsiteX3-63" fmla="*/ 1512168 w 1512168"/>
              <a:gd name="connsiteY3-64" fmla="*/ 612068 h 2125005"/>
              <a:gd name="connsiteX4-65" fmla="*/ 984300 w 1512168"/>
              <a:gd name="connsiteY4-66" fmla="*/ 2125005 h 2125005"/>
              <a:gd name="connsiteX5-67" fmla="*/ 552252 w 1512168"/>
              <a:gd name="connsiteY5-68" fmla="*/ 2125005 h 2125005"/>
              <a:gd name="connsiteX6-69" fmla="*/ 0 w 1512168"/>
              <a:gd name="connsiteY6-70" fmla="*/ 612068 h 212500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512168" h="2125005">
                <a:moveTo>
                  <a:pt x="0" y="612068"/>
                </a:moveTo>
                <a:lnTo>
                  <a:pt x="306034" y="0"/>
                </a:lnTo>
                <a:lnTo>
                  <a:pt x="1206134" y="0"/>
                </a:lnTo>
                <a:lnTo>
                  <a:pt x="1512168" y="612068"/>
                </a:lnTo>
                <a:lnTo>
                  <a:pt x="984300" y="2125005"/>
                </a:lnTo>
                <a:lnTo>
                  <a:pt x="552252" y="2125005"/>
                </a:lnTo>
                <a:lnTo>
                  <a:pt x="0" y="612068"/>
                </a:lnTo>
                <a:close/>
              </a:path>
            </a:pathLst>
          </a:cu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ko-KR" altLang="en-US">
              <a:latin typeface="微软雅黑" panose="020B0503020204020204" pitchFamily="34" charset="-122"/>
            </a:endParaRPr>
          </a:p>
        </p:txBody>
      </p:sp>
      <p:sp>
        <p:nvSpPr>
          <p:cNvPr id="20" name="타원 37"/>
          <p:cNvSpPr/>
          <p:nvPr/>
        </p:nvSpPr>
        <p:spPr bwMode="auto">
          <a:xfrm>
            <a:off x="3664926" y="2180661"/>
            <a:ext cx="1584573" cy="1577431"/>
          </a:xfrm>
          <a:prstGeom prst="ellipse">
            <a:avLst/>
          </a:prstGeom>
          <a:solidFill>
            <a:srgbClr val="FE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r>
              <a:rPr lang="zh-CN" altLang="en-US" sz="2100" b="1" dirty="0">
                <a:solidFill>
                  <a:srgbClr val="000000"/>
                </a:solidFill>
                <a:latin typeface="微软雅黑" panose="020B0503020204020204" pitchFamily="34" charset="-122"/>
                <a:ea typeface="微软雅黑" panose="020B0503020204020204" pitchFamily="34" charset="-122"/>
              </a:rPr>
              <a:t>热敏</a:t>
            </a:r>
            <a:endParaRPr lang="en-US" altLang="zh-CN" sz="2100" b="1" dirty="0">
              <a:solidFill>
                <a:srgbClr val="000000"/>
              </a:solidFill>
              <a:latin typeface="微软雅黑" panose="020B0503020204020204" pitchFamily="34" charset="-122"/>
              <a:ea typeface="微软雅黑" panose="020B0503020204020204" pitchFamily="34" charset="-122"/>
            </a:endParaRPr>
          </a:p>
          <a:p>
            <a:pPr algn="ctr">
              <a:defRPr/>
            </a:pPr>
            <a:r>
              <a:rPr lang="zh-CN" altLang="en-US" sz="2100" b="1" dirty="0">
                <a:solidFill>
                  <a:srgbClr val="000000"/>
                </a:solidFill>
                <a:latin typeface="微软雅黑" panose="020B0503020204020204" pitchFamily="34" charset="-122"/>
                <a:ea typeface="微软雅黑" panose="020B0503020204020204" pitchFamily="34" charset="-122"/>
              </a:rPr>
              <a:t>电阻</a:t>
            </a:r>
            <a:endParaRPr lang="en-US" altLang="zh-CN" sz="2100" b="1" dirty="0">
              <a:solidFill>
                <a:srgbClr val="000000"/>
              </a:solidFill>
              <a:latin typeface="微软雅黑" panose="020B0503020204020204" pitchFamily="34" charset="-122"/>
              <a:ea typeface="微软雅黑" panose="020B0503020204020204" pitchFamily="34" charset="-122"/>
            </a:endParaRPr>
          </a:p>
          <a:p>
            <a:pPr algn="ctr">
              <a:defRPr/>
            </a:pPr>
            <a:r>
              <a:rPr lang="zh-CN" altLang="en-US" sz="2100" b="1" dirty="0">
                <a:solidFill>
                  <a:srgbClr val="000000"/>
                </a:solidFill>
                <a:latin typeface="微软雅黑" panose="020B0503020204020204" pitchFamily="34" charset="-122"/>
                <a:ea typeface="微软雅黑" panose="020B0503020204020204" pitchFamily="34" charset="-122"/>
              </a:rPr>
              <a:t>优点</a:t>
            </a:r>
            <a:endParaRPr lang="ko-KR" altLang="en-US" sz="900" b="1" dirty="0">
              <a:solidFill>
                <a:srgbClr val="000000"/>
              </a:solidFill>
              <a:latin typeface="微软雅黑" panose="020B0503020204020204" pitchFamily="34" charset="-122"/>
            </a:endParaRPr>
          </a:p>
        </p:txBody>
      </p:sp>
      <p:sp>
        <p:nvSpPr>
          <p:cNvPr id="21" name="矩形 20"/>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2" name="矩形 21"/>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03</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4"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原理与特性</a:t>
            </a:r>
          </a:p>
        </p:txBody>
      </p:sp>
      <p:sp>
        <p:nvSpPr>
          <p:cNvPr id="26" name="Text Box 11">
            <a:extLst>
              <a:ext uri="{FF2B5EF4-FFF2-40B4-BE49-F238E27FC236}">
                <a16:creationId xmlns:a16="http://schemas.microsoft.com/office/drawing/2014/main" id="{260A54C8-5F0E-4BA9-ABDA-452773ED770A}"/>
              </a:ext>
            </a:extLst>
          </p:cNvPr>
          <p:cNvSpPr txBox="1">
            <a:spLocks noChangeArrowheads="1"/>
          </p:cNvSpPr>
          <p:nvPr/>
        </p:nvSpPr>
        <p:spPr bwMode="auto">
          <a:xfrm>
            <a:off x="5638285" y="1668475"/>
            <a:ext cx="1125554" cy="283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400" b="1" dirty="0">
                <a:solidFill>
                  <a:prstClr val="black"/>
                </a:solidFill>
                <a:latin typeface="微软雅黑" panose="020B0503020204020204" pitchFamily="34" charset="-122"/>
                <a:ea typeface="微软雅黑" panose="020B0503020204020204" pitchFamily="34" charset="-122"/>
              </a:rPr>
              <a:t>1.</a:t>
            </a:r>
            <a:r>
              <a:rPr lang="zh-CN" altLang="en-US" sz="1400" b="1" dirty="0">
                <a:solidFill>
                  <a:prstClr val="black"/>
                </a:solidFill>
                <a:latin typeface="微软雅黑" panose="020B0503020204020204" pitchFamily="34" charset="-122"/>
                <a:ea typeface="微软雅黑" panose="020B0503020204020204" pitchFamily="34" charset="-122"/>
              </a:rPr>
              <a:t>灵敏度高</a:t>
            </a:r>
          </a:p>
        </p:txBody>
      </p:sp>
      <p:sp>
        <p:nvSpPr>
          <p:cNvPr id="27" name="Text Box 11">
            <a:extLst>
              <a:ext uri="{FF2B5EF4-FFF2-40B4-BE49-F238E27FC236}">
                <a16:creationId xmlns:a16="http://schemas.microsoft.com/office/drawing/2014/main" id="{5B6B6340-5667-454C-BABA-5EF9D9912E6F}"/>
              </a:ext>
            </a:extLst>
          </p:cNvPr>
          <p:cNvSpPr txBox="1">
            <a:spLocks noChangeArrowheads="1"/>
          </p:cNvSpPr>
          <p:nvPr/>
        </p:nvSpPr>
        <p:spPr bwMode="auto">
          <a:xfrm>
            <a:off x="5699503" y="3326004"/>
            <a:ext cx="946121" cy="283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400" b="1" dirty="0">
                <a:solidFill>
                  <a:prstClr val="black"/>
                </a:solidFill>
                <a:latin typeface="微软雅黑" panose="020B0503020204020204" pitchFamily="34" charset="-122"/>
                <a:ea typeface="微软雅黑" panose="020B0503020204020204" pitchFamily="34" charset="-122"/>
              </a:rPr>
              <a:t>4.</a:t>
            </a:r>
            <a:r>
              <a:rPr lang="zh-CN" altLang="en-US" sz="1400" b="1" dirty="0">
                <a:solidFill>
                  <a:prstClr val="black"/>
                </a:solidFill>
                <a:latin typeface="微软雅黑" panose="020B0503020204020204" pitchFamily="34" charset="-122"/>
                <a:ea typeface="微软雅黑" panose="020B0503020204020204" pitchFamily="34" charset="-122"/>
              </a:rPr>
              <a:t>体积小</a:t>
            </a:r>
          </a:p>
        </p:txBody>
      </p:sp>
      <p:sp>
        <p:nvSpPr>
          <p:cNvPr id="25" name="TextBox 41">
            <a:extLst>
              <a:ext uri="{FF2B5EF4-FFF2-40B4-BE49-F238E27FC236}">
                <a16:creationId xmlns:a16="http://schemas.microsoft.com/office/drawing/2014/main" id="{C54FE107-A0DE-46A8-8608-5F170B9ACB87}"/>
              </a:ext>
            </a:extLst>
          </p:cNvPr>
          <p:cNvSpPr txBox="1"/>
          <p:nvPr/>
        </p:nvSpPr>
        <p:spPr>
          <a:xfrm>
            <a:off x="554420" y="2109067"/>
            <a:ext cx="2558021" cy="829561"/>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常温器件适用于</a:t>
            </a:r>
            <a:r>
              <a:rPr lang="en-US" altLang="zh-CN" sz="1100" dirty="0">
                <a:solidFill>
                  <a:schemeClr val="tx1">
                    <a:lumMod val="50000"/>
                    <a:lumOff val="50000"/>
                  </a:schemeClr>
                </a:solidFill>
                <a:latin typeface="微软雅黑" pitchFamily="34" charset="-122"/>
                <a:ea typeface="微软雅黑" pitchFamily="34" charset="-122"/>
              </a:rPr>
              <a:t>-55 ℃ ~315℃ </a:t>
            </a:r>
            <a:r>
              <a:rPr lang="zh-CN" altLang="en-US" sz="1100" dirty="0">
                <a:solidFill>
                  <a:schemeClr val="tx1">
                    <a:lumMod val="50000"/>
                    <a:lumOff val="50000"/>
                  </a:schemeClr>
                </a:solidFill>
                <a:latin typeface="微软雅黑" pitchFamily="34" charset="-122"/>
                <a:ea typeface="微软雅黑" pitchFamily="34" charset="-122"/>
              </a:rPr>
              <a:t>，高温器件适用温度高于</a:t>
            </a:r>
            <a:r>
              <a:rPr lang="en-US" altLang="zh-CN" sz="1100" dirty="0">
                <a:solidFill>
                  <a:schemeClr val="tx1">
                    <a:lumMod val="50000"/>
                    <a:lumOff val="50000"/>
                  </a:schemeClr>
                </a:solidFill>
                <a:latin typeface="微软雅黑" pitchFamily="34" charset="-122"/>
                <a:ea typeface="微软雅黑" pitchFamily="34" charset="-122"/>
              </a:rPr>
              <a:t>3 15°C </a:t>
            </a:r>
            <a:r>
              <a:rPr lang="zh-CN" altLang="en-US" sz="1100" dirty="0">
                <a:solidFill>
                  <a:schemeClr val="tx1">
                    <a:lumMod val="50000"/>
                    <a:lumOff val="50000"/>
                  </a:schemeClr>
                </a:solidFill>
                <a:latin typeface="微软雅黑" pitchFamily="34" charset="-122"/>
                <a:ea typeface="微软雅黑" pitchFamily="34" charset="-122"/>
              </a:rPr>
              <a:t>（ 目前最高可达到</a:t>
            </a:r>
            <a:r>
              <a:rPr lang="en-US" altLang="zh-CN" sz="1100" dirty="0">
                <a:solidFill>
                  <a:schemeClr val="tx1">
                    <a:lumMod val="50000"/>
                    <a:lumOff val="50000"/>
                  </a:schemeClr>
                </a:solidFill>
                <a:latin typeface="微软雅黑" pitchFamily="34" charset="-122"/>
                <a:ea typeface="微软雅黑" pitchFamily="34" charset="-122"/>
              </a:rPr>
              <a:t>2 000 ℃ </a:t>
            </a:r>
            <a:r>
              <a:rPr lang="zh-CN" altLang="en-US" sz="1100" dirty="0">
                <a:solidFill>
                  <a:schemeClr val="tx1">
                    <a:lumMod val="50000"/>
                    <a:lumOff val="50000"/>
                  </a:schemeClr>
                </a:solidFill>
                <a:latin typeface="微软雅黑" pitchFamily="34" charset="-122"/>
                <a:ea typeface="微软雅黑" pitchFamily="34" charset="-122"/>
              </a:rPr>
              <a:t>），低温器件适用于</a:t>
            </a:r>
            <a:r>
              <a:rPr lang="en-US" altLang="zh-CN" sz="1100" dirty="0">
                <a:solidFill>
                  <a:schemeClr val="tx1">
                    <a:lumMod val="50000"/>
                    <a:lumOff val="50000"/>
                  </a:schemeClr>
                </a:solidFill>
                <a:latin typeface="微软雅黑" pitchFamily="34" charset="-122"/>
                <a:ea typeface="微软雅黑" pitchFamily="34" charset="-122"/>
              </a:rPr>
              <a:t>-273 C ~55 ℃</a:t>
            </a:r>
            <a:endParaRPr lang="zh-CN" altLang="en-US" sz="1100" dirty="0">
              <a:solidFill>
                <a:schemeClr val="tx1">
                  <a:lumMod val="50000"/>
                  <a:lumOff val="50000"/>
                </a:schemeClr>
              </a:solidFill>
              <a:latin typeface="微软雅黑" pitchFamily="34" charset="-122"/>
              <a:ea typeface="微软雅黑" pitchFamily="34" charset="-122"/>
            </a:endParaRPr>
          </a:p>
        </p:txBody>
      </p:sp>
      <p:sp>
        <p:nvSpPr>
          <p:cNvPr id="28" name="TextBox 41">
            <a:extLst>
              <a:ext uri="{FF2B5EF4-FFF2-40B4-BE49-F238E27FC236}">
                <a16:creationId xmlns:a16="http://schemas.microsoft.com/office/drawing/2014/main" id="{29CB226B-F7CC-43A8-BFCF-599F6CF35E4A}"/>
              </a:ext>
            </a:extLst>
          </p:cNvPr>
          <p:cNvSpPr txBox="1"/>
          <p:nvPr/>
        </p:nvSpPr>
        <p:spPr>
          <a:xfrm>
            <a:off x="537611" y="3729215"/>
            <a:ext cx="2558021" cy="250556"/>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电阻值可在</a:t>
            </a:r>
            <a:r>
              <a:rPr lang="en-US" altLang="zh-CN" sz="1100" dirty="0">
                <a:solidFill>
                  <a:schemeClr val="tx1">
                    <a:lumMod val="50000"/>
                    <a:lumOff val="50000"/>
                  </a:schemeClr>
                </a:solidFill>
                <a:latin typeface="微软雅黑" pitchFamily="34" charset="-122"/>
                <a:ea typeface="微软雅黑" pitchFamily="34" charset="-122"/>
              </a:rPr>
              <a:t>0 .1 ~100kΩ </a:t>
            </a:r>
            <a:r>
              <a:rPr lang="zh-CN" altLang="en-US" sz="1100" dirty="0">
                <a:solidFill>
                  <a:schemeClr val="tx1">
                    <a:lumMod val="50000"/>
                    <a:lumOff val="50000"/>
                  </a:schemeClr>
                </a:solidFill>
                <a:latin typeface="微软雅黑" pitchFamily="34" charset="-122"/>
                <a:ea typeface="微软雅黑" pitchFamily="34" charset="-122"/>
              </a:rPr>
              <a:t>间任意选择</a:t>
            </a:r>
          </a:p>
        </p:txBody>
      </p:sp>
      <p:sp>
        <p:nvSpPr>
          <p:cNvPr id="30" name="TextBox 41">
            <a:extLst>
              <a:ext uri="{FF2B5EF4-FFF2-40B4-BE49-F238E27FC236}">
                <a16:creationId xmlns:a16="http://schemas.microsoft.com/office/drawing/2014/main" id="{35E57FE7-AAEF-4CCB-A163-78B74435FD08}"/>
              </a:ext>
            </a:extLst>
          </p:cNvPr>
          <p:cNvSpPr txBox="1"/>
          <p:nvPr/>
        </p:nvSpPr>
        <p:spPr>
          <a:xfrm>
            <a:off x="5638285" y="3773818"/>
            <a:ext cx="2637124" cy="443558"/>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能够测量其他温度计无法测量的空隙、腔体及生物体内血管的温度</a:t>
            </a:r>
          </a:p>
        </p:txBody>
      </p:sp>
      <p:sp>
        <p:nvSpPr>
          <p:cNvPr id="31" name="TextBox 41">
            <a:extLst>
              <a:ext uri="{FF2B5EF4-FFF2-40B4-BE49-F238E27FC236}">
                <a16:creationId xmlns:a16="http://schemas.microsoft.com/office/drawing/2014/main" id="{C1588261-6227-463D-ADC3-ECFA7D025781}"/>
              </a:ext>
            </a:extLst>
          </p:cNvPr>
          <p:cNvSpPr txBox="1"/>
          <p:nvPr/>
        </p:nvSpPr>
        <p:spPr>
          <a:xfrm>
            <a:off x="5733098" y="2111149"/>
            <a:ext cx="2558021" cy="443558"/>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其电阻温度系数要比金属大</a:t>
            </a:r>
            <a:r>
              <a:rPr lang="en-US" altLang="zh-CN" sz="1100" dirty="0">
                <a:solidFill>
                  <a:schemeClr val="tx1">
                    <a:lumMod val="50000"/>
                    <a:lumOff val="50000"/>
                  </a:schemeClr>
                </a:solidFill>
                <a:latin typeface="微软雅黑" pitchFamily="34" charset="-122"/>
                <a:ea typeface="微软雅黑" pitchFamily="34" charset="-122"/>
              </a:rPr>
              <a:t>10 ~100 </a:t>
            </a:r>
            <a:r>
              <a:rPr lang="zh-CN" altLang="en-US" sz="1100" dirty="0">
                <a:solidFill>
                  <a:schemeClr val="tx1">
                    <a:lumMod val="50000"/>
                    <a:lumOff val="50000"/>
                  </a:schemeClr>
                </a:solidFill>
                <a:latin typeface="微软雅黑" pitchFamily="34" charset="-122"/>
                <a:ea typeface="微软雅黑" pitchFamily="34" charset="-122"/>
              </a:rPr>
              <a:t>倍以上，能检测出</a:t>
            </a:r>
            <a:r>
              <a:rPr lang="en-US" altLang="zh-CN" sz="1100" dirty="0">
                <a:solidFill>
                  <a:schemeClr val="tx1">
                    <a:lumMod val="50000"/>
                    <a:lumOff val="50000"/>
                  </a:schemeClr>
                </a:solidFill>
                <a:latin typeface="微软雅黑" pitchFamily="34" charset="-122"/>
                <a:ea typeface="微软雅黑" pitchFamily="34" charset="-122"/>
              </a:rPr>
              <a:t>10 -6 ℃</a:t>
            </a:r>
            <a:r>
              <a:rPr lang="zh-CN" altLang="en-US" sz="1100" dirty="0">
                <a:solidFill>
                  <a:schemeClr val="tx1">
                    <a:lumMod val="50000"/>
                    <a:lumOff val="50000"/>
                  </a:schemeClr>
                </a:solidFill>
                <a:latin typeface="微软雅黑" pitchFamily="34" charset="-122"/>
                <a:ea typeface="微软雅黑" pitchFamily="34" charset="-122"/>
              </a:rPr>
              <a:t>的温度变化</a:t>
            </a:r>
          </a:p>
        </p:txBody>
      </p:sp>
    </p:spTree>
    <p:custDataLst>
      <p:tags r:id="rId1"/>
    </p:custDataLst>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7066"/>
    </mc:Choice>
    <mc:Fallback xmlns="">
      <p:transition spd="slow" advTm="706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randombar(horizontal)">
                                      <p:cBhvr>
                                        <p:cTn id="7" dur="500"/>
                                        <p:tgtEl>
                                          <p:spTgt spid="1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randombar(horizontal)">
                                      <p:cBhvr>
                                        <p:cTn id="10" dur="500"/>
                                        <p:tgtEl>
                                          <p:spTgt spid="16"/>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randombar(horizontal)">
                                      <p:cBhvr>
                                        <p:cTn id="13" dur="500"/>
                                        <p:tgtEl>
                                          <p:spTgt spid="1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randombar(horizontal)">
                                      <p:cBhvr>
                                        <p:cTn id="16" dur="500"/>
                                        <p:tgtEl>
                                          <p:spTgt spid="20"/>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randombar(horizontal)">
                                      <p:cBhvr>
                                        <p:cTn id="19" dur="500"/>
                                        <p:tgtEl>
                                          <p:spTgt spid="17"/>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randombar(horizontal)">
                                      <p:cBhvr>
                                        <p:cTn id="22" dur="500"/>
                                        <p:tgtEl>
                                          <p:spTgt spid="19"/>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randombar(horizontal)">
                                      <p:cBhvr>
                                        <p:cTn id="25" dur="500"/>
                                        <p:tgtEl>
                                          <p:spTgt spid="18"/>
                                        </p:tgtEl>
                                      </p:cBhvr>
                                    </p:animEffect>
                                  </p:childTnLst>
                                </p:cTn>
                              </p:par>
                            </p:childTnLst>
                          </p:cTn>
                        </p:par>
                        <p:par>
                          <p:cTn id="26" fill="hold">
                            <p:stCondLst>
                              <p:cond delay="500"/>
                            </p:stCondLst>
                            <p:childTnLst>
                              <p:par>
                                <p:cTn id="27" presetID="22" presetClass="entr" presetSubtype="2" fill="hold"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wipe(right)">
                                      <p:cBhvr>
                                        <p:cTn id="29" dur="500"/>
                                        <p:tgtEl>
                                          <p:spTgt spid="4"/>
                                        </p:tgtEl>
                                      </p:cBhvr>
                                    </p:animEffect>
                                  </p:childTnLst>
                                </p:cTn>
                              </p:par>
                            </p:childTnLst>
                          </p:cTn>
                        </p:par>
                        <p:par>
                          <p:cTn id="30" fill="hold">
                            <p:stCondLst>
                              <p:cond delay="1000"/>
                            </p:stCondLst>
                            <p:childTnLst>
                              <p:par>
                                <p:cTn id="31" presetID="42" presetClass="entr" presetSubtype="0" fill="hold" grpId="0"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400"/>
                                        <p:tgtEl>
                                          <p:spTgt spid="2"/>
                                        </p:tgtEl>
                                      </p:cBhvr>
                                    </p:animEffect>
                                    <p:anim calcmode="lin" valueType="num">
                                      <p:cBhvr>
                                        <p:cTn id="34" dur="400" fill="hold"/>
                                        <p:tgtEl>
                                          <p:spTgt spid="2"/>
                                        </p:tgtEl>
                                        <p:attrNameLst>
                                          <p:attrName>ppt_x</p:attrName>
                                        </p:attrNameLst>
                                      </p:cBhvr>
                                      <p:tavLst>
                                        <p:tav tm="0">
                                          <p:val>
                                            <p:strVal val="#ppt_x"/>
                                          </p:val>
                                        </p:tav>
                                        <p:tav tm="100000">
                                          <p:val>
                                            <p:strVal val="#ppt_x"/>
                                          </p:val>
                                        </p:tav>
                                      </p:tavLst>
                                    </p:anim>
                                    <p:anim calcmode="lin" valueType="num">
                                      <p:cBhvr>
                                        <p:cTn id="35" dur="400" fill="hold"/>
                                        <p:tgtEl>
                                          <p:spTgt spid="2"/>
                                        </p:tgtEl>
                                        <p:attrNameLst>
                                          <p:attrName>ppt_y</p:attrName>
                                        </p:attrNameLst>
                                      </p:cBhvr>
                                      <p:tavLst>
                                        <p:tav tm="0">
                                          <p:val>
                                            <p:strVal val="#ppt_y+.1"/>
                                          </p:val>
                                        </p:tav>
                                        <p:tav tm="100000">
                                          <p:val>
                                            <p:strVal val="#ppt_y"/>
                                          </p:val>
                                        </p:tav>
                                      </p:tavLst>
                                    </p:anim>
                                  </p:childTnLst>
                                </p:cTn>
                              </p:par>
                            </p:childTnLst>
                          </p:cTn>
                        </p:par>
                        <p:par>
                          <p:cTn id="36" fill="hold">
                            <p:stCondLst>
                              <p:cond delay="1400"/>
                            </p:stCondLst>
                            <p:childTnLst>
                              <p:par>
                                <p:cTn id="37" presetID="22" presetClass="entr" presetSubtype="2" fill="hold"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wipe(right)">
                                      <p:cBhvr>
                                        <p:cTn id="39" dur="500"/>
                                        <p:tgtEl>
                                          <p:spTgt spid="7"/>
                                        </p:tgtEl>
                                      </p:cBhvr>
                                    </p:animEffect>
                                  </p:childTnLst>
                                </p:cTn>
                              </p:par>
                            </p:childTnLst>
                          </p:cTn>
                        </p:par>
                        <p:par>
                          <p:cTn id="40" fill="hold">
                            <p:stCondLst>
                              <p:cond delay="1900"/>
                            </p:stCondLst>
                            <p:childTnLst>
                              <p:par>
                                <p:cTn id="41" presetID="42" presetClass="entr" presetSubtype="0" fill="hold" grpId="0" nodeType="after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400"/>
                                        <p:tgtEl>
                                          <p:spTgt spid="5"/>
                                        </p:tgtEl>
                                      </p:cBhvr>
                                    </p:animEffect>
                                    <p:anim calcmode="lin" valueType="num">
                                      <p:cBhvr>
                                        <p:cTn id="44" dur="400" fill="hold"/>
                                        <p:tgtEl>
                                          <p:spTgt spid="5"/>
                                        </p:tgtEl>
                                        <p:attrNameLst>
                                          <p:attrName>ppt_x</p:attrName>
                                        </p:attrNameLst>
                                      </p:cBhvr>
                                      <p:tavLst>
                                        <p:tav tm="0">
                                          <p:val>
                                            <p:strVal val="#ppt_x"/>
                                          </p:val>
                                        </p:tav>
                                        <p:tav tm="100000">
                                          <p:val>
                                            <p:strVal val="#ppt_x"/>
                                          </p:val>
                                        </p:tav>
                                      </p:tavLst>
                                    </p:anim>
                                    <p:anim calcmode="lin" valueType="num">
                                      <p:cBhvr>
                                        <p:cTn id="45" dur="400" fill="hold"/>
                                        <p:tgtEl>
                                          <p:spTgt spid="5"/>
                                        </p:tgtEl>
                                        <p:attrNameLst>
                                          <p:attrName>ppt_y</p:attrName>
                                        </p:attrNameLst>
                                      </p:cBhvr>
                                      <p:tavLst>
                                        <p:tav tm="0">
                                          <p:val>
                                            <p:strVal val="#ppt_y+.1"/>
                                          </p:val>
                                        </p:tav>
                                        <p:tav tm="100000">
                                          <p:val>
                                            <p:strVal val="#ppt_y"/>
                                          </p:val>
                                        </p:tav>
                                      </p:tavLst>
                                    </p:anim>
                                  </p:childTnLst>
                                </p:cTn>
                              </p:par>
                            </p:childTnLst>
                          </p:cTn>
                        </p:par>
                        <p:par>
                          <p:cTn id="46" fill="hold">
                            <p:stCondLst>
                              <p:cond delay="2300"/>
                            </p:stCondLst>
                            <p:childTnLst>
                              <p:par>
                                <p:cTn id="47" presetID="22" presetClass="entr" presetSubtype="8" fill="hold" nodeType="after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wipe(left)">
                                      <p:cBhvr>
                                        <p:cTn id="49" dur="500"/>
                                        <p:tgtEl>
                                          <p:spTgt spid="8"/>
                                        </p:tgtEl>
                                      </p:cBhvr>
                                    </p:animEffect>
                                  </p:childTnLst>
                                </p:cTn>
                              </p:par>
                            </p:childTnLst>
                          </p:cTn>
                        </p:par>
                        <p:par>
                          <p:cTn id="50" fill="hold">
                            <p:stCondLst>
                              <p:cond delay="2800"/>
                            </p:stCondLst>
                            <p:childTnLst>
                              <p:par>
                                <p:cTn id="51" presetID="42" presetClass="entr" presetSubtype="0" fill="hold" grpId="0" nodeType="after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fade">
                                      <p:cBhvr>
                                        <p:cTn id="53" dur="400"/>
                                        <p:tgtEl>
                                          <p:spTgt spid="10"/>
                                        </p:tgtEl>
                                      </p:cBhvr>
                                    </p:animEffect>
                                    <p:anim calcmode="lin" valueType="num">
                                      <p:cBhvr>
                                        <p:cTn id="54" dur="400" fill="hold"/>
                                        <p:tgtEl>
                                          <p:spTgt spid="10"/>
                                        </p:tgtEl>
                                        <p:attrNameLst>
                                          <p:attrName>ppt_x</p:attrName>
                                        </p:attrNameLst>
                                      </p:cBhvr>
                                      <p:tavLst>
                                        <p:tav tm="0">
                                          <p:val>
                                            <p:strVal val="#ppt_x"/>
                                          </p:val>
                                        </p:tav>
                                        <p:tav tm="100000">
                                          <p:val>
                                            <p:strVal val="#ppt_x"/>
                                          </p:val>
                                        </p:tav>
                                      </p:tavLst>
                                    </p:anim>
                                    <p:anim calcmode="lin" valueType="num">
                                      <p:cBhvr>
                                        <p:cTn id="55" dur="400" fill="hold"/>
                                        <p:tgtEl>
                                          <p:spTgt spid="10"/>
                                        </p:tgtEl>
                                        <p:attrNameLst>
                                          <p:attrName>ppt_y</p:attrName>
                                        </p:attrNameLst>
                                      </p:cBhvr>
                                      <p:tavLst>
                                        <p:tav tm="0">
                                          <p:val>
                                            <p:strVal val="#ppt_y+.1"/>
                                          </p:val>
                                        </p:tav>
                                        <p:tav tm="100000">
                                          <p:val>
                                            <p:strVal val="#ppt_y"/>
                                          </p:val>
                                        </p:tav>
                                      </p:tavLst>
                                    </p:anim>
                                  </p:childTnLst>
                                </p:cTn>
                              </p:par>
                            </p:childTnLst>
                          </p:cTn>
                        </p:par>
                        <p:par>
                          <p:cTn id="56" fill="hold">
                            <p:stCondLst>
                              <p:cond delay="3200"/>
                            </p:stCondLst>
                            <p:childTnLst>
                              <p:par>
                                <p:cTn id="57" presetID="22" presetClass="entr" presetSubtype="8" fill="hold" nodeType="afterEffect">
                                  <p:stCondLst>
                                    <p:cond delay="0"/>
                                  </p:stCondLst>
                                  <p:childTnLst>
                                    <p:set>
                                      <p:cBhvr>
                                        <p:cTn id="58" dur="1" fill="hold">
                                          <p:stCondLst>
                                            <p:cond delay="0"/>
                                          </p:stCondLst>
                                        </p:cTn>
                                        <p:tgtEl>
                                          <p:spTgt spid="11"/>
                                        </p:tgtEl>
                                        <p:attrNameLst>
                                          <p:attrName>style.visibility</p:attrName>
                                        </p:attrNameLst>
                                      </p:cBhvr>
                                      <p:to>
                                        <p:strVal val="visible"/>
                                      </p:to>
                                    </p:set>
                                    <p:animEffect transition="in" filter="wipe(left)">
                                      <p:cBhvr>
                                        <p:cTn id="59" dur="500"/>
                                        <p:tgtEl>
                                          <p:spTgt spid="11"/>
                                        </p:tgtEl>
                                      </p:cBhvr>
                                    </p:animEffect>
                                  </p:childTnLst>
                                </p:cTn>
                              </p:par>
                            </p:childTnLst>
                          </p:cTn>
                        </p:par>
                        <p:par>
                          <p:cTn id="60" fill="hold">
                            <p:stCondLst>
                              <p:cond delay="3700"/>
                            </p:stCondLst>
                            <p:childTnLst>
                              <p:par>
                                <p:cTn id="61" presetID="42" presetClass="entr" presetSubtype="0" fill="hold" grpId="0" nodeType="afterEffect">
                                  <p:stCondLst>
                                    <p:cond delay="0"/>
                                  </p:stCondLst>
                                  <p:childTnLst>
                                    <p:set>
                                      <p:cBhvr>
                                        <p:cTn id="62" dur="1" fill="hold">
                                          <p:stCondLst>
                                            <p:cond delay="0"/>
                                          </p:stCondLst>
                                        </p:cTn>
                                        <p:tgtEl>
                                          <p:spTgt spid="13"/>
                                        </p:tgtEl>
                                        <p:attrNameLst>
                                          <p:attrName>style.visibility</p:attrName>
                                        </p:attrNameLst>
                                      </p:cBhvr>
                                      <p:to>
                                        <p:strVal val="visible"/>
                                      </p:to>
                                    </p:set>
                                    <p:animEffect transition="in" filter="fade">
                                      <p:cBhvr>
                                        <p:cTn id="63" dur="400"/>
                                        <p:tgtEl>
                                          <p:spTgt spid="13"/>
                                        </p:tgtEl>
                                      </p:cBhvr>
                                    </p:animEffect>
                                    <p:anim calcmode="lin" valueType="num">
                                      <p:cBhvr>
                                        <p:cTn id="64" dur="400" fill="hold"/>
                                        <p:tgtEl>
                                          <p:spTgt spid="13"/>
                                        </p:tgtEl>
                                        <p:attrNameLst>
                                          <p:attrName>ppt_x</p:attrName>
                                        </p:attrNameLst>
                                      </p:cBhvr>
                                      <p:tavLst>
                                        <p:tav tm="0">
                                          <p:val>
                                            <p:strVal val="#ppt_x"/>
                                          </p:val>
                                        </p:tav>
                                        <p:tav tm="100000">
                                          <p:val>
                                            <p:strVal val="#ppt_x"/>
                                          </p:val>
                                        </p:tav>
                                      </p:tavLst>
                                    </p:anim>
                                    <p:anim calcmode="lin" valueType="num">
                                      <p:cBhvr>
                                        <p:cTn id="65" dur="400" fill="hold"/>
                                        <p:tgtEl>
                                          <p:spTgt spid="13"/>
                                        </p:tgtEl>
                                        <p:attrNameLst>
                                          <p:attrName>ppt_y</p:attrName>
                                        </p:attrNameLst>
                                      </p:cBhvr>
                                      <p:tavLst>
                                        <p:tav tm="0">
                                          <p:val>
                                            <p:strVal val="#ppt_y+.1"/>
                                          </p:val>
                                        </p:tav>
                                        <p:tav tm="100000">
                                          <p:val>
                                            <p:strVal val="#ppt_y"/>
                                          </p:val>
                                        </p:tav>
                                      </p:tavLst>
                                    </p:anim>
                                  </p:childTnLst>
                                </p:cTn>
                              </p:par>
                            </p:childTnLst>
                          </p:cTn>
                        </p:par>
                        <p:par>
                          <p:cTn id="66" fill="hold">
                            <p:stCondLst>
                              <p:cond delay="4100"/>
                            </p:stCondLst>
                            <p:childTnLst>
                              <p:par>
                                <p:cTn id="67" presetID="42" presetClass="entr" presetSubtype="0" fill="hold" grpId="0" nodeType="afterEffect">
                                  <p:stCondLst>
                                    <p:cond delay="0"/>
                                  </p:stCondLst>
                                  <p:childTnLst>
                                    <p:set>
                                      <p:cBhvr>
                                        <p:cTn id="68" dur="1" fill="hold">
                                          <p:stCondLst>
                                            <p:cond delay="0"/>
                                          </p:stCondLst>
                                        </p:cTn>
                                        <p:tgtEl>
                                          <p:spTgt spid="26"/>
                                        </p:tgtEl>
                                        <p:attrNameLst>
                                          <p:attrName>style.visibility</p:attrName>
                                        </p:attrNameLst>
                                      </p:cBhvr>
                                      <p:to>
                                        <p:strVal val="visible"/>
                                      </p:to>
                                    </p:set>
                                    <p:animEffect transition="in" filter="fade">
                                      <p:cBhvr>
                                        <p:cTn id="69" dur="400"/>
                                        <p:tgtEl>
                                          <p:spTgt spid="26"/>
                                        </p:tgtEl>
                                      </p:cBhvr>
                                    </p:animEffect>
                                    <p:anim calcmode="lin" valueType="num">
                                      <p:cBhvr>
                                        <p:cTn id="70" dur="400" fill="hold"/>
                                        <p:tgtEl>
                                          <p:spTgt spid="26"/>
                                        </p:tgtEl>
                                        <p:attrNameLst>
                                          <p:attrName>ppt_x</p:attrName>
                                        </p:attrNameLst>
                                      </p:cBhvr>
                                      <p:tavLst>
                                        <p:tav tm="0">
                                          <p:val>
                                            <p:strVal val="#ppt_x"/>
                                          </p:val>
                                        </p:tav>
                                        <p:tav tm="100000">
                                          <p:val>
                                            <p:strVal val="#ppt_x"/>
                                          </p:val>
                                        </p:tav>
                                      </p:tavLst>
                                    </p:anim>
                                    <p:anim calcmode="lin" valueType="num">
                                      <p:cBhvr>
                                        <p:cTn id="71" dur="400" fill="hold"/>
                                        <p:tgtEl>
                                          <p:spTgt spid="26"/>
                                        </p:tgtEl>
                                        <p:attrNameLst>
                                          <p:attrName>ppt_y</p:attrName>
                                        </p:attrNameLst>
                                      </p:cBhvr>
                                      <p:tavLst>
                                        <p:tav tm="0">
                                          <p:val>
                                            <p:strVal val="#ppt_y+.1"/>
                                          </p:val>
                                        </p:tav>
                                        <p:tav tm="100000">
                                          <p:val>
                                            <p:strVal val="#ppt_y"/>
                                          </p:val>
                                        </p:tav>
                                      </p:tavLst>
                                    </p:anim>
                                  </p:childTnLst>
                                </p:cTn>
                              </p:par>
                            </p:childTnLst>
                          </p:cTn>
                        </p:par>
                        <p:par>
                          <p:cTn id="72" fill="hold">
                            <p:stCondLst>
                              <p:cond delay="4500"/>
                            </p:stCondLst>
                            <p:childTnLst>
                              <p:par>
                                <p:cTn id="73" presetID="42" presetClass="entr" presetSubtype="0" fill="hold" grpId="0" nodeType="after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400"/>
                                        <p:tgtEl>
                                          <p:spTgt spid="27"/>
                                        </p:tgtEl>
                                      </p:cBhvr>
                                    </p:animEffect>
                                    <p:anim calcmode="lin" valueType="num">
                                      <p:cBhvr>
                                        <p:cTn id="76" dur="400" fill="hold"/>
                                        <p:tgtEl>
                                          <p:spTgt spid="27"/>
                                        </p:tgtEl>
                                        <p:attrNameLst>
                                          <p:attrName>ppt_x</p:attrName>
                                        </p:attrNameLst>
                                      </p:cBhvr>
                                      <p:tavLst>
                                        <p:tav tm="0">
                                          <p:val>
                                            <p:strVal val="#ppt_x"/>
                                          </p:val>
                                        </p:tav>
                                        <p:tav tm="100000">
                                          <p:val>
                                            <p:strVal val="#ppt_x"/>
                                          </p:val>
                                        </p:tav>
                                      </p:tavLst>
                                    </p:anim>
                                    <p:anim calcmode="lin" valueType="num">
                                      <p:cBhvr>
                                        <p:cTn id="77" dur="400" fill="hold"/>
                                        <p:tgtEl>
                                          <p:spTgt spid="27"/>
                                        </p:tgtEl>
                                        <p:attrNameLst>
                                          <p:attrName>ppt_y</p:attrName>
                                        </p:attrNameLst>
                                      </p:cBhvr>
                                      <p:tavLst>
                                        <p:tav tm="0">
                                          <p:val>
                                            <p:strVal val="#ppt_y+.1"/>
                                          </p:val>
                                        </p:tav>
                                        <p:tav tm="100000">
                                          <p:val>
                                            <p:strVal val="#ppt_y"/>
                                          </p:val>
                                        </p:tav>
                                      </p:tavLst>
                                    </p:anim>
                                  </p:childTnLst>
                                </p:cTn>
                              </p:par>
                              <p:par>
                                <p:cTn id="78" presetID="47" presetClass="entr" presetSubtype="0" fill="hold" nodeType="withEffect">
                                  <p:stCondLst>
                                    <p:cond delay="0"/>
                                  </p:stCondLst>
                                  <p:childTnLst>
                                    <p:set>
                                      <p:cBhvr>
                                        <p:cTn id="79" dur="1" fill="hold">
                                          <p:stCondLst>
                                            <p:cond delay="0"/>
                                          </p:stCondLst>
                                        </p:cTn>
                                        <p:tgtEl>
                                          <p:spTgt spid="25"/>
                                        </p:tgtEl>
                                        <p:attrNameLst>
                                          <p:attrName>style.visibility</p:attrName>
                                        </p:attrNameLst>
                                      </p:cBhvr>
                                      <p:to>
                                        <p:strVal val="visible"/>
                                      </p:to>
                                    </p:set>
                                    <p:animEffect transition="in" filter="fade">
                                      <p:cBhvr>
                                        <p:cTn id="80" dur="1000"/>
                                        <p:tgtEl>
                                          <p:spTgt spid="25"/>
                                        </p:tgtEl>
                                      </p:cBhvr>
                                    </p:animEffect>
                                    <p:anim calcmode="lin" valueType="num">
                                      <p:cBhvr>
                                        <p:cTn id="81" dur="1000" fill="hold"/>
                                        <p:tgtEl>
                                          <p:spTgt spid="25"/>
                                        </p:tgtEl>
                                        <p:attrNameLst>
                                          <p:attrName>ppt_x</p:attrName>
                                        </p:attrNameLst>
                                      </p:cBhvr>
                                      <p:tavLst>
                                        <p:tav tm="0">
                                          <p:val>
                                            <p:strVal val="#ppt_x"/>
                                          </p:val>
                                        </p:tav>
                                        <p:tav tm="100000">
                                          <p:val>
                                            <p:strVal val="#ppt_x"/>
                                          </p:val>
                                        </p:tav>
                                      </p:tavLst>
                                    </p:anim>
                                    <p:anim calcmode="lin" valueType="num">
                                      <p:cBhvr>
                                        <p:cTn id="82" dur="1000" fill="hold"/>
                                        <p:tgtEl>
                                          <p:spTgt spid="25"/>
                                        </p:tgtEl>
                                        <p:attrNameLst>
                                          <p:attrName>ppt_y</p:attrName>
                                        </p:attrNameLst>
                                      </p:cBhvr>
                                      <p:tavLst>
                                        <p:tav tm="0">
                                          <p:val>
                                            <p:strVal val="#ppt_y-.1"/>
                                          </p:val>
                                        </p:tav>
                                        <p:tav tm="100000">
                                          <p:val>
                                            <p:strVal val="#ppt_y"/>
                                          </p:val>
                                        </p:tav>
                                      </p:tavLst>
                                    </p:anim>
                                  </p:childTnLst>
                                </p:cTn>
                              </p:par>
                              <p:par>
                                <p:cTn id="83" presetID="47" presetClass="entr" presetSubtype="0" fill="hold" nodeType="withEffect">
                                  <p:stCondLst>
                                    <p:cond delay="0"/>
                                  </p:stCondLst>
                                  <p:childTnLst>
                                    <p:set>
                                      <p:cBhvr>
                                        <p:cTn id="84" dur="1" fill="hold">
                                          <p:stCondLst>
                                            <p:cond delay="0"/>
                                          </p:stCondLst>
                                        </p:cTn>
                                        <p:tgtEl>
                                          <p:spTgt spid="28"/>
                                        </p:tgtEl>
                                        <p:attrNameLst>
                                          <p:attrName>style.visibility</p:attrName>
                                        </p:attrNameLst>
                                      </p:cBhvr>
                                      <p:to>
                                        <p:strVal val="visible"/>
                                      </p:to>
                                    </p:set>
                                    <p:animEffect transition="in" filter="fade">
                                      <p:cBhvr>
                                        <p:cTn id="85" dur="1000"/>
                                        <p:tgtEl>
                                          <p:spTgt spid="28"/>
                                        </p:tgtEl>
                                      </p:cBhvr>
                                    </p:animEffect>
                                    <p:anim calcmode="lin" valueType="num">
                                      <p:cBhvr>
                                        <p:cTn id="86" dur="1000" fill="hold"/>
                                        <p:tgtEl>
                                          <p:spTgt spid="28"/>
                                        </p:tgtEl>
                                        <p:attrNameLst>
                                          <p:attrName>ppt_x</p:attrName>
                                        </p:attrNameLst>
                                      </p:cBhvr>
                                      <p:tavLst>
                                        <p:tav tm="0">
                                          <p:val>
                                            <p:strVal val="#ppt_x"/>
                                          </p:val>
                                        </p:tav>
                                        <p:tav tm="100000">
                                          <p:val>
                                            <p:strVal val="#ppt_x"/>
                                          </p:val>
                                        </p:tav>
                                      </p:tavLst>
                                    </p:anim>
                                    <p:anim calcmode="lin" valueType="num">
                                      <p:cBhvr>
                                        <p:cTn id="87" dur="1000" fill="hold"/>
                                        <p:tgtEl>
                                          <p:spTgt spid="28"/>
                                        </p:tgtEl>
                                        <p:attrNameLst>
                                          <p:attrName>ppt_y</p:attrName>
                                        </p:attrNameLst>
                                      </p:cBhvr>
                                      <p:tavLst>
                                        <p:tav tm="0">
                                          <p:val>
                                            <p:strVal val="#ppt_y-.1"/>
                                          </p:val>
                                        </p:tav>
                                        <p:tav tm="100000">
                                          <p:val>
                                            <p:strVal val="#ppt_y"/>
                                          </p:val>
                                        </p:tav>
                                      </p:tavLst>
                                    </p:anim>
                                  </p:childTnLst>
                                </p:cTn>
                              </p:par>
                              <p:par>
                                <p:cTn id="88" presetID="47" presetClass="entr" presetSubtype="0" fill="hold" nodeType="withEffect">
                                  <p:stCondLst>
                                    <p:cond delay="0"/>
                                  </p:stCondLst>
                                  <p:childTnLst>
                                    <p:set>
                                      <p:cBhvr>
                                        <p:cTn id="89" dur="1" fill="hold">
                                          <p:stCondLst>
                                            <p:cond delay="0"/>
                                          </p:stCondLst>
                                        </p:cTn>
                                        <p:tgtEl>
                                          <p:spTgt spid="30"/>
                                        </p:tgtEl>
                                        <p:attrNameLst>
                                          <p:attrName>style.visibility</p:attrName>
                                        </p:attrNameLst>
                                      </p:cBhvr>
                                      <p:to>
                                        <p:strVal val="visible"/>
                                      </p:to>
                                    </p:set>
                                    <p:animEffect transition="in" filter="fade">
                                      <p:cBhvr>
                                        <p:cTn id="90" dur="1000"/>
                                        <p:tgtEl>
                                          <p:spTgt spid="30"/>
                                        </p:tgtEl>
                                      </p:cBhvr>
                                    </p:animEffect>
                                    <p:anim calcmode="lin" valueType="num">
                                      <p:cBhvr>
                                        <p:cTn id="91" dur="1000" fill="hold"/>
                                        <p:tgtEl>
                                          <p:spTgt spid="30"/>
                                        </p:tgtEl>
                                        <p:attrNameLst>
                                          <p:attrName>ppt_x</p:attrName>
                                        </p:attrNameLst>
                                      </p:cBhvr>
                                      <p:tavLst>
                                        <p:tav tm="0">
                                          <p:val>
                                            <p:strVal val="#ppt_x"/>
                                          </p:val>
                                        </p:tav>
                                        <p:tav tm="100000">
                                          <p:val>
                                            <p:strVal val="#ppt_x"/>
                                          </p:val>
                                        </p:tav>
                                      </p:tavLst>
                                    </p:anim>
                                    <p:anim calcmode="lin" valueType="num">
                                      <p:cBhvr>
                                        <p:cTn id="92" dur="1000" fill="hold"/>
                                        <p:tgtEl>
                                          <p:spTgt spid="30"/>
                                        </p:tgtEl>
                                        <p:attrNameLst>
                                          <p:attrName>ppt_y</p:attrName>
                                        </p:attrNameLst>
                                      </p:cBhvr>
                                      <p:tavLst>
                                        <p:tav tm="0">
                                          <p:val>
                                            <p:strVal val="#ppt_y-.1"/>
                                          </p:val>
                                        </p:tav>
                                        <p:tav tm="100000">
                                          <p:val>
                                            <p:strVal val="#ppt_y"/>
                                          </p:val>
                                        </p:tav>
                                      </p:tavLst>
                                    </p:anim>
                                  </p:childTnLst>
                                </p:cTn>
                              </p:par>
                              <p:par>
                                <p:cTn id="93" presetID="47" presetClass="entr" presetSubtype="0" fill="hold" nodeType="withEffect">
                                  <p:stCondLst>
                                    <p:cond delay="0"/>
                                  </p:stCondLst>
                                  <p:childTnLst>
                                    <p:set>
                                      <p:cBhvr>
                                        <p:cTn id="94" dur="1" fill="hold">
                                          <p:stCondLst>
                                            <p:cond delay="0"/>
                                          </p:stCondLst>
                                        </p:cTn>
                                        <p:tgtEl>
                                          <p:spTgt spid="31"/>
                                        </p:tgtEl>
                                        <p:attrNameLst>
                                          <p:attrName>style.visibility</p:attrName>
                                        </p:attrNameLst>
                                      </p:cBhvr>
                                      <p:to>
                                        <p:strVal val="visible"/>
                                      </p:to>
                                    </p:set>
                                    <p:animEffect transition="in" filter="fade">
                                      <p:cBhvr>
                                        <p:cTn id="95" dur="1000"/>
                                        <p:tgtEl>
                                          <p:spTgt spid="31"/>
                                        </p:tgtEl>
                                      </p:cBhvr>
                                    </p:animEffect>
                                    <p:anim calcmode="lin" valueType="num">
                                      <p:cBhvr>
                                        <p:cTn id="96" dur="1000" fill="hold"/>
                                        <p:tgtEl>
                                          <p:spTgt spid="31"/>
                                        </p:tgtEl>
                                        <p:attrNameLst>
                                          <p:attrName>ppt_x</p:attrName>
                                        </p:attrNameLst>
                                      </p:cBhvr>
                                      <p:tavLst>
                                        <p:tav tm="0">
                                          <p:val>
                                            <p:strVal val="#ppt_x"/>
                                          </p:val>
                                        </p:tav>
                                        <p:tav tm="100000">
                                          <p:val>
                                            <p:strVal val="#ppt_x"/>
                                          </p:val>
                                        </p:tav>
                                      </p:tavLst>
                                    </p:anim>
                                    <p:anim calcmode="lin" valueType="num">
                                      <p:cBhvr>
                                        <p:cTn id="97"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p:bldP spid="13" grpId="0"/>
      <p:bldP spid="14" grpId="0" animBg="1"/>
      <p:bldP spid="15" grpId="0" animBg="1"/>
      <p:bldP spid="16" grpId="0" animBg="1"/>
      <p:bldP spid="17" grpId="0" animBg="1"/>
      <p:bldP spid="18" grpId="0" animBg="1"/>
      <p:bldP spid="19" grpId="0" animBg="1"/>
      <p:bldP spid="20" grpId="0" animBg="1"/>
      <p:bldP spid="26" grpId="0"/>
      <p:bldP spid="2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01</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定义与分类</a:t>
            </a:r>
          </a:p>
        </p:txBody>
      </p:sp>
      <p:sp>
        <p:nvSpPr>
          <p:cNvPr id="22" name="Round Same Side Corner Rectangle 77">
            <a:extLst>
              <a:ext uri="{FF2B5EF4-FFF2-40B4-BE49-F238E27FC236}">
                <a16:creationId xmlns:a16="http://schemas.microsoft.com/office/drawing/2014/main" id="{F8656E8E-B934-446A-B40B-78BCD453C4FD}"/>
              </a:ext>
            </a:extLst>
          </p:cNvPr>
          <p:cNvSpPr/>
          <p:nvPr/>
        </p:nvSpPr>
        <p:spPr>
          <a:xfrm rot="10800000" flipH="1">
            <a:off x="642063" y="1715205"/>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24" name="文本框 8">
            <a:extLst>
              <a:ext uri="{FF2B5EF4-FFF2-40B4-BE49-F238E27FC236}">
                <a16:creationId xmlns:a16="http://schemas.microsoft.com/office/drawing/2014/main" id="{253D06E4-DCC4-4F20-8B33-075C26FDF35F}"/>
              </a:ext>
            </a:extLst>
          </p:cNvPr>
          <p:cNvSpPr txBox="1"/>
          <p:nvPr/>
        </p:nvSpPr>
        <p:spPr>
          <a:xfrm>
            <a:off x="723679" y="2160116"/>
            <a:ext cx="3735819" cy="1299156"/>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是一种传感器电阻，是用金属氧化物或半导体材料作为电阻的温敏元件。其电阻值随着温度的变化而改变。</a:t>
            </a:r>
            <a:r>
              <a:rPr lang="en-US" altLang="zh-CN" sz="2000" baseline="30000" dirty="0">
                <a:solidFill>
                  <a:srgbClr val="000000"/>
                </a:solidFill>
                <a:latin typeface="微软雅黑" panose="020B0503020204020204" pitchFamily="34" charset="-122"/>
                <a:ea typeface="微软雅黑" panose="020B0503020204020204" pitchFamily="34" charset="-122"/>
              </a:rPr>
              <a:t>[1]</a:t>
            </a:r>
            <a:endParaRPr lang="zh-CN" altLang="en-US" sz="2000" dirty="0">
              <a:latin typeface="微软雅黑" panose="020B0503020204020204" pitchFamily="34" charset="-122"/>
              <a:ea typeface="微软雅黑" panose="020B0503020204020204" pitchFamily="34" charset="-122"/>
            </a:endParaRPr>
          </a:p>
        </p:txBody>
      </p:sp>
      <p:sp>
        <p:nvSpPr>
          <p:cNvPr id="25" name="文本框 9">
            <a:extLst>
              <a:ext uri="{FF2B5EF4-FFF2-40B4-BE49-F238E27FC236}">
                <a16:creationId xmlns:a16="http://schemas.microsoft.com/office/drawing/2014/main" id="{22ABD08E-D31E-4E28-AD0A-81A6600A7C63}"/>
              </a:ext>
            </a:extLst>
          </p:cNvPr>
          <p:cNvSpPr txBox="1"/>
          <p:nvPr/>
        </p:nvSpPr>
        <p:spPr>
          <a:xfrm>
            <a:off x="723679" y="1656060"/>
            <a:ext cx="3560289" cy="437382"/>
          </a:xfrm>
          <a:prstGeom prst="rect">
            <a:avLst/>
          </a:prstGeom>
          <a:noFill/>
        </p:spPr>
        <p:txBody>
          <a:bodyPr wrap="square" lIns="67391" tIns="33696" rIns="67391" bIns="33696" rtlCol="0">
            <a:spAutoFit/>
          </a:bodyPr>
          <a:lstStyle/>
          <a:p>
            <a:r>
              <a:rPr lang="zh-CN" altLang="en-US" sz="2400" b="1" dirty="0">
                <a:latin typeface="微软雅黑" panose="020B0503020204020204" pitchFamily="34" charset="-122"/>
                <a:ea typeface="微软雅黑" panose="020B0503020204020204" pitchFamily="34" charset="-122"/>
                <a:cs typeface="Aharoni" panose="02010803020104030203" pitchFamily="2" charset="-79"/>
              </a:rPr>
              <a:t>热敏电阻</a:t>
            </a:r>
            <a:r>
              <a:rPr lang="en-US" altLang="zh-CN" sz="2400" b="1" dirty="0">
                <a:latin typeface="微软雅黑" panose="020B0503020204020204" pitchFamily="34" charset="-122"/>
                <a:ea typeface="微软雅黑" panose="020B0503020204020204" pitchFamily="34" charset="-122"/>
                <a:cs typeface="Aharoni" panose="02010803020104030203" pitchFamily="2" charset="-79"/>
              </a:rPr>
              <a:t>(Thermistor)</a:t>
            </a:r>
          </a:p>
        </p:txBody>
      </p:sp>
      <p:graphicFrame>
        <p:nvGraphicFramePr>
          <p:cNvPr id="28" name="对象 27">
            <a:extLst>
              <a:ext uri="{FF2B5EF4-FFF2-40B4-BE49-F238E27FC236}">
                <a16:creationId xmlns:a16="http://schemas.microsoft.com/office/drawing/2014/main" id="{9E7F6533-92CE-44D1-8C5B-C23C6C593480}"/>
              </a:ext>
            </a:extLst>
          </p:cNvPr>
          <p:cNvGraphicFramePr>
            <a:graphicFrameLocks noChangeAspect="1"/>
          </p:cNvGraphicFramePr>
          <p:nvPr>
            <p:extLst>
              <p:ext uri="{D42A27DB-BD31-4B8C-83A1-F6EECF244321}">
                <p14:modId xmlns:p14="http://schemas.microsoft.com/office/powerpoint/2010/main" val="4262078586"/>
              </p:ext>
            </p:extLst>
          </p:nvPr>
        </p:nvGraphicFramePr>
        <p:xfrm>
          <a:off x="5652120" y="1443864"/>
          <a:ext cx="3221370" cy="1299156"/>
        </p:xfrm>
        <a:graphic>
          <a:graphicData uri="http://schemas.openxmlformats.org/presentationml/2006/ole">
            <mc:AlternateContent xmlns:mc="http://schemas.openxmlformats.org/markup-compatibility/2006">
              <mc:Choice xmlns:v="urn:schemas-microsoft-com:vml" Requires="v">
                <p:oleObj spid="_x0000_s3090" name="Equation" r:id="rId5" imgW="1993680" imgH="711000" progId="Equation.DSMT4">
                  <p:embed/>
                </p:oleObj>
              </mc:Choice>
              <mc:Fallback>
                <p:oleObj name="Equation" r:id="rId5" imgW="1993680" imgH="711000" progId="Equation.DSMT4">
                  <p:embed/>
                  <p:pic>
                    <p:nvPicPr>
                      <p:cNvPr id="0" name=""/>
                      <p:cNvPicPr/>
                      <p:nvPr/>
                    </p:nvPicPr>
                    <p:blipFill>
                      <a:blip r:embed="rId6"/>
                      <a:stretch>
                        <a:fillRect/>
                      </a:stretch>
                    </p:blipFill>
                    <p:spPr>
                      <a:xfrm>
                        <a:off x="5652120" y="1443864"/>
                        <a:ext cx="3221370" cy="1299156"/>
                      </a:xfrm>
                      <a:prstGeom prst="rect">
                        <a:avLst/>
                      </a:prstGeom>
                    </p:spPr>
                  </p:pic>
                </p:oleObj>
              </mc:Fallback>
            </mc:AlternateContent>
          </a:graphicData>
        </a:graphic>
      </p:graphicFrame>
      <p:sp>
        <p:nvSpPr>
          <p:cNvPr id="29" name="文本框 28">
            <a:extLst>
              <a:ext uri="{FF2B5EF4-FFF2-40B4-BE49-F238E27FC236}">
                <a16:creationId xmlns:a16="http://schemas.microsoft.com/office/drawing/2014/main" id="{1075DBAB-276C-4BE1-8F8A-C08F48DFBBCA}"/>
              </a:ext>
            </a:extLst>
          </p:cNvPr>
          <p:cNvSpPr txBox="1"/>
          <p:nvPr/>
        </p:nvSpPr>
        <p:spPr>
          <a:xfrm>
            <a:off x="5152638" y="1354778"/>
            <a:ext cx="477116" cy="1477328"/>
          </a:xfrm>
          <a:prstGeom prst="rect">
            <a:avLst/>
          </a:prstGeom>
          <a:noFill/>
        </p:spPr>
        <p:txBody>
          <a:bodyPr wrap="square" rtlCol="0">
            <a:spAutoFit/>
          </a:bodyPr>
          <a:lstStyle/>
          <a:p>
            <a:r>
              <a:rPr lang="zh-CN" altLang="en-US" dirty="0"/>
              <a:t>半导体器件</a:t>
            </a:r>
          </a:p>
        </p:txBody>
      </p:sp>
    </p:spTree>
    <p:custDataLst>
      <p:tags r:id="rId2"/>
    </p:custDataLst>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 calcmode="lin" valueType="num">
                                      <p:cBhvr>
                                        <p:cTn id="9" dur="500" fill="hold"/>
                                        <p:tgtEl>
                                          <p:spTgt spid="22"/>
                                        </p:tgtEl>
                                        <p:attrNameLst>
                                          <p:attrName>style.rotation</p:attrName>
                                        </p:attrNameLst>
                                      </p:cBhvr>
                                      <p:tavLst>
                                        <p:tav tm="0">
                                          <p:val>
                                            <p:fltVal val="360"/>
                                          </p:val>
                                        </p:tav>
                                        <p:tav tm="100000">
                                          <p:val>
                                            <p:fltVal val="0"/>
                                          </p:val>
                                        </p:tav>
                                      </p:tavLst>
                                    </p:anim>
                                    <p:animEffect transition="in" filter="fade">
                                      <p:cBhvr>
                                        <p:cTn id="10" dur="500"/>
                                        <p:tgtEl>
                                          <p:spTgt spid="22"/>
                                        </p:tgtEl>
                                      </p:cBhvr>
                                    </p:animEffect>
                                  </p:childTnLst>
                                </p:cTn>
                              </p:par>
                            </p:childTnLst>
                          </p:cTn>
                        </p:par>
                        <p:par>
                          <p:cTn id="11" fill="hold">
                            <p:stCondLst>
                              <p:cond delay="500"/>
                            </p:stCondLst>
                            <p:childTnLst>
                              <p:par>
                                <p:cTn id="12" presetID="2" presetClass="entr" presetSubtype="2"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 calcmode="lin" valueType="num">
                                      <p:cBhvr additive="base">
                                        <p:cTn id="14" dur="500" fill="hold"/>
                                        <p:tgtEl>
                                          <p:spTgt spid="25"/>
                                        </p:tgtEl>
                                        <p:attrNameLst>
                                          <p:attrName>ppt_x</p:attrName>
                                        </p:attrNameLst>
                                      </p:cBhvr>
                                      <p:tavLst>
                                        <p:tav tm="0">
                                          <p:val>
                                            <p:strVal val="1+#ppt_w/2"/>
                                          </p:val>
                                        </p:tav>
                                        <p:tav tm="100000">
                                          <p:val>
                                            <p:strVal val="#ppt_x"/>
                                          </p:val>
                                        </p:tav>
                                      </p:tavLst>
                                    </p:anim>
                                    <p:anim calcmode="lin" valueType="num">
                                      <p:cBhvr additive="base">
                                        <p:cTn id="15" dur="500" fill="hold"/>
                                        <p:tgtEl>
                                          <p:spTgt spid="25"/>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53" presetClass="entr" presetSubtype="16" fill="hold" grpId="0" nodeType="afterEffect">
                                  <p:stCondLst>
                                    <p:cond delay="0"/>
                                  </p:stCondLst>
                                  <p:iterate type="lt">
                                    <p:tmPct val="10000"/>
                                  </p:iterate>
                                  <p:childTnLst>
                                    <p:set>
                                      <p:cBhvr>
                                        <p:cTn id="18" dur="1" fill="hold">
                                          <p:stCondLst>
                                            <p:cond delay="0"/>
                                          </p:stCondLst>
                                        </p:cTn>
                                        <p:tgtEl>
                                          <p:spTgt spid="24"/>
                                        </p:tgtEl>
                                        <p:attrNameLst>
                                          <p:attrName>style.visibility</p:attrName>
                                        </p:attrNameLst>
                                      </p:cBhvr>
                                      <p:to>
                                        <p:strVal val="visible"/>
                                      </p:to>
                                    </p:set>
                                    <p:anim calcmode="lin" valueType="num">
                                      <p:cBhvr>
                                        <p:cTn id="19" dur="250" fill="hold"/>
                                        <p:tgtEl>
                                          <p:spTgt spid="24"/>
                                        </p:tgtEl>
                                        <p:attrNameLst>
                                          <p:attrName>ppt_w</p:attrName>
                                        </p:attrNameLst>
                                      </p:cBhvr>
                                      <p:tavLst>
                                        <p:tav tm="0">
                                          <p:val>
                                            <p:fltVal val="0"/>
                                          </p:val>
                                        </p:tav>
                                        <p:tav tm="100000">
                                          <p:val>
                                            <p:strVal val="#ppt_w"/>
                                          </p:val>
                                        </p:tav>
                                      </p:tavLst>
                                    </p:anim>
                                    <p:anim calcmode="lin" valueType="num">
                                      <p:cBhvr>
                                        <p:cTn id="20" dur="250" fill="hold"/>
                                        <p:tgtEl>
                                          <p:spTgt spid="24"/>
                                        </p:tgtEl>
                                        <p:attrNameLst>
                                          <p:attrName>ppt_h</p:attrName>
                                        </p:attrNameLst>
                                      </p:cBhvr>
                                      <p:tavLst>
                                        <p:tav tm="0">
                                          <p:val>
                                            <p:fltVal val="0"/>
                                          </p:val>
                                        </p:tav>
                                        <p:tav tm="100000">
                                          <p:val>
                                            <p:strVal val="#ppt_h"/>
                                          </p:val>
                                        </p:tav>
                                      </p:tavLst>
                                    </p:anim>
                                    <p:animEffect transition="in" filter="fade">
                                      <p:cBhvr>
                                        <p:cTn id="21" dur="25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29"/>
                                        </p:tgtEl>
                                        <p:attrNameLst>
                                          <p:attrName>style.visibility</p:attrName>
                                        </p:attrNameLst>
                                      </p:cBhvr>
                                      <p:to>
                                        <p:strVal val="visible"/>
                                      </p:to>
                                    </p:set>
                                    <p:anim calcmode="lin" valueType="num">
                                      <p:cBhvr additive="base">
                                        <p:cTn id="26" dur="500" fill="hold"/>
                                        <p:tgtEl>
                                          <p:spTgt spid="29"/>
                                        </p:tgtEl>
                                        <p:attrNameLst>
                                          <p:attrName>ppt_x</p:attrName>
                                        </p:attrNameLst>
                                      </p:cBhvr>
                                      <p:tavLst>
                                        <p:tav tm="0">
                                          <p:val>
                                            <p:strVal val="#ppt_x"/>
                                          </p:val>
                                        </p:tav>
                                        <p:tav tm="100000">
                                          <p:val>
                                            <p:strVal val="#ppt_x"/>
                                          </p:val>
                                        </p:tav>
                                      </p:tavLst>
                                    </p:anim>
                                    <p:anim calcmode="lin" valueType="num">
                                      <p:cBhvr additive="base">
                                        <p:cTn id="27"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p:bldP spid="25" grpId="0"/>
      <p:bldP spid="29"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21975" y="2191762"/>
            <a:ext cx="3005951" cy="769441"/>
          </a:xfrm>
          <a:prstGeom prst="rect">
            <a:avLst/>
          </a:prstGeom>
          <a:noFill/>
        </p:spPr>
        <p:txBody>
          <a:bodyPr wrap="none" rtlCol="0">
            <a:spAutoFit/>
          </a:bodyPr>
          <a:lstStyle/>
          <a:p>
            <a:r>
              <a:rPr lang="zh-CN" altLang="en-US" sz="4400" dirty="0">
                <a:solidFill>
                  <a:schemeClr val="tx1">
                    <a:lumMod val="85000"/>
                    <a:lumOff val="15000"/>
                  </a:schemeClr>
                </a:solidFill>
                <a:latin typeface="方正兰亭准黑_GBK" panose="02000000000000000000" pitchFamily="2" charset="-122"/>
                <a:ea typeface="方正兰亭准黑_GBK" panose="02000000000000000000" pitchFamily="2" charset="-122"/>
              </a:rPr>
              <a:t>应用与前景</a:t>
            </a:r>
          </a:p>
        </p:txBody>
      </p:sp>
      <p:sp>
        <p:nvSpPr>
          <p:cNvPr id="3" name="矩形 2"/>
          <p:cNvSpPr/>
          <p:nvPr/>
        </p:nvSpPr>
        <p:spPr>
          <a:xfrm rot="2758716">
            <a:off x="5916989" y="1416303"/>
            <a:ext cx="2320360" cy="2320360"/>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58716">
            <a:off x="6085238" y="1580630"/>
            <a:ext cx="1990546" cy="199054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6465463" y="1914183"/>
            <a:ext cx="1223412" cy="1323439"/>
          </a:xfrm>
          <a:prstGeom prst="rect">
            <a:avLst/>
          </a:prstGeom>
          <a:noFill/>
        </p:spPr>
        <p:txBody>
          <a:bodyPr wrap="none" rtlCol="0">
            <a:spAutoFit/>
          </a:bodyPr>
          <a:lstStyle/>
          <a:p>
            <a:r>
              <a:rPr lang="en-US" altLang="zh-CN" sz="8000" dirty="0">
                <a:solidFill>
                  <a:schemeClr val="bg1"/>
                </a:solidFill>
              </a:rPr>
              <a:t>04</a:t>
            </a:r>
            <a:endParaRPr lang="zh-CN" altLang="en-US" sz="8000" dirty="0">
              <a:solidFill>
                <a:schemeClr val="bg1"/>
              </a:solidFill>
            </a:endParaRPr>
          </a:p>
        </p:txBody>
      </p:sp>
    </p:spTree>
    <p:extLst>
      <p:ext uri="{BB962C8B-B14F-4D97-AF65-F5344CB8AC3E}">
        <p14:creationId xmlns:p14="http://schemas.microsoft.com/office/powerpoint/2010/main" val="3166271204"/>
      </p:ext>
    </p:extLst>
  </p:cSld>
  <p:clrMapOvr>
    <a:masterClrMapping/>
  </p:clrMapOvr>
  <mc:AlternateContent xmlns:mc="http://schemas.openxmlformats.org/markup-compatibility/2006" xmlns:p14="http://schemas.microsoft.com/office/powerpoint/2010/main">
    <mc:Choice Requires="p14">
      <p:transition spd="slow" p14:dur="2000" advTm="4536"/>
    </mc:Choice>
    <mc:Fallback xmlns="">
      <p:transition spd="slow" advTm="4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par>
                          <p:cTn id="11" fill="hold">
                            <p:stCondLst>
                              <p:cond delay="1000"/>
                            </p:stCondLst>
                            <p:childTnLst>
                              <p:par>
                                <p:cTn id="12" presetID="31"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1000" fill="hold"/>
                                        <p:tgtEl>
                                          <p:spTgt spid="4"/>
                                        </p:tgtEl>
                                        <p:attrNameLst>
                                          <p:attrName>ppt_w</p:attrName>
                                        </p:attrNameLst>
                                      </p:cBhvr>
                                      <p:tavLst>
                                        <p:tav tm="0">
                                          <p:val>
                                            <p:fltVal val="0"/>
                                          </p:val>
                                        </p:tav>
                                        <p:tav tm="100000">
                                          <p:val>
                                            <p:strVal val="#ppt_w"/>
                                          </p:val>
                                        </p:tav>
                                      </p:tavLst>
                                    </p:anim>
                                    <p:anim calcmode="lin" valueType="num">
                                      <p:cBhvr>
                                        <p:cTn id="15" dur="1000" fill="hold"/>
                                        <p:tgtEl>
                                          <p:spTgt spid="4"/>
                                        </p:tgtEl>
                                        <p:attrNameLst>
                                          <p:attrName>ppt_h</p:attrName>
                                        </p:attrNameLst>
                                      </p:cBhvr>
                                      <p:tavLst>
                                        <p:tav tm="0">
                                          <p:val>
                                            <p:fltVal val="0"/>
                                          </p:val>
                                        </p:tav>
                                        <p:tav tm="100000">
                                          <p:val>
                                            <p:strVal val="#ppt_h"/>
                                          </p:val>
                                        </p:tav>
                                      </p:tavLst>
                                    </p:anim>
                                    <p:anim calcmode="lin" valueType="num">
                                      <p:cBhvr>
                                        <p:cTn id="16" dur="1000" fill="hold"/>
                                        <p:tgtEl>
                                          <p:spTgt spid="4"/>
                                        </p:tgtEl>
                                        <p:attrNameLst>
                                          <p:attrName>style.rotation</p:attrName>
                                        </p:attrNameLst>
                                      </p:cBhvr>
                                      <p:tavLst>
                                        <p:tav tm="0">
                                          <p:val>
                                            <p:fltVal val="90"/>
                                          </p:val>
                                        </p:tav>
                                        <p:tav tm="100000">
                                          <p:val>
                                            <p:fltVal val="0"/>
                                          </p:val>
                                        </p:tav>
                                      </p:tavLst>
                                    </p:anim>
                                    <p:animEffect transition="in" filter="fade">
                                      <p:cBhvr>
                                        <p:cTn id="17" dur="1000"/>
                                        <p:tgtEl>
                                          <p:spTgt spid="4"/>
                                        </p:tgtEl>
                                      </p:cBhvr>
                                    </p:animEffect>
                                  </p:childTnLst>
                                </p:cTn>
                              </p:par>
                            </p:childTnLst>
                          </p:cTn>
                        </p:par>
                        <p:par>
                          <p:cTn id="18" fill="hold">
                            <p:stCondLst>
                              <p:cond delay="2000"/>
                            </p:stCondLst>
                            <p:childTnLst>
                              <p:par>
                                <p:cTn id="19" presetID="1"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par>
                          <p:cTn id="21" fill="hold">
                            <p:stCondLst>
                              <p:cond delay="2000"/>
                            </p:stCondLst>
                            <p:childTnLst>
                              <p:par>
                                <p:cTn id="22" presetID="14" presetClass="entr" presetSubtype="10"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randombar(horizontal)">
                                      <p:cBhvr>
                                        <p:cTn id="2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8"/>
          <p:cNvSpPr/>
          <p:nvPr/>
        </p:nvSpPr>
        <p:spPr>
          <a:xfrm>
            <a:off x="8588612" y="4062688"/>
            <a:ext cx="182849" cy="182201"/>
          </a:xfrm>
          <a:prstGeom prst="ellipse">
            <a:avLst/>
          </a:prstGeom>
          <a:solidFill>
            <a:srgbClr val="1B2946"/>
          </a:solidFill>
          <a:ln>
            <a:noFill/>
          </a:ln>
        </p:spPr>
        <p:style>
          <a:lnRef idx="2">
            <a:schemeClr val="lt1">
              <a:hueOff val="0"/>
              <a:satOff val="0"/>
              <a:lumOff val="0"/>
              <a:alphaOff val="0"/>
            </a:schemeClr>
          </a:lnRef>
          <a:fillRef idx="1">
            <a:schemeClr val="accent3">
              <a:hueOff val="112479"/>
              <a:satOff val="5757"/>
              <a:lumOff val="2418"/>
              <a:alphaOff val="0"/>
            </a:schemeClr>
          </a:fillRef>
          <a:effectRef idx="0">
            <a:schemeClr val="accent3">
              <a:hueOff val="112479"/>
              <a:satOff val="5757"/>
              <a:lumOff val="2418"/>
              <a:alphaOff val="0"/>
            </a:schemeClr>
          </a:effectRef>
          <a:fontRef idx="minor">
            <a:schemeClr val="lt1"/>
          </a:fontRef>
        </p:style>
      </p:sp>
      <p:sp>
        <p:nvSpPr>
          <p:cNvPr id="5" name="Oval 13"/>
          <p:cNvSpPr/>
          <p:nvPr/>
        </p:nvSpPr>
        <p:spPr>
          <a:xfrm>
            <a:off x="8100392" y="3888199"/>
            <a:ext cx="456492" cy="454446"/>
          </a:xfrm>
          <a:prstGeom prst="ellipse">
            <a:avLst/>
          </a:prstGeom>
          <a:solidFill>
            <a:srgbClr val="1B2946"/>
          </a:solidFill>
          <a:ln>
            <a:noFill/>
          </a:ln>
        </p:spPr>
        <p:style>
          <a:lnRef idx="2">
            <a:schemeClr val="lt1">
              <a:hueOff val="0"/>
              <a:satOff val="0"/>
              <a:lumOff val="0"/>
              <a:alphaOff val="0"/>
            </a:schemeClr>
          </a:lnRef>
          <a:fillRef idx="1">
            <a:schemeClr val="accent3">
              <a:hueOff val="449917"/>
              <a:satOff val="23029"/>
              <a:lumOff val="9673"/>
              <a:alphaOff val="0"/>
            </a:schemeClr>
          </a:fillRef>
          <a:effectRef idx="0">
            <a:schemeClr val="accent3">
              <a:hueOff val="449917"/>
              <a:satOff val="23029"/>
              <a:lumOff val="9673"/>
              <a:alphaOff val="0"/>
            </a:schemeClr>
          </a:effectRef>
          <a:fontRef idx="minor">
            <a:schemeClr val="lt1"/>
          </a:fontRef>
        </p:style>
      </p:sp>
      <p:sp>
        <p:nvSpPr>
          <p:cNvPr id="7" name="Oval 15"/>
          <p:cNvSpPr/>
          <p:nvPr/>
        </p:nvSpPr>
        <p:spPr>
          <a:xfrm>
            <a:off x="8247510" y="3739454"/>
            <a:ext cx="284410" cy="283123"/>
          </a:xfrm>
          <a:prstGeom prst="ellipse">
            <a:avLst/>
          </a:prstGeom>
          <a:solidFill>
            <a:srgbClr val="232323"/>
          </a:solidFill>
          <a:ln w="25400">
            <a:noFill/>
          </a:ln>
        </p:spPr>
        <p:style>
          <a:lnRef idx="2">
            <a:schemeClr val="lt1">
              <a:hueOff val="0"/>
              <a:satOff val="0"/>
              <a:lumOff val="0"/>
              <a:alphaOff val="0"/>
            </a:schemeClr>
          </a:lnRef>
          <a:fillRef idx="1">
            <a:schemeClr val="accent3">
              <a:hueOff val="562397"/>
              <a:satOff val="28787"/>
              <a:lumOff val="12092"/>
              <a:alphaOff val="0"/>
            </a:schemeClr>
          </a:fillRef>
          <a:effectRef idx="0">
            <a:schemeClr val="accent3">
              <a:hueOff val="562397"/>
              <a:satOff val="28787"/>
              <a:lumOff val="12092"/>
              <a:alphaOff val="0"/>
            </a:schemeClr>
          </a:effectRef>
          <a:fontRef idx="minor">
            <a:schemeClr val="lt1"/>
          </a:fontRef>
        </p:style>
      </p:sp>
      <p:sp>
        <p:nvSpPr>
          <p:cNvPr id="8" name="Oval 16"/>
          <p:cNvSpPr/>
          <p:nvPr/>
        </p:nvSpPr>
        <p:spPr>
          <a:xfrm>
            <a:off x="7917542" y="4399664"/>
            <a:ext cx="182849" cy="182201"/>
          </a:xfrm>
          <a:prstGeom prst="ellipse">
            <a:avLst/>
          </a:prstGeom>
          <a:solidFill>
            <a:srgbClr val="1B2946"/>
          </a:solidFill>
          <a:ln>
            <a:noFill/>
          </a:ln>
        </p:spPr>
        <p:style>
          <a:lnRef idx="2">
            <a:schemeClr val="lt1">
              <a:hueOff val="0"/>
              <a:satOff val="0"/>
              <a:lumOff val="0"/>
              <a:alphaOff val="0"/>
            </a:schemeClr>
          </a:lnRef>
          <a:fillRef idx="1">
            <a:schemeClr val="accent3">
              <a:hueOff val="618636"/>
              <a:satOff val="31665"/>
              <a:lumOff val="13301"/>
              <a:alphaOff val="0"/>
            </a:schemeClr>
          </a:fillRef>
          <a:effectRef idx="0">
            <a:schemeClr val="accent3">
              <a:hueOff val="618636"/>
              <a:satOff val="31665"/>
              <a:lumOff val="13301"/>
              <a:alphaOff val="0"/>
            </a:schemeClr>
          </a:effectRef>
          <a:fontRef idx="minor">
            <a:schemeClr val="lt1"/>
          </a:fontRef>
        </p:style>
      </p:sp>
      <p:sp>
        <p:nvSpPr>
          <p:cNvPr id="10" name="Freeform 12"/>
          <p:cNvSpPr>
            <a:spLocks noEditPoints="1"/>
          </p:cNvSpPr>
          <p:nvPr/>
        </p:nvSpPr>
        <p:spPr bwMode="auto">
          <a:xfrm>
            <a:off x="1077516" y="2103265"/>
            <a:ext cx="513457" cy="398979"/>
          </a:xfrm>
          <a:custGeom>
            <a:avLst/>
            <a:gdLst>
              <a:gd name="T0" fmla="*/ 451 w 771"/>
              <a:gd name="T1" fmla="*/ 411 h 602"/>
              <a:gd name="T2" fmla="*/ 457 w 771"/>
              <a:gd name="T3" fmla="*/ 396 h 602"/>
              <a:gd name="T4" fmla="*/ 459 w 771"/>
              <a:gd name="T5" fmla="*/ 388 h 602"/>
              <a:gd name="T6" fmla="*/ 463 w 771"/>
              <a:gd name="T7" fmla="*/ 372 h 602"/>
              <a:gd name="T8" fmla="*/ 464 w 771"/>
              <a:gd name="T9" fmla="*/ 365 h 602"/>
              <a:gd name="T10" fmla="*/ 466 w 771"/>
              <a:gd name="T11" fmla="*/ 341 h 602"/>
              <a:gd name="T12" fmla="*/ 233 w 771"/>
              <a:gd name="T13" fmla="*/ 139 h 602"/>
              <a:gd name="T14" fmla="*/ 201 w 771"/>
              <a:gd name="T15" fmla="*/ 141 h 602"/>
              <a:gd name="T16" fmla="*/ 201 w 771"/>
              <a:gd name="T17" fmla="*/ 141 h 602"/>
              <a:gd name="T18" fmla="*/ 0 w 771"/>
              <a:gd name="T19" fmla="*/ 341 h 602"/>
              <a:gd name="T20" fmla="*/ 61 w 771"/>
              <a:gd name="T21" fmla="*/ 477 h 602"/>
              <a:gd name="T22" fmla="*/ 37 w 771"/>
              <a:gd name="T23" fmla="*/ 602 h 602"/>
              <a:gd name="T24" fmla="*/ 129 w 771"/>
              <a:gd name="T25" fmla="*/ 522 h 602"/>
              <a:gd name="T26" fmla="*/ 233 w 771"/>
              <a:gd name="T27" fmla="*/ 544 h 602"/>
              <a:gd name="T28" fmla="*/ 363 w 771"/>
              <a:gd name="T29" fmla="*/ 509 h 602"/>
              <a:gd name="T30" fmla="*/ 363 w 771"/>
              <a:gd name="T31" fmla="*/ 509 h 602"/>
              <a:gd name="T32" fmla="*/ 383 w 771"/>
              <a:gd name="T33" fmla="*/ 496 h 602"/>
              <a:gd name="T34" fmla="*/ 389 w 771"/>
              <a:gd name="T35" fmla="*/ 491 h 602"/>
              <a:gd name="T36" fmla="*/ 402 w 771"/>
              <a:gd name="T37" fmla="*/ 480 h 602"/>
              <a:gd name="T38" fmla="*/ 408 w 771"/>
              <a:gd name="T39" fmla="*/ 474 h 602"/>
              <a:gd name="T40" fmla="*/ 419 w 771"/>
              <a:gd name="T41" fmla="*/ 462 h 602"/>
              <a:gd name="T42" fmla="*/ 424 w 771"/>
              <a:gd name="T43" fmla="*/ 457 h 602"/>
              <a:gd name="T44" fmla="*/ 448 w 771"/>
              <a:gd name="T45" fmla="*/ 417 h 602"/>
              <a:gd name="T46" fmla="*/ 451 w 771"/>
              <a:gd name="T47" fmla="*/ 411 h 602"/>
              <a:gd name="T48" fmla="*/ 771 w 771"/>
              <a:gd name="T49" fmla="*/ 263 h 602"/>
              <a:gd name="T50" fmla="*/ 771 w 771"/>
              <a:gd name="T51" fmla="*/ 263 h 602"/>
              <a:gd name="T52" fmla="*/ 469 w 771"/>
              <a:gd name="T53" fmla="*/ 0 h 602"/>
              <a:gd name="T54" fmla="*/ 243 w 771"/>
              <a:gd name="T55" fmla="*/ 89 h 602"/>
              <a:gd name="T56" fmla="*/ 508 w 771"/>
              <a:gd name="T57" fmla="*/ 341 h 602"/>
              <a:gd name="T58" fmla="*/ 424 w 771"/>
              <a:gd name="T59" fmla="*/ 523 h 602"/>
              <a:gd name="T60" fmla="*/ 469 w 771"/>
              <a:gd name="T61" fmla="*/ 526 h 602"/>
              <a:gd name="T62" fmla="*/ 603 w 771"/>
              <a:gd name="T63" fmla="*/ 498 h 602"/>
              <a:gd name="T64" fmla="*/ 722 w 771"/>
              <a:gd name="T65" fmla="*/ 602 h 602"/>
              <a:gd name="T66" fmla="*/ 692 w 771"/>
              <a:gd name="T67" fmla="*/ 440 h 602"/>
              <a:gd name="T68" fmla="*/ 771 w 771"/>
              <a:gd name="T69" fmla="*/ 26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71" h="602">
                <a:moveTo>
                  <a:pt x="451" y="411"/>
                </a:moveTo>
                <a:cubicBezTo>
                  <a:pt x="453" y="406"/>
                  <a:pt x="455" y="401"/>
                  <a:pt x="457" y="396"/>
                </a:cubicBezTo>
                <a:cubicBezTo>
                  <a:pt x="458" y="393"/>
                  <a:pt x="458" y="391"/>
                  <a:pt x="459" y="388"/>
                </a:cubicBezTo>
                <a:cubicBezTo>
                  <a:pt x="460" y="383"/>
                  <a:pt x="462" y="377"/>
                  <a:pt x="463" y="372"/>
                </a:cubicBezTo>
                <a:cubicBezTo>
                  <a:pt x="463" y="370"/>
                  <a:pt x="464" y="367"/>
                  <a:pt x="464" y="365"/>
                </a:cubicBezTo>
                <a:cubicBezTo>
                  <a:pt x="465" y="357"/>
                  <a:pt x="466" y="349"/>
                  <a:pt x="466" y="341"/>
                </a:cubicBezTo>
                <a:cubicBezTo>
                  <a:pt x="466" y="230"/>
                  <a:pt x="361" y="139"/>
                  <a:pt x="233" y="139"/>
                </a:cubicBezTo>
                <a:cubicBezTo>
                  <a:pt x="222" y="139"/>
                  <a:pt x="212" y="140"/>
                  <a:pt x="201" y="141"/>
                </a:cubicBezTo>
                <a:lnTo>
                  <a:pt x="201" y="141"/>
                </a:lnTo>
                <a:cubicBezTo>
                  <a:pt x="88" y="154"/>
                  <a:pt x="0" y="239"/>
                  <a:pt x="0" y="341"/>
                </a:cubicBezTo>
                <a:cubicBezTo>
                  <a:pt x="0" y="394"/>
                  <a:pt x="23" y="441"/>
                  <a:pt x="61" y="477"/>
                </a:cubicBezTo>
                <a:lnTo>
                  <a:pt x="37" y="602"/>
                </a:lnTo>
                <a:lnTo>
                  <a:pt x="129" y="522"/>
                </a:lnTo>
                <a:cubicBezTo>
                  <a:pt x="161" y="536"/>
                  <a:pt x="196" y="544"/>
                  <a:pt x="233" y="544"/>
                </a:cubicBezTo>
                <a:cubicBezTo>
                  <a:pt x="281" y="544"/>
                  <a:pt x="325" y="531"/>
                  <a:pt x="363" y="509"/>
                </a:cubicBezTo>
                <a:cubicBezTo>
                  <a:pt x="363" y="509"/>
                  <a:pt x="363" y="509"/>
                  <a:pt x="363" y="509"/>
                </a:cubicBezTo>
                <a:cubicBezTo>
                  <a:pt x="370" y="505"/>
                  <a:pt x="376" y="500"/>
                  <a:pt x="383" y="496"/>
                </a:cubicBezTo>
                <a:cubicBezTo>
                  <a:pt x="385" y="494"/>
                  <a:pt x="387" y="493"/>
                  <a:pt x="389" y="491"/>
                </a:cubicBezTo>
                <a:cubicBezTo>
                  <a:pt x="393" y="487"/>
                  <a:pt x="398" y="484"/>
                  <a:pt x="402" y="480"/>
                </a:cubicBezTo>
                <a:cubicBezTo>
                  <a:pt x="404" y="478"/>
                  <a:pt x="406" y="476"/>
                  <a:pt x="408" y="474"/>
                </a:cubicBezTo>
                <a:cubicBezTo>
                  <a:pt x="412" y="470"/>
                  <a:pt x="415" y="466"/>
                  <a:pt x="419" y="462"/>
                </a:cubicBezTo>
                <a:cubicBezTo>
                  <a:pt x="421" y="460"/>
                  <a:pt x="422" y="458"/>
                  <a:pt x="424" y="457"/>
                </a:cubicBezTo>
                <a:cubicBezTo>
                  <a:pt x="433" y="445"/>
                  <a:pt x="442" y="431"/>
                  <a:pt x="448" y="417"/>
                </a:cubicBezTo>
                <a:cubicBezTo>
                  <a:pt x="449" y="415"/>
                  <a:pt x="450" y="413"/>
                  <a:pt x="451" y="411"/>
                </a:cubicBezTo>
                <a:close/>
                <a:moveTo>
                  <a:pt x="771" y="263"/>
                </a:moveTo>
                <a:lnTo>
                  <a:pt x="771" y="263"/>
                </a:lnTo>
                <a:cubicBezTo>
                  <a:pt x="771" y="118"/>
                  <a:pt x="635" y="0"/>
                  <a:pt x="469" y="0"/>
                </a:cubicBezTo>
                <a:cubicBezTo>
                  <a:pt x="379" y="0"/>
                  <a:pt x="299" y="35"/>
                  <a:pt x="243" y="89"/>
                </a:cubicBezTo>
                <a:cubicBezTo>
                  <a:pt x="390" y="94"/>
                  <a:pt x="508" y="205"/>
                  <a:pt x="508" y="341"/>
                </a:cubicBezTo>
                <a:cubicBezTo>
                  <a:pt x="508" y="413"/>
                  <a:pt x="476" y="477"/>
                  <a:pt x="424" y="523"/>
                </a:cubicBezTo>
                <a:cubicBezTo>
                  <a:pt x="439" y="525"/>
                  <a:pt x="453" y="526"/>
                  <a:pt x="469" y="526"/>
                </a:cubicBezTo>
                <a:cubicBezTo>
                  <a:pt x="517" y="526"/>
                  <a:pt x="563" y="516"/>
                  <a:pt x="603" y="498"/>
                </a:cubicBezTo>
                <a:lnTo>
                  <a:pt x="722" y="602"/>
                </a:lnTo>
                <a:lnTo>
                  <a:pt x="692" y="440"/>
                </a:lnTo>
                <a:cubicBezTo>
                  <a:pt x="741" y="393"/>
                  <a:pt x="771" y="331"/>
                  <a:pt x="771" y="263"/>
                </a:cubicBezTo>
                <a:close/>
              </a:path>
            </a:pathLst>
          </a:custGeom>
          <a:solidFill>
            <a:schemeClr val="bg1"/>
          </a:solidFill>
          <a:ln>
            <a:noFill/>
          </a:ln>
        </p:spPr>
        <p:txBody>
          <a:bodyPr vert="horz" wrap="square" lIns="67356" tIns="33678" rIns="67356" bIns="33678" numCol="1" anchor="t" anchorCtr="0" compatLnSpc="1"/>
          <a:lstStyle/>
          <a:p>
            <a:endParaRPr lang="zh-CN" altLang="en-US" dirty="0">
              <a:ea typeface="微软雅黑" panose="020B0503020204020204" pitchFamily="34" charset="-122"/>
            </a:endParaRPr>
          </a:p>
        </p:txBody>
      </p:sp>
      <p:sp>
        <p:nvSpPr>
          <p:cNvPr id="12" name="TextBox 84"/>
          <p:cNvSpPr txBox="1">
            <a:spLocks noChangeArrowheads="1"/>
          </p:cNvSpPr>
          <p:nvPr/>
        </p:nvSpPr>
        <p:spPr bwMode="auto">
          <a:xfrm>
            <a:off x="324639" y="801626"/>
            <a:ext cx="7360254" cy="3816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作为</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电路保护的限流装置</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，作为</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保险丝的替代品</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。通过设备的电流会导致少量的电阻加热。如果电流大到足以产生比设备可以散失到周围环境更多的热量，则设备会发热，导致其电阻增加。这会产生一种自增强效应，向上驱动电阻，从而限制电流。</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作为大多数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CRT </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显示器</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消磁线圈电路中的定时器</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当显示单元最初打开时，电流流过热敏电阻和消磁线圈。线圈和热敏电阻的尺寸是有意设计的，以便电流将热敏电阻加热到消磁线圈在一秒钟内关闭的程度。为了有效消磁，消磁线圈产生的交变磁场的大小必须平稳连续地减小，而不是急剧关闭或逐步减小；</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PTC </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热敏电阻在加热时会自然地实现这一点。使用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PTC </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热敏电阻的消磁电路简单、可靠（就其简单性而言）且价格低廉。</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作为</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汽车工业中的加热器</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，为柴油发动机舱内提供额外的热量，或在发动机喷射前在寒冷的气候条件下加热柴油。</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在</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温度补偿合成器压控振荡器</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中。在</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锂电池保护电路</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中。</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在</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电动蜡马达</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中提供使蜡膨胀所需的热量。</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许多</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电动机和干式电力变压器</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在其绕组中包含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PTC </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热敏电阻。当与监控继电器结合使用时，它们提供过热保护以防止绝缘损坏。设备制造商选择具有高度非线性响应曲线的热敏电阻，其电阻在最大允许绕组温度下急剧增加，从而导致继电器工作。</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在用于</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温度补偿、医疗设备温度控制和工业自动化的晶体振荡器</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中，硅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PTC </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热敏电阻显示出接近线性的正温度系数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(0.7%/°C)</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。如果需要进一步线性化，可以添加一个线性化电阻器。</a:t>
            </a:r>
          </a:p>
        </p:txBody>
      </p:sp>
      <p:sp>
        <p:nvSpPr>
          <p:cNvPr id="15" name="矩形 14"/>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6" name="矩形 15"/>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7"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18"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sp>
        <p:nvSpPr>
          <p:cNvPr id="25" name="文本框 9">
            <a:extLst>
              <a:ext uri="{FF2B5EF4-FFF2-40B4-BE49-F238E27FC236}">
                <a16:creationId xmlns:a16="http://schemas.microsoft.com/office/drawing/2014/main" id="{A239C8D6-A27F-4628-936E-3171796614A6}"/>
              </a:ext>
            </a:extLst>
          </p:cNvPr>
          <p:cNvSpPr txBox="1"/>
          <p:nvPr/>
        </p:nvSpPr>
        <p:spPr>
          <a:xfrm>
            <a:off x="8178294" y="858346"/>
            <a:ext cx="360040" cy="2561040"/>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正温度系数电阻应用</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p:txBody>
      </p:sp>
    </p:spTree>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8126"/>
    </mc:Choice>
    <mc:Fallback xmlns="">
      <p:transition spd="slow" advTm="8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childTnLst>
                          </p:cTn>
                        </p:par>
                        <p:par>
                          <p:cTn id="10" fill="hold">
                            <p:stCondLst>
                              <p:cond delay="250"/>
                            </p:stCondLst>
                            <p:childTnLst>
                              <p:par>
                                <p:cTn id="11" presetID="53" presetClass="entr" presetSubtype="16"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250" fill="hold"/>
                                        <p:tgtEl>
                                          <p:spTgt spid="5"/>
                                        </p:tgtEl>
                                        <p:attrNameLst>
                                          <p:attrName>ppt_w</p:attrName>
                                        </p:attrNameLst>
                                      </p:cBhvr>
                                      <p:tavLst>
                                        <p:tav tm="0">
                                          <p:val>
                                            <p:fltVal val="0"/>
                                          </p:val>
                                        </p:tav>
                                        <p:tav tm="100000">
                                          <p:val>
                                            <p:strVal val="#ppt_w"/>
                                          </p:val>
                                        </p:tav>
                                      </p:tavLst>
                                    </p:anim>
                                    <p:anim calcmode="lin" valueType="num">
                                      <p:cBhvr>
                                        <p:cTn id="14" dur="250" fill="hold"/>
                                        <p:tgtEl>
                                          <p:spTgt spid="5"/>
                                        </p:tgtEl>
                                        <p:attrNameLst>
                                          <p:attrName>ppt_h</p:attrName>
                                        </p:attrNameLst>
                                      </p:cBhvr>
                                      <p:tavLst>
                                        <p:tav tm="0">
                                          <p:val>
                                            <p:fltVal val="0"/>
                                          </p:val>
                                        </p:tav>
                                        <p:tav tm="100000">
                                          <p:val>
                                            <p:strVal val="#ppt_h"/>
                                          </p:val>
                                        </p:tav>
                                      </p:tavLst>
                                    </p:anim>
                                    <p:animEffect transition="in" filter="fade">
                                      <p:cBhvr>
                                        <p:cTn id="15" dur="250"/>
                                        <p:tgtEl>
                                          <p:spTgt spid="5"/>
                                        </p:tgtEl>
                                      </p:cBhvr>
                                    </p:animEffect>
                                  </p:childTnLst>
                                </p:cTn>
                              </p:par>
                            </p:childTnLst>
                          </p:cTn>
                        </p:par>
                        <p:par>
                          <p:cTn id="16" fill="hold">
                            <p:stCondLst>
                              <p:cond delay="500"/>
                            </p:stCondLst>
                            <p:childTnLst>
                              <p:par>
                                <p:cTn id="17" presetID="53" presetClass="entr" presetSubtype="16"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250" fill="hold"/>
                                        <p:tgtEl>
                                          <p:spTgt spid="7"/>
                                        </p:tgtEl>
                                        <p:attrNameLst>
                                          <p:attrName>ppt_w</p:attrName>
                                        </p:attrNameLst>
                                      </p:cBhvr>
                                      <p:tavLst>
                                        <p:tav tm="0">
                                          <p:val>
                                            <p:fltVal val="0"/>
                                          </p:val>
                                        </p:tav>
                                        <p:tav tm="100000">
                                          <p:val>
                                            <p:strVal val="#ppt_w"/>
                                          </p:val>
                                        </p:tav>
                                      </p:tavLst>
                                    </p:anim>
                                    <p:anim calcmode="lin" valueType="num">
                                      <p:cBhvr>
                                        <p:cTn id="20" dur="250" fill="hold"/>
                                        <p:tgtEl>
                                          <p:spTgt spid="7"/>
                                        </p:tgtEl>
                                        <p:attrNameLst>
                                          <p:attrName>ppt_h</p:attrName>
                                        </p:attrNameLst>
                                      </p:cBhvr>
                                      <p:tavLst>
                                        <p:tav tm="0">
                                          <p:val>
                                            <p:fltVal val="0"/>
                                          </p:val>
                                        </p:tav>
                                        <p:tav tm="100000">
                                          <p:val>
                                            <p:strVal val="#ppt_h"/>
                                          </p:val>
                                        </p:tav>
                                      </p:tavLst>
                                    </p:anim>
                                    <p:animEffect transition="in" filter="fade">
                                      <p:cBhvr>
                                        <p:cTn id="21" dur="250"/>
                                        <p:tgtEl>
                                          <p:spTgt spid="7"/>
                                        </p:tgtEl>
                                      </p:cBhvr>
                                    </p:animEffect>
                                  </p:childTnLst>
                                </p:cTn>
                              </p:par>
                            </p:childTnLst>
                          </p:cTn>
                        </p:par>
                        <p:par>
                          <p:cTn id="22" fill="hold">
                            <p:stCondLst>
                              <p:cond delay="750"/>
                            </p:stCondLst>
                            <p:childTnLst>
                              <p:par>
                                <p:cTn id="23" presetID="53" presetClass="entr" presetSubtype="16"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250" fill="hold"/>
                                        <p:tgtEl>
                                          <p:spTgt spid="3"/>
                                        </p:tgtEl>
                                        <p:attrNameLst>
                                          <p:attrName>ppt_w</p:attrName>
                                        </p:attrNameLst>
                                      </p:cBhvr>
                                      <p:tavLst>
                                        <p:tav tm="0">
                                          <p:val>
                                            <p:fltVal val="0"/>
                                          </p:val>
                                        </p:tav>
                                        <p:tav tm="100000">
                                          <p:val>
                                            <p:strVal val="#ppt_w"/>
                                          </p:val>
                                        </p:tav>
                                      </p:tavLst>
                                    </p:anim>
                                    <p:anim calcmode="lin" valueType="num">
                                      <p:cBhvr>
                                        <p:cTn id="26" dur="250" fill="hold"/>
                                        <p:tgtEl>
                                          <p:spTgt spid="3"/>
                                        </p:tgtEl>
                                        <p:attrNameLst>
                                          <p:attrName>ppt_h</p:attrName>
                                        </p:attrNameLst>
                                      </p:cBhvr>
                                      <p:tavLst>
                                        <p:tav tm="0">
                                          <p:val>
                                            <p:fltVal val="0"/>
                                          </p:val>
                                        </p:tav>
                                        <p:tav tm="100000">
                                          <p:val>
                                            <p:strVal val="#ppt_h"/>
                                          </p:val>
                                        </p:tav>
                                      </p:tavLst>
                                    </p:anim>
                                    <p:animEffect transition="in" filter="fade">
                                      <p:cBhvr>
                                        <p:cTn id="27" dur="250"/>
                                        <p:tgtEl>
                                          <p:spTgt spid="3"/>
                                        </p:tgtEl>
                                      </p:cBhvr>
                                    </p:animEffect>
                                  </p:childTnLst>
                                </p:cTn>
                              </p:par>
                            </p:childTnLst>
                          </p:cTn>
                        </p:par>
                        <p:par>
                          <p:cTn id="28" fill="hold">
                            <p:stCondLst>
                              <p:cond delay="1000"/>
                            </p:stCondLst>
                            <p:childTnLst>
                              <p:par>
                                <p:cTn id="29" presetID="53" presetClass="entr" presetSubtype="16"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250" fill="hold"/>
                                        <p:tgtEl>
                                          <p:spTgt spid="8"/>
                                        </p:tgtEl>
                                        <p:attrNameLst>
                                          <p:attrName>ppt_w</p:attrName>
                                        </p:attrNameLst>
                                      </p:cBhvr>
                                      <p:tavLst>
                                        <p:tav tm="0">
                                          <p:val>
                                            <p:fltVal val="0"/>
                                          </p:val>
                                        </p:tav>
                                        <p:tav tm="100000">
                                          <p:val>
                                            <p:strVal val="#ppt_w"/>
                                          </p:val>
                                        </p:tav>
                                      </p:tavLst>
                                    </p:anim>
                                    <p:anim calcmode="lin" valueType="num">
                                      <p:cBhvr>
                                        <p:cTn id="32" dur="250" fill="hold"/>
                                        <p:tgtEl>
                                          <p:spTgt spid="8"/>
                                        </p:tgtEl>
                                        <p:attrNameLst>
                                          <p:attrName>ppt_h</p:attrName>
                                        </p:attrNameLst>
                                      </p:cBhvr>
                                      <p:tavLst>
                                        <p:tav tm="0">
                                          <p:val>
                                            <p:fltVal val="0"/>
                                          </p:val>
                                        </p:tav>
                                        <p:tav tm="100000">
                                          <p:val>
                                            <p:strVal val="#ppt_h"/>
                                          </p:val>
                                        </p:tav>
                                      </p:tavLst>
                                    </p:anim>
                                    <p:animEffect transition="in" filter="fade">
                                      <p:cBhvr>
                                        <p:cTn id="33" dur="250"/>
                                        <p:tgtEl>
                                          <p:spTgt spid="8"/>
                                        </p:tgtEl>
                                      </p:cBhvr>
                                    </p:animEffect>
                                  </p:childTnLst>
                                </p:cTn>
                              </p:par>
                            </p:childTnLst>
                          </p:cTn>
                        </p:par>
                        <p:par>
                          <p:cTn id="34" fill="hold">
                            <p:stCondLst>
                              <p:cond delay="1250"/>
                            </p:stCondLst>
                            <p:childTnLst>
                              <p:par>
                                <p:cTn id="35" presetID="23" presetClass="entr" presetSubtype="16" fill="hold" grpId="0" nodeType="afterEffect">
                                  <p:stCondLst>
                                    <p:cond delay="0"/>
                                  </p:stCondLst>
                                  <p:iterate type="lt">
                                    <p:tmPct val="10000"/>
                                  </p:iterate>
                                  <p:childTnLst>
                                    <p:set>
                                      <p:cBhvr>
                                        <p:cTn id="36" dur="1" fill="hold">
                                          <p:stCondLst>
                                            <p:cond delay="0"/>
                                          </p:stCondLst>
                                        </p:cTn>
                                        <p:tgtEl>
                                          <p:spTgt spid="12"/>
                                        </p:tgtEl>
                                        <p:attrNameLst>
                                          <p:attrName>style.visibility</p:attrName>
                                        </p:attrNameLst>
                                      </p:cBhvr>
                                      <p:to>
                                        <p:strVal val="visible"/>
                                      </p:to>
                                    </p:set>
                                    <p:anim calcmode="lin" valueType="num">
                                      <p:cBhvr>
                                        <p:cTn id="37" dur="250" fill="hold"/>
                                        <p:tgtEl>
                                          <p:spTgt spid="12"/>
                                        </p:tgtEl>
                                        <p:attrNameLst>
                                          <p:attrName>ppt_w</p:attrName>
                                        </p:attrNameLst>
                                      </p:cBhvr>
                                      <p:tavLst>
                                        <p:tav tm="0">
                                          <p:val>
                                            <p:fltVal val="0"/>
                                          </p:val>
                                        </p:tav>
                                        <p:tav tm="100000">
                                          <p:val>
                                            <p:strVal val="#ppt_w"/>
                                          </p:val>
                                        </p:tav>
                                      </p:tavLst>
                                    </p:anim>
                                    <p:anim calcmode="lin" valueType="num">
                                      <p:cBhvr>
                                        <p:cTn id="38" dur="250" fill="hold"/>
                                        <p:tgtEl>
                                          <p:spTgt spid="12"/>
                                        </p:tgtEl>
                                        <p:attrNameLst>
                                          <p:attrName>ppt_h</p:attrName>
                                        </p:attrNameLst>
                                      </p:cBhvr>
                                      <p:tavLst>
                                        <p:tav tm="0">
                                          <p:val>
                                            <p:fltVal val="0"/>
                                          </p:val>
                                        </p:tav>
                                        <p:tav tm="100000">
                                          <p:val>
                                            <p:strVal val="#ppt_h"/>
                                          </p:val>
                                        </p:tav>
                                      </p:tavLst>
                                    </p:anim>
                                  </p:childTnLst>
                                </p:cTn>
                              </p:par>
                            </p:childTnLst>
                          </p:cTn>
                        </p:par>
                        <p:par>
                          <p:cTn id="39" fill="hold">
                            <p:stCondLst>
                              <p:cond delay="16175"/>
                            </p:stCondLst>
                            <p:childTnLst>
                              <p:par>
                                <p:cTn id="40" presetID="2" presetClass="entr" presetSubtype="2" fill="hold" grpId="0" nodeType="afterEffect">
                                  <p:stCondLst>
                                    <p:cond delay="0"/>
                                  </p:stCondLst>
                                  <p:childTnLst>
                                    <p:set>
                                      <p:cBhvr>
                                        <p:cTn id="41" dur="1" fill="hold">
                                          <p:stCondLst>
                                            <p:cond delay="0"/>
                                          </p:stCondLst>
                                        </p:cTn>
                                        <p:tgtEl>
                                          <p:spTgt spid="25"/>
                                        </p:tgtEl>
                                        <p:attrNameLst>
                                          <p:attrName>style.visibility</p:attrName>
                                        </p:attrNameLst>
                                      </p:cBhvr>
                                      <p:to>
                                        <p:strVal val="visible"/>
                                      </p:to>
                                    </p:set>
                                    <p:anim calcmode="lin" valueType="num">
                                      <p:cBhvr additive="base">
                                        <p:cTn id="42" dur="500" fill="hold"/>
                                        <p:tgtEl>
                                          <p:spTgt spid="25"/>
                                        </p:tgtEl>
                                        <p:attrNameLst>
                                          <p:attrName>ppt_x</p:attrName>
                                        </p:attrNameLst>
                                      </p:cBhvr>
                                      <p:tavLst>
                                        <p:tav tm="0">
                                          <p:val>
                                            <p:strVal val="1+#ppt_w/2"/>
                                          </p:val>
                                        </p:tav>
                                        <p:tav tm="100000">
                                          <p:val>
                                            <p:strVal val="#ppt_x"/>
                                          </p:val>
                                        </p:tav>
                                      </p:tavLst>
                                    </p:anim>
                                    <p:anim calcmode="lin" valueType="num">
                                      <p:cBhvr additive="base">
                                        <p:cTn id="43"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25"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8"/>
          <p:cNvSpPr/>
          <p:nvPr/>
        </p:nvSpPr>
        <p:spPr>
          <a:xfrm>
            <a:off x="8588612" y="4062688"/>
            <a:ext cx="182849" cy="182201"/>
          </a:xfrm>
          <a:prstGeom prst="ellipse">
            <a:avLst/>
          </a:prstGeom>
          <a:solidFill>
            <a:srgbClr val="1B2946"/>
          </a:solidFill>
          <a:ln>
            <a:noFill/>
          </a:ln>
        </p:spPr>
        <p:style>
          <a:lnRef idx="2">
            <a:schemeClr val="lt1">
              <a:hueOff val="0"/>
              <a:satOff val="0"/>
              <a:lumOff val="0"/>
              <a:alphaOff val="0"/>
            </a:schemeClr>
          </a:lnRef>
          <a:fillRef idx="1">
            <a:schemeClr val="accent3">
              <a:hueOff val="112479"/>
              <a:satOff val="5757"/>
              <a:lumOff val="2418"/>
              <a:alphaOff val="0"/>
            </a:schemeClr>
          </a:fillRef>
          <a:effectRef idx="0">
            <a:schemeClr val="accent3">
              <a:hueOff val="112479"/>
              <a:satOff val="5757"/>
              <a:lumOff val="2418"/>
              <a:alphaOff val="0"/>
            </a:schemeClr>
          </a:effectRef>
          <a:fontRef idx="minor">
            <a:schemeClr val="lt1"/>
          </a:fontRef>
        </p:style>
      </p:sp>
      <p:sp>
        <p:nvSpPr>
          <p:cNvPr id="5" name="Oval 13"/>
          <p:cNvSpPr/>
          <p:nvPr/>
        </p:nvSpPr>
        <p:spPr>
          <a:xfrm>
            <a:off x="8100392" y="3888199"/>
            <a:ext cx="456492" cy="454446"/>
          </a:xfrm>
          <a:prstGeom prst="ellipse">
            <a:avLst/>
          </a:prstGeom>
          <a:solidFill>
            <a:srgbClr val="1B2946"/>
          </a:solidFill>
          <a:ln>
            <a:noFill/>
          </a:ln>
        </p:spPr>
        <p:style>
          <a:lnRef idx="2">
            <a:schemeClr val="lt1">
              <a:hueOff val="0"/>
              <a:satOff val="0"/>
              <a:lumOff val="0"/>
              <a:alphaOff val="0"/>
            </a:schemeClr>
          </a:lnRef>
          <a:fillRef idx="1">
            <a:schemeClr val="accent3">
              <a:hueOff val="449917"/>
              <a:satOff val="23029"/>
              <a:lumOff val="9673"/>
              <a:alphaOff val="0"/>
            </a:schemeClr>
          </a:fillRef>
          <a:effectRef idx="0">
            <a:schemeClr val="accent3">
              <a:hueOff val="449917"/>
              <a:satOff val="23029"/>
              <a:lumOff val="9673"/>
              <a:alphaOff val="0"/>
            </a:schemeClr>
          </a:effectRef>
          <a:fontRef idx="minor">
            <a:schemeClr val="lt1"/>
          </a:fontRef>
        </p:style>
      </p:sp>
      <p:sp>
        <p:nvSpPr>
          <p:cNvPr id="7" name="Oval 15"/>
          <p:cNvSpPr/>
          <p:nvPr/>
        </p:nvSpPr>
        <p:spPr>
          <a:xfrm>
            <a:off x="8247510" y="3739454"/>
            <a:ext cx="284410" cy="283123"/>
          </a:xfrm>
          <a:prstGeom prst="ellipse">
            <a:avLst/>
          </a:prstGeom>
          <a:solidFill>
            <a:srgbClr val="232323"/>
          </a:solidFill>
          <a:ln w="25400">
            <a:noFill/>
          </a:ln>
        </p:spPr>
        <p:style>
          <a:lnRef idx="2">
            <a:schemeClr val="lt1">
              <a:hueOff val="0"/>
              <a:satOff val="0"/>
              <a:lumOff val="0"/>
              <a:alphaOff val="0"/>
            </a:schemeClr>
          </a:lnRef>
          <a:fillRef idx="1">
            <a:schemeClr val="accent3">
              <a:hueOff val="562397"/>
              <a:satOff val="28787"/>
              <a:lumOff val="12092"/>
              <a:alphaOff val="0"/>
            </a:schemeClr>
          </a:fillRef>
          <a:effectRef idx="0">
            <a:schemeClr val="accent3">
              <a:hueOff val="562397"/>
              <a:satOff val="28787"/>
              <a:lumOff val="12092"/>
              <a:alphaOff val="0"/>
            </a:schemeClr>
          </a:effectRef>
          <a:fontRef idx="minor">
            <a:schemeClr val="lt1"/>
          </a:fontRef>
        </p:style>
      </p:sp>
      <p:sp>
        <p:nvSpPr>
          <p:cNvPr id="8" name="Oval 16"/>
          <p:cNvSpPr/>
          <p:nvPr/>
        </p:nvSpPr>
        <p:spPr>
          <a:xfrm>
            <a:off x="7917542" y="4399664"/>
            <a:ext cx="182849" cy="182201"/>
          </a:xfrm>
          <a:prstGeom prst="ellipse">
            <a:avLst/>
          </a:prstGeom>
          <a:solidFill>
            <a:srgbClr val="1B2946"/>
          </a:solidFill>
          <a:ln>
            <a:noFill/>
          </a:ln>
        </p:spPr>
        <p:style>
          <a:lnRef idx="2">
            <a:schemeClr val="lt1">
              <a:hueOff val="0"/>
              <a:satOff val="0"/>
              <a:lumOff val="0"/>
              <a:alphaOff val="0"/>
            </a:schemeClr>
          </a:lnRef>
          <a:fillRef idx="1">
            <a:schemeClr val="accent3">
              <a:hueOff val="618636"/>
              <a:satOff val="31665"/>
              <a:lumOff val="13301"/>
              <a:alphaOff val="0"/>
            </a:schemeClr>
          </a:fillRef>
          <a:effectRef idx="0">
            <a:schemeClr val="accent3">
              <a:hueOff val="618636"/>
              <a:satOff val="31665"/>
              <a:lumOff val="13301"/>
              <a:alphaOff val="0"/>
            </a:schemeClr>
          </a:effectRef>
          <a:fontRef idx="minor">
            <a:schemeClr val="lt1"/>
          </a:fontRef>
        </p:style>
      </p:sp>
      <p:sp>
        <p:nvSpPr>
          <p:cNvPr id="10" name="Freeform 12"/>
          <p:cNvSpPr>
            <a:spLocks noEditPoints="1"/>
          </p:cNvSpPr>
          <p:nvPr/>
        </p:nvSpPr>
        <p:spPr bwMode="auto">
          <a:xfrm>
            <a:off x="1077516" y="2103265"/>
            <a:ext cx="513457" cy="398979"/>
          </a:xfrm>
          <a:custGeom>
            <a:avLst/>
            <a:gdLst>
              <a:gd name="T0" fmla="*/ 451 w 771"/>
              <a:gd name="T1" fmla="*/ 411 h 602"/>
              <a:gd name="T2" fmla="*/ 457 w 771"/>
              <a:gd name="T3" fmla="*/ 396 h 602"/>
              <a:gd name="T4" fmla="*/ 459 w 771"/>
              <a:gd name="T5" fmla="*/ 388 h 602"/>
              <a:gd name="T6" fmla="*/ 463 w 771"/>
              <a:gd name="T7" fmla="*/ 372 h 602"/>
              <a:gd name="T8" fmla="*/ 464 w 771"/>
              <a:gd name="T9" fmla="*/ 365 h 602"/>
              <a:gd name="T10" fmla="*/ 466 w 771"/>
              <a:gd name="T11" fmla="*/ 341 h 602"/>
              <a:gd name="T12" fmla="*/ 233 w 771"/>
              <a:gd name="T13" fmla="*/ 139 h 602"/>
              <a:gd name="T14" fmla="*/ 201 w 771"/>
              <a:gd name="T15" fmla="*/ 141 h 602"/>
              <a:gd name="T16" fmla="*/ 201 w 771"/>
              <a:gd name="T17" fmla="*/ 141 h 602"/>
              <a:gd name="T18" fmla="*/ 0 w 771"/>
              <a:gd name="T19" fmla="*/ 341 h 602"/>
              <a:gd name="T20" fmla="*/ 61 w 771"/>
              <a:gd name="T21" fmla="*/ 477 h 602"/>
              <a:gd name="T22" fmla="*/ 37 w 771"/>
              <a:gd name="T23" fmla="*/ 602 h 602"/>
              <a:gd name="T24" fmla="*/ 129 w 771"/>
              <a:gd name="T25" fmla="*/ 522 h 602"/>
              <a:gd name="T26" fmla="*/ 233 w 771"/>
              <a:gd name="T27" fmla="*/ 544 h 602"/>
              <a:gd name="T28" fmla="*/ 363 w 771"/>
              <a:gd name="T29" fmla="*/ 509 h 602"/>
              <a:gd name="T30" fmla="*/ 363 w 771"/>
              <a:gd name="T31" fmla="*/ 509 h 602"/>
              <a:gd name="T32" fmla="*/ 383 w 771"/>
              <a:gd name="T33" fmla="*/ 496 h 602"/>
              <a:gd name="T34" fmla="*/ 389 w 771"/>
              <a:gd name="T35" fmla="*/ 491 h 602"/>
              <a:gd name="T36" fmla="*/ 402 w 771"/>
              <a:gd name="T37" fmla="*/ 480 h 602"/>
              <a:gd name="T38" fmla="*/ 408 w 771"/>
              <a:gd name="T39" fmla="*/ 474 h 602"/>
              <a:gd name="T40" fmla="*/ 419 w 771"/>
              <a:gd name="T41" fmla="*/ 462 h 602"/>
              <a:gd name="T42" fmla="*/ 424 w 771"/>
              <a:gd name="T43" fmla="*/ 457 h 602"/>
              <a:gd name="T44" fmla="*/ 448 w 771"/>
              <a:gd name="T45" fmla="*/ 417 h 602"/>
              <a:gd name="T46" fmla="*/ 451 w 771"/>
              <a:gd name="T47" fmla="*/ 411 h 602"/>
              <a:gd name="T48" fmla="*/ 771 w 771"/>
              <a:gd name="T49" fmla="*/ 263 h 602"/>
              <a:gd name="T50" fmla="*/ 771 w 771"/>
              <a:gd name="T51" fmla="*/ 263 h 602"/>
              <a:gd name="T52" fmla="*/ 469 w 771"/>
              <a:gd name="T53" fmla="*/ 0 h 602"/>
              <a:gd name="T54" fmla="*/ 243 w 771"/>
              <a:gd name="T55" fmla="*/ 89 h 602"/>
              <a:gd name="T56" fmla="*/ 508 w 771"/>
              <a:gd name="T57" fmla="*/ 341 h 602"/>
              <a:gd name="T58" fmla="*/ 424 w 771"/>
              <a:gd name="T59" fmla="*/ 523 h 602"/>
              <a:gd name="T60" fmla="*/ 469 w 771"/>
              <a:gd name="T61" fmla="*/ 526 h 602"/>
              <a:gd name="T62" fmla="*/ 603 w 771"/>
              <a:gd name="T63" fmla="*/ 498 h 602"/>
              <a:gd name="T64" fmla="*/ 722 w 771"/>
              <a:gd name="T65" fmla="*/ 602 h 602"/>
              <a:gd name="T66" fmla="*/ 692 w 771"/>
              <a:gd name="T67" fmla="*/ 440 h 602"/>
              <a:gd name="T68" fmla="*/ 771 w 771"/>
              <a:gd name="T69" fmla="*/ 26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71" h="602">
                <a:moveTo>
                  <a:pt x="451" y="411"/>
                </a:moveTo>
                <a:cubicBezTo>
                  <a:pt x="453" y="406"/>
                  <a:pt x="455" y="401"/>
                  <a:pt x="457" y="396"/>
                </a:cubicBezTo>
                <a:cubicBezTo>
                  <a:pt x="458" y="393"/>
                  <a:pt x="458" y="391"/>
                  <a:pt x="459" y="388"/>
                </a:cubicBezTo>
                <a:cubicBezTo>
                  <a:pt x="460" y="383"/>
                  <a:pt x="462" y="377"/>
                  <a:pt x="463" y="372"/>
                </a:cubicBezTo>
                <a:cubicBezTo>
                  <a:pt x="463" y="370"/>
                  <a:pt x="464" y="367"/>
                  <a:pt x="464" y="365"/>
                </a:cubicBezTo>
                <a:cubicBezTo>
                  <a:pt x="465" y="357"/>
                  <a:pt x="466" y="349"/>
                  <a:pt x="466" y="341"/>
                </a:cubicBezTo>
                <a:cubicBezTo>
                  <a:pt x="466" y="230"/>
                  <a:pt x="361" y="139"/>
                  <a:pt x="233" y="139"/>
                </a:cubicBezTo>
                <a:cubicBezTo>
                  <a:pt x="222" y="139"/>
                  <a:pt x="212" y="140"/>
                  <a:pt x="201" y="141"/>
                </a:cubicBezTo>
                <a:lnTo>
                  <a:pt x="201" y="141"/>
                </a:lnTo>
                <a:cubicBezTo>
                  <a:pt x="88" y="154"/>
                  <a:pt x="0" y="239"/>
                  <a:pt x="0" y="341"/>
                </a:cubicBezTo>
                <a:cubicBezTo>
                  <a:pt x="0" y="394"/>
                  <a:pt x="23" y="441"/>
                  <a:pt x="61" y="477"/>
                </a:cubicBezTo>
                <a:lnTo>
                  <a:pt x="37" y="602"/>
                </a:lnTo>
                <a:lnTo>
                  <a:pt x="129" y="522"/>
                </a:lnTo>
                <a:cubicBezTo>
                  <a:pt x="161" y="536"/>
                  <a:pt x="196" y="544"/>
                  <a:pt x="233" y="544"/>
                </a:cubicBezTo>
                <a:cubicBezTo>
                  <a:pt x="281" y="544"/>
                  <a:pt x="325" y="531"/>
                  <a:pt x="363" y="509"/>
                </a:cubicBezTo>
                <a:cubicBezTo>
                  <a:pt x="363" y="509"/>
                  <a:pt x="363" y="509"/>
                  <a:pt x="363" y="509"/>
                </a:cubicBezTo>
                <a:cubicBezTo>
                  <a:pt x="370" y="505"/>
                  <a:pt x="376" y="500"/>
                  <a:pt x="383" y="496"/>
                </a:cubicBezTo>
                <a:cubicBezTo>
                  <a:pt x="385" y="494"/>
                  <a:pt x="387" y="493"/>
                  <a:pt x="389" y="491"/>
                </a:cubicBezTo>
                <a:cubicBezTo>
                  <a:pt x="393" y="487"/>
                  <a:pt x="398" y="484"/>
                  <a:pt x="402" y="480"/>
                </a:cubicBezTo>
                <a:cubicBezTo>
                  <a:pt x="404" y="478"/>
                  <a:pt x="406" y="476"/>
                  <a:pt x="408" y="474"/>
                </a:cubicBezTo>
                <a:cubicBezTo>
                  <a:pt x="412" y="470"/>
                  <a:pt x="415" y="466"/>
                  <a:pt x="419" y="462"/>
                </a:cubicBezTo>
                <a:cubicBezTo>
                  <a:pt x="421" y="460"/>
                  <a:pt x="422" y="458"/>
                  <a:pt x="424" y="457"/>
                </a:cubicBezTo>
                <a:cubicBezTo>
                  <a:pt x="433" y="445"/>
                  <a:pt x="442" y="431"/>
                  <a:pt x="448" y="417"/>
                </a:cubicBezTo>
                <a:cubicBezTo>
                  <a:pt x="449" y="415"/>
                  <a:pt x="450" y="413"/>
                  <a:pt x="451" y="411"/>
                </a:cubicBezTo>
                <a:close/>
                <a:moveTo>
                  <a:pt x="771" y="263"/>
                </a:moveTo>
                <a:lnTo>
                  <a:pt x="771" y="263"/>
                </a:lnTo>
                <a:cubicBezTo>
                  <a:pt x="771" y="118"/>
                  <a:pt x="635" y="0"/>
                  <a:pt x="469" y="0"/>
                </a:cubicBezTo>
                <a:cubicBezTo>
                  <a:pt x="379" y="0"/>
                  <a:pt x="299" y="35"/>
                  <a:pt x="243" y="89"/>
                </a:cubicBezTo>
                <a:cubicBezTo>
                  <a:pt x="390" y="94"/>
                  <a:pt x="508" y="205"/>
                  <a:pt x="508" y="341"/>
                </a:cubicBezTo>
                <a:cubicBezTo>
                  <a:pt x="508" y="413"/>
                  <a:pt x="476" y="477"/>
                  <a:pt x="424" y="523"/>
                </a:cubicBezTo>
                <a:cubicBezTo>
                  <a:pt x="439" y="525"/>
                  <a:pt x="453" y="526"/>
                  <a:pt x="469" y="526"/>
                </a:cubicBezTo>
                <a:cubicBezTo>
                  <a:pt x="517" y="526"/>
                  <a:pt x="563" y="516"/>
                  <a:pt x="603" y="498"/>
                </a:cubicBezTo>
                <a:lnTo>
                  <a:pt x="722" y="602"/>
                </a:lnTo>
                <a:lnTo>
                  <a:pt x="692" y="440"/>
                </a:lnTo>
                <a:cubicBezTo>
                  <a:pt x="741" y="393"/>
                  <a:pt x="771" y="331"/>
                  <a:pt x="771" y="263"/>
                </a:cubicBezTo>
                <a:close/>
              </a:path>
            </a:pathLst>
          </a:custGeom>
          <a:solidFill>
            <a:schemeClr val="bg1"/>
          </a:solidFill>
          <a:ln>
            <a:noFill/>
          </a:ln>
        </p:spPr>
        <p:txBody>
          <a:bodyPr vert="horz" wrap="square" lIns="67356" tIns="33678" rIns="67356" bIns="33678" numCol="1" anchor="t" anchorCtr="0" compatLnSpc="1"/>
          <a:lstStyle/>
          <a:p>
            <a:endParaRPr lang="zh-CN" altLang="en-US" dirty="0">
              <a:ea typeface="微软雅黑" panose="020B0503020204020204" pitchFamily="34" charset="-122"/>
            </a:endParaRPr>
          </a:p>
        </p:txBody>
      </p:sp>
      <p:sp>
        <p:nvSpPr>
          <p:cNvPr id="12" name="TextBox 84"/>
          <p:cNvSpPr txBox="1">
            <a:spLocks noChangeArrowheads="1"/>
          </p:cNvSpPr>
          <p:nvPr/>
        </p:nvSpPr>
        <p:spPr bwMode="auto">
          <a:xfrm>
            <a:off x="300556" y="757872"/>
            <a:ext cx="7585258" cy="4259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作为用于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10 K </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量级低温测量的</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温度计</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作为电源电路中的</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浪涌电流限制器</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，它们最初呈现较高的电阻，以防止在开启时大电流流动，然后加热并变成低得多的电阻以在正常操作期间允许更大的电流流动。这些热敏电阻通常比测量型热敏电阻大得多，并且是专门为此应用而设计的。</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作为汽车应用中的</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传感器</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，用于监测发动机冷却液、机舱空气、外部空气或发动机油温度等流体温度，并将相关读数提供给控制单元，如</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ECU</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和仪表板。</a:t>
            </a:r>
          </a:p>
          <a:p>
            <a:pPr marL="171450" indent="-171450" algn="just">
              <a:lnSpc>
                <a:spcPct val="120000"/>
              </a:lnSpc>
              <a:buFont typeface="Wingdings" panose="05000000000000000000" pitchFamily="2" charset="2"/>
              <a:buChar char="n"/>
            </a:pP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监测培养箱的温度</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热敏电阻也常用于</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现代数字恒温器</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，并在充电时监测电池组的温度。</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热敏电阻常用于</a:t>
            </a:r>
            <a:r>
              <a:rPr lang="en-US" altLang="zh-CN"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3D</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打印机的热端</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；它们监控产生的热量，并使打印机的控制电路保持恒定温度以熔化塑料灯丝。</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在食品处理和加工行业，尤其是</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食品储存系统</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和食品制备。保持正确的温度对于预防食源性疾病至关重要。</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整个</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消费电器行业</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用于测量温度。烤面包机、咖啡机、冰箱、冰柜、吹风机等都依赖热敏电阻来进行适当的温度控制。</a:t>
            </a:r>
          </a:p>
          <a:p>
            <a:pPr marL="171450" indent="-171450" algn="just">
              <a:lnSpc>
                <a:spcPct val="120000"/>
              </a:lnSpc>
              <a:buFont typeface="Wingdings" panose="05000000000000000000" pitchFamily="2" charset="2"/>
              <a:buChar char="n"/>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NTC </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热敏电阻有裸露和凸耳两种形式，前者用于点感测以实现特定点的高精度，例如</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激光二极管芯片</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等。</a:t>
            </a:r>
          </a:p>
          <a:p>
            <a:pPr marL="171450" indent="-171450" algn="just">
              <a:lnSpc>
                <a:spcPct val="120000"/>
              </a:lnSpc>
              <a:buFont typeface="Wingdings" panose="05000000000000000000" pitchFamily="2" charset="2"/>
              <a:buChar char="n"/>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用于测量对流（热）惯性</a:t>
            </a: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传感器</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密封腔内的温度分布。</a:t>
            </a:r>
          </a:p>
          <a:p>
            <a:pPr marL="171450" indent="-171450" algn="just">
              <a:lnSpc>
                <a:spcPct val="120000"/>
              </a:lnSpc>
              <a:buFont typeface="Wingdings" panose="05000000000000000000" pitchFamily="2" charset="2"/>
              <a:buChar char="n"/>
            </a:pPr>
            <a:r>
              <a:rPr lang="zh-CN" altLang="en-US" sz="1200" b="1"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热敏电阻探头组件</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在恶劣环境中为传感器提供保护。热敏电阻传感元件可以封装到各种外壳中，用于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HVAC/R</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、楼宇自动化、游泳池</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水疗中心、能源和工业电子等行业。外壳可以由不锈钢、铝、铜黄铜或塑料制成，配置包括螺纹（</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NPT </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等）、法兰和直的。</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热敏电阻探头组件非常坚固，可高度定制以满足应用需求。多年来，随着研究、工程和制造技术的改进，探针组件越来越受欢迎。</a:t>
            </a:r>
          </a:p>
        </p:txBody>
      </p:sp>
      <p:sp>
        <p:nvSpPr>
          <p:cNvPr id="15" name="矩形 14"/>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6" name="矩形 15"/>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7"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18"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sp>
        <p:nvSpPr>
          <p:cNvPr id="25" name="文本框 9">
            <a:extLst>
              <a:ext uri="{FF2B5EF4-FFF2-40B4-BE49-F238E27FC236}">
                <a16:creationId xmlns:a16="http://schemas.microsoft.com/office/drawing/2014/main" id="{A239C8D6-A27F-4628-936E-3171796614A6}"/>
              </a:ext>
            </a:extLst>
          </p:cNvPr>
          <p:cNvSpPr txBox="1"/>
          <p:nvPr/>
        </p:nvSpPr>
        <p:spPr>
          <a:xfrm>
            <a:off x="8178294" y="858346"/>
            <a:ext cx="360040" cy="2561040"/>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负温度系数电阻应用</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p:txBody>
      </p:sp>
    </p:spTree>
    <p:extLst>
      <p:ext uri="{BB962C8B-B14F-4D97-AF65-F5344CB8AC3E}">
        <p14:creationId xmlns:p14="http://schemas.microsoft.com/office/powerpoint/2010/main" val="1847445584"/>
      </p:ext>
    </p:extLst>
  </p:cSld>
  <p:clrMapOvr>
    <a:masterClrMapping/>
  </p:clrMapOvr>
  <mc:AlternateContent xmlns:mc="http://schemas.openxmlformats.org/markup-compatibility/2006" xmlns:p14="http://schemas.microsoft.com/office/powerpoint/2010/main">
    <mc:Choice Requires="p14">
      <p:transition spd="slow" p14:dur="2000" advTm="8126"/>
    </mc:Choice>
    <mc:Fallback xmlns="">
      <p:transition spd="slow" advTm="8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childTnLst>
                          </p:cTn>
                        </p:par>
                        <p:par>
                          <p:cTn id="10" fill="hold">
                            <p:stCondLst>
                              <p:cond delay="250"/>
                            </p:stCondLst>
                            <p:childTnLst>
                              <p:par>
                                <p:cTn id="11" presetID="53" presetClass="entr" presetSubtype="16"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250" fill="hold"/>
                                        <p:tgtEl>
                                          <p:spTgt spid="5"/>
                                        </p:tgtEl>
                                        <p:attrNameLst>
                                          <p:attrName>ppt_w</p:attrName>
                                        </p:attrNameLst>
                                      </p:cBhvr>
                                      <p:tavLst>
                                        <p:tav tm="0">
                                          <p:val>
                                            <p:fltVal val="0"/>
                                          </p:val>
                                        </p:tav>
                                        <p:tav tm="100000">
                                          <p:val>
                                            <p:strVal val="#ppt_w"/>
                                          </p:val>
                                        </p:tav>
                                      </p:tavLst>
                                    </p:anim>
                                    <p:anim calcmode="lin" valueType="num">
                                      <p:cBhvr>
                                        <p:cTn id="14" dur="250" fill="hold"/>
                                        <p:tgtEl>
                                          <p:spTgt spid="5"/>
                                        </p:tgtEl>
                                        <p:attrNameLst>
                                          <p:attrName>ppt_h</p:attrName>
                                        </p:attrNameLst>
                                      </p:cBhvr>
                                      <p:tavLst>
                                        <p:tav tm="0">
                                          <p:val>
                                            <p:fltVal val="0"/>
                                          </p:val>
                                        </p:tav>
                                        <p:tav tm="100000">
                                          <p:val>
                                            <p:strVal val="#ppt_h"/>
                                          </p:val>
                                        </p:tav>
                                      </p:tavLst>
                                    </p:anim>
                                    <p:animEffect transition="in" filter="fade">
                                      <p:cBhvr>
                                        <p:cTn id="15" dur="250"/>
                                        <p:tgtEl>
                                          <p:spTgt spid="5"/>
                                        </p:tgtEl>
                                      </p:cBhvr>
                                    </p:animEffect>
                                  </p:childTnLst>
                                </p:cTn>
                              </p:par>
                            </p:childTnLst>
                          </p:cTn>
                        </p:par>
                        <p:par>
                          <p:cTn id="16" fill="hold">
                            <p:stCondLst>
                              <p:cond delay="500"/>
                            </p:stCondLst>
                            <p:childTnLst>
                              <p:par>
                                <p:cTn id="17" presetID="53" presetClass="entr" presetSubtype="16"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250" fill="hold"/>
                                        <p:tgtEl>
                                          <p:spTgt spid="7"/>
                                        </p:tgtEl>
                                        <p:attrNameLst>
                                          <p:attrName>ppt_w</p:attrName>
                                        </p:attrNameLst>
                                      </p:cBhvr>
                                      <p:tavLst>
                                        <p:tav tm="0">
                                          <p:val>
                                            <p:fltVal val="0"/>
                                          </p:val>
                                        </p:tav>
                                        <p:tav tm="100000">
                                          <p:val>
                                            <p:strVal val="#ppt_w"/>
                                          </p:val>
                                        </p:tav>
                                      </p:tavLst>
                                    </p:anim>
                                    <p:anim calcmode="lin" valueType="num">
                                      <p:cBhvr>
                                        <p:cTn id="20" dur="250" fill="hold"/>
                                        <p:tgtEl>
                                          <p:spTgt spid="7"/>
                                        </p:tgtEl>
                                        <p:attrNameLst>
                                          <p:attrName>ppt_h</p:attrName>
                                        </p:attrNameLst>
                                      </p:cBhvr>
                                      <p:tavLst>
                                        <p:tav tm="0">
                                          <p:val>
                                            <p:fltVal val="0"/>
                                          </p:val>
                                        </p:tav>
                                        <p:tav tm="100000">
                                          <p:val>
                                            <p:strVal val="#ppt_h"/>
                                          </p:val>
                                        </p:tav>
                                      </p:tavLst>
                                    </p:anim>
                                    <p:animEffect transition="in" filter="fade">
                                      <p:cBhvr>
                                        <p:cTn id="21" dur="250"/>
                                        <p:tgtEl>
                                          <p:spTgt spid="7"/>
                                        </p:tgtEl>
                                      </p:cBhvr>
                                    </p:animEffect>
                                  </p:childTnLst>
                                </p:cTn>
                              </p:par>
                            </p:childTnLst>
                          </p:cTn>
                        </p:par>
                        <p:par>
                          <p:cTn id="22" fill="hold">
                            <p:stCondLst>
                              <p:cond delay="750"/>
                            </p:stCondLst>
                            <p:childTnLst>
                              <p:par>
                                <p:cTn id="23" presetID="53" presetClass="entr" presetSubtype="16"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250" fill="hold"/>
                                        <p:tgtEl>
                                          <p:spTgt spid="3"/>
                                        </p:tgtEl>
                                        <p:attrNameLst>
                                          <p:attrName>ppt_w</p:attrName>
                                        </p:attrNameLst>
                                      </p:cBhvr>
                                      <p:tavLst>
                                        <p:tav tm="0">
                                          <p:val>
                                            <p:fltVal val="0"/>
                                          </p:val>
                                        </p:tav>
                                        <p:tav tm="100000">
                                          <p:val>
                                            <p:strVal val="#ppt_w"/>
                                          </p:val>
                                        </p:tav>
                                      </p:tavLst>
                                    </p:anim>
                                    <p:anim calcmode="lin" valueType="num">
                                      <p:cBhvr>
                                        <p:cTn id="26" dur="250" fill="hold"/>
                                        <p:tgtEl>
                                          <p:spTgt spid="3"/>
                                        </p:tgtEl>
                                        <p:attrNameLst>
                                          <p:attrName>ppt_h</p:attrName>
                                        </p:attrNameLst>
                                      </p:cBhvr>
                                      <p:tavLst>
                                        <p:tav tm="0">
                                          <p:val>
                                            <p:fltVal val="0"/>
                                          </p:val>
                                        </p:tav>
                                        <p:tav tm="100000">
                                          <p:val>
                                            <p:strVal val="#ppt_h"/>
                                          </p:val>
                                        </p:tav>
                                      </p:tavLst>
                                    </p:anim>
                                    <p:animEffect transition="in" filter="fade">
                                      <p:cBhvr>
                                        <p:cTn id="27" dur="250"/>
                                        <p:tgtEl>
                                          <p:spTgt spid="3"/>
                                        </p:tgtEl>
                                      </p:cBhvr>
                                    </p:animEffect>
                                  </p:childTnLst>
                                </p:cTn>
                              </p:par>
                            </p:childTnLst>
                          </p:cTn>
                        </p:par>
                        <p:par>
                          <p:cTn id="28" fill="hold">
                            <p:stCondLst>
                              <p:cond delay="1000"/>
                            </p:stCondLst>
                            <p:childTnLst>
                              <p:par>
                                <p:cTn id="29" presetID="53" presetClass="entr" presetSubtype="16"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250" fill="hold"/>
                                        <p:tgtEl>
                                          <p:spTgt spid="8"/>
                                        </p:tgtEl>
                                        <p:attrNameLst>
                                          <p:attrName>ppt_w</p:attrName>
                                        </p:attrNameLst>
                                      </p:cBhvr>
                                      <p:tavLst>
                                        <p:tav tm="0">
                                          <p:val>
                                            <p:fltVal val="0"/>
                                          </p:val>
                                        </p:tav>
                                        <p:tav tm="100000">
                                          <p:val>
                                            <p:strVal val="#ppt_w"/>
                                          </p:val>
                                        </p:tav>
                                      </p:tavLst>
                                    </p:anim>
                                    <p:anim calcmode="lin" valueType="num">
                                      <p:cBhvr>
                                        <p:cTn id="32" dur="250" fill="hold"/>
                                        <p:tgtEl>
                                          <p:spTgt spid="8"/>
                                        </p:tgtEl>
                                        <p:attrNameLst>
                                          <p:attrName>ppt_h</p:attrName>
                                        </p:attrNameLst>
                                      </p:cBhvr>
                                      <p:tavLst>
                                        <p:tav tm="0">
                                          <p:val>
                                            <p:fltVal val="0"/>
                                          </p:val>
                                        </p:tav>
                                        <p:tav tm="100000">
                                          <p:val>
                                            <p:strVal val="#ppt_h"/>
                                          </p:val>
                                        </p:tav>
                                      </p:tavLst>
                                    </p:anim>
                                    <p:animEffect transition="in" filter="fade">
                                      <p:cBhvr>
                                        <p:cTn id="33" dur="250"/>
                                        <p:tgtEl>
                                          <p:spTgt spid="8"/>
                                        </p:tgtEl>
                                      </p:cBhvr>
                                    </p:animEffect>
                                  </p:childTnLst>
                                </p:cTn>
                              </p:par>
                            </p:childTnLst>
                          </p:cTn>
                        </p:par>
                        <p:par>
                          <p:cTn id="34" fill="hold">
                            <p:stCondLst>
                              <p:cond delay="1250"/>
                            </p:stCondLst>
                            <p:childTnLst>
                              <p:par>
                                <p:cTn id="35" presetID="23" presetClass="entr" presetSubtype="16" fill="hold" grpId="0" nodeType="afterEffect">
                                  <p:stCondLst>
                                    <p:cond delay="0"/>
                                  </p:stCondLst>
                                  <p:iterate type="lt">
                                    <p:tmPct val="10000"/>
                                  </p:iterate>
                                  <p:childTnLst>
                                    <p:set>
                                      <p:cBhvr>
                                        <p:cTn id="36" dur="1" fill="hold">
                                          <p:stCondLst>
                                            <p:cond delay="0"/>
                                          </p:stCondLst>
                                        </p:cTn>
                                        <p:tgtEl>
                                          <p:spTgt spid="12"/>
                                        </p:tgtEl>
                                        <p:attrNameLst>
                                          <p:attrName>style.visibility</p:attrName>
                                        </p:attrNameLst>
                                      </p:cBhvr>
                                      <p:to>
                                        <p:strVal val="visible"/>
                                      </p:to>
                                    </p:set>
                                    <p:anim calcmode="lin" valueType="num">
                                      <p:cBhvr>
                                        <p:cTn id="37" dur="250" fill="hold"/>
                                        <p:tgtEl>
                                          <p:spTgt spid="12"/>
                                        </p:tgtEl>
                                        <p:attrNameLst>
                                          <p:attrName>ppt_w</p:attrName>
                                        </p:attrNameLst>
                                      </p:cBhvr>
                                      <p:tavLst>
                                        <p:tav tm="0">
                                          <p:val>
                                            <p:fltVal val="0"/>
                                          </p:val>
                                        </p:tav>
                                        <p:tav tm="100000">
                                          <p:val>
                                            <p:strVal val="#ppt_w"/>
                                          </p:val>
                                        </p:tav>
                                      </p:tavLst>
                                    </p:anim>
                                    <p:anim calcmode="lin" valueType="num">
                                      <p:cBhvr>
                                        <p:cTn id="38" dur="250" fill="hold"/>
                                        <p:tgtEl>
                                          <p:spTgt spid="12"/>
                                        </p:tgtEl>
                                        <p:attrNameLst>
                                          <p:attrName>ppt_h</p:attrName>
                                        </p:attrNameLst>
                                      </p:cBhvr>
                                      <p:tavLst>
                                        <p:tav tm="0">
                                          <p:val>
                                            <p:fltVal val="0"/>
                                          </p:val>
                                        </p:tav>
                                        <p:tav tm="100000">
                                          <p:val>
                                            <p:strVal val="#ppt_h"/>
                                          </p:val>
                                        </p:tav>
                                      </p:tavLst>
                                    </p:anim>
                                  </p:childTnLst>
                                </p:cTn>
                              </p:par>
                            </p:childTnLst>
                          </p:cTn>
                        </p:par>
                        <p:par>
                          <p:cTn id="39" fill="hold">
                            <p:stCondLst>
                              <p:cond delay="17075"/>
                            </p:stCondLst>
                            <p:childTnLst>
                              <p:par>
                                <p:cTn id="40" presetID="2" presetClass="entr" presetSubtype="2" fill="hold" grpId="0" nodeType="afterEffect">
                                  <p:stCondLst>
                                    <p:cond delay="0"/>
                                  </p:stCondLst>
                                  <p:childTnLst>
                                    <p:set>
                                      <p:cBhvr>
                                        <p:cTn id="41" dur="1" fill="hold">
                                          <p:stCondLst>
                                            <p:cond delay="0"/>
                                          </p:stCondLst>
                                        </p:cTn>
                                        <p:tgtEl>
                                          <p:spTgt spid="25"/>
                                        </p:tgtEl>
                                        <p:attrNameLst>
                                          <p:attrName>style.visibility</p:attrName>
                                        </p:attrNameLst>
                                      </p:cBhvr>
                                      <p:to>
                                        <p:strVal val="visible"/>
                                      </p:to>
                                    </p:set>
                                    <p:anim calcmode="lin" valueType="num">
                                      <p:cBhvr additive="base">
                                        <p:cTn id="42" dur="500" fill="hold"/>
                                        <p:tgtEl>
                                          <p:spTgt spid="25"/>
                                        </p:tgtEl>
                                        <p:attrNameLst>
                                          <p:attrName>ppt_x</p:attrName>
                                        </p:attrNameLst>
                                      </p:cBhvr>
                                      <p:tavLst>
                                        <p:tav tm="0">
                                          <p:val>
                                            <p:strVal val="1+#ppt_w/2"/>
                                          </p:val>
                                        </p:tav>
                                        <p:tav tm="100000">
                                          <p:val>
                                            <p:strVal val="#ppt_x"/>
                                          </p:val>
                                        </p:tav>
                                      </p:tavLst>
                                    </p:anim>
                                    <p:anim calcmode="lin" valueType="num">
                                      <p:cBhvr additive="base">
                                        <p:cTn id="43"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2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3657572" y="354326"/>
            <a:ext cx="502444" cy="502444"/>
            <a:chOff x="6443245" y="1611109"/>
            <a:chExt cx="751188" cy="751188"/>
          </a:xfrm>
        </p:grpSpPr>
        <p:sp>
          <p:nvSpPr>
            <p:cNvPr id="9" name="椭圆 8"/>
            <p:cNvSpPr/>
            <p:nvPr/>
          </p:nvSpPr>
          <p:spPr>
            <a:xfrm>
              <a:off x="6443245" y="1611109"/>
              <a:ext cx="751188" cy="751188"/>
            </a:xfrm>
            <a:prstGeom prst="ellipse">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endParaRPr>
            </a:p>
          </p:txBody>
        </p:sp>
        <p:sp>
          <p:nvSpPr>
            <p:cNvPr id="10" name="Freeform 21"/>
            <p:cNvSpPr>
              <a:spLocks noEditPoints="1"/>
            </p:cNvSpPr>
            <p:nvPr/>
          </p:nvSpPr>
          <p:spPr bwMode="auto">
            <a:xfrm>
              <a:off x="6602953" y="1780982"/>
              <a:ext cx="425755" cy="418061"/>
            </a:xfrm>
            <a:custGeom>
              <a:avLst/>
              <a:gdLst>
                <a:gd name="T0" fmla="*/ 179 w 208"/>
                <a:gd name="T1" fmla="*/ 79 h 204"/>
                <a:gd name="T2" fmla="*/ 174 w 208"/>
                <a:gd name="T3" fmla="*/ 66 h 204"/>
                <a:gd name="T4" fmla="*/ 185 w 208"/>
                <a:gd name="T5" fmla="*/ 38 h 204"/>
                <a:gd name="T6" fmla="*/ 169 w 208"/>
                <a:gd name="T7" fmla="*/ 22 h 204"/>
                <a:gd name="T8" fmla="*/ 140 w 208"/>
                <a:gd name="T9" fmla="*/ 33 h 204"/>
                <a:gd name="T10" fmla="*/ 128 w 208"/>
                <a:gd name="T11" fmla="*/ 28 h 204"/>
                <a:gd name="T12" fmla="*/ 115 w 208"/>
                <a:gd name="T13" fmla="*/ 0 h 204"/>
                <a:gd name="T14" fmla="*/ 92 w 208"/>
                <a:gd name="T15" fmla="*/ 0 h 204"/>
                <a:gd name="T16" fmla="*/ 80 w 208"/>
                <a:gd name="T17" fmla="*/ 28 h 204"/>
                <a:gd name="T18" fmla="*/ 67 w 208"/>
                <a:gd name="T19" fmla="*/ 33 h 204"/>
                <a:gd name="T20" fmla="*/ 38 w 208"/>
                <a:gd name="T21" fmla="*/ 22 h 204"/>
                <a:gd name="T22" fmla="*/ 22 w 208"/>
                <a:gd name="T23" fmla="*/ 38 h 204"/>
                <a:gd name="T24" fmla="*/ 34 w 208"/>
                <a:gd name="T25" fmla="*/ 66 h 204"/>
                <a:gd name="T26" fmla="*/ 28 w 208"/>
                <a:gd name="T27" fmla="*/ 79 h 204"/>
                <a:gd name="T28" fmla="*/ 0 w 208"/>
                <a:gd name="T29" fmla="*/ 91 h 204"/>
                <a:gd name="T30" fmla="*/ 0 w 208"/>
                <a:gd name="T31" fmla="*/ 114 h 204"/>
                <a:gd name="T32" fmla="*/ 28 w 208"/>
                <a:gd name="T33" fmla="*/ 126 h 204"/>
                <a:gd name="T34" fmla="*/ 34 w 208"/>
                <a:gd name="T35" fmla="*/ 138 h 204"/>
                <a:gd name="T36" fmla="*/ 23 w 208"/>
                <a:gd name="T37" fmla="*/ 167 h 204"/>
                <a:gd name="T38" fmla="*/ 39 w 208"/>
                <a:gd name="T39" fmla="*/ 182 h 204"/>
                <a:gd name="T40" fmla="*/ 67 w 208"/>
                <a:gd name="T41" fmla="*/ 171 h 204"/>
                <a:gd name="T42" fmla="*/ 80 w 208"/>
                <a:gd name="T43" fmla="*/ 176 h 204"/>
                <a:gd name="T44" fmla="*/ 93 w 208"/>
                <a:gd name="T45" fmla="*/ 204 h 204"/>
                <a:gd name="T46" fmla="*/ 116 w 208"/>
                <a:gd name="T47" fmla="*/ 204 h 204"/>
                <a:gd name="T48" fmla="*/ 128 w 208"/>
                <a:gd name="T49" fmla="*/ 176 h 204"/>
                <a:gd name="T50" fmla="*/ 141 w 208"/>
                <a:gd name="T51" fmla="*/ 171 h 204"/>
                <a:gd name="T52" fmla="*/ 170 w 208"/>
                <a:gd name="T53" fmla="*/ 182 h 204"/>
                <a:gd name="T54" fmla="*/ 186 w 208"/>
                <a:gd name="T55" fmla="*/ 166 h 204"/>
                <a:gd name="T56" fmla="*/ 174 w 208"/>
                <a:gd name="T57" fmla="*/ 138 h 204"/>
                <a:gd name="T58" fmla="*/ 179 w 208"/>
                <a:gd name="T59" fmla="*/ 125 h 204"/>
                <a:gd name="T60" fmla="*/ 208 w 208"/>
                <a:gd name="T61" fmla="*/ 113 h 204"/>
                <a:gd name="T62" fmla="*/ 208 w 208"/>
                <a:gd name="T63" fmla="*/ 90 h 204"/>
                <a:gd name="T64" fmla="*/ 179 w 208"/>
                <a:gd name="T65" fmla="*/ 79 h 204"/>
                <a:gd name="T66" fmla="*/ 137 w 208"/>
                <a:gd name="T67" fmla="*/ 102 h 204"/>
                <a:gd name="T68" fmla="*/ 104 w 208"/>
                <a:gd name="T69" fmla="*/ 135 h 204"/>
                <a:gd name="T70" fmla="*/ 71 w 208"/>
                <a:gd name="T71" fmla="*/ 102 h 204"/>
                <a:gd name="T72" fmla="*/ 104 w 208"/>
                <a:gd name="T73" fmla="*/ 69 h 204"/>
                <a:gd name="T74" fmla="*/ 137 w 208"/>
                <a:gd name="T75"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204">
                  <a:moveTo>
                    <a:pt x="179" y="79"/>
                  </a:moveTo>
                  <a:cubicBezTo>
                    <a:pt x="174" y="66"/>
                    <a:pt x="174" y="66"/>
                    <a:pt x="174" y="66"/>
                  </a:cubicBezTo>
                  <a:cubicBezTo>
                    <a:pt x="174" y="66"/>
                    <a:pt x="186" y="39"/>
                    <a:pt x="185" y="38"/>
                  </a:cubicBezTo>
                  <a:cubicBezTo>
                    <a:pt x="169" y="22"/>
                    <a:pt x="169" y="22"/>
                    <a:pt x="169" y="22"/>
                  </a:cubicBezTo>
                  <a:cubicBezTo>
                    <a:pt x="168" y="21"/>
                    <a:pt x="140" y="33"/>
                    <a:pt x="140" y="33"/>
                  </a:cubicBezTo>
                  <a:cubicBezTo>
                    <a:pt x="128" y="28"/>
                    <a:pt x="128" y="28"/>
                    <a:pt x="128" y="28"/>
                  </a:cubicBezTo>
                  <a:cubicBezTo>
                    <a:pt x="128" y="28"/>
                    <a:pt x="116" y="0"/>
                    <a:pt x="115" y="0"/>
                  </a:cubicBezTo>
                  <a:cubicBezTo>
                    <a:pt x="92" y="0"/>
                    <a:pt x="92" y="0"/>
                    <a:pt x="92" y="0"/>
                  </a:cubicBezTo>
                  <a:cubicBezTo>
                    <a:pt x="90" y="0"/>
                    <a:pt x="80" y="28"/>
                    <a:pt x="80" y="28"/>
                  </a:cubicBezTo>
                  <a:cubicBezTo>
                    <a:pt x="67" y="33"/>
                    <a:pt x="67" y="33"/>
                    <a:pt x="67" y="33"/>
                  </a:cubicBezTo>
                  <a:cubicBezTo>
                    <a:pt x="67" y="33"/>
                    <a:pt x="39" y="21"/>
                    <a:pt x="38" y="22"/>
                  </a:cubicBezTo>
                  <a:cubicBezTo>
                    <a:pt x="22" y="38"/>
                    <a:pt x="22" y="38"/>
                    <a:pt x="22" y="38"/>
                  </a:cubicBezTo>
                  <a:cubicBezTo>
                    <a:pt x="21" y="39"/>
                    <a:pt x="34" y="66"/>
                    <a:pt x="34" y="66"/>
                  </a:cubicBezTo>
                  <a:cubicBezTo>
                    <a:pt x="28" y="79"/>
                    <a:pt x="28" y="79"/>
                    <a:pt x="28" y="79"/>
                  </a:cubicBezTo>
                  <a:cubicBezTo>
                    <a:pt x="28" y="79"/>
                    <a:pt x="0" y="90"/>
                    <a:pt x="0" y="91"/>
                  </a:cubicBezTo>
                  <a:cubicBezTo>
                    <a:pt x="0" y="114"/>
                    <a:pt x="0" y="114"/>
                    <a:pt x="0" y="114"/>
                  </a:cubicBezTo>
                  <a:cubicBezTo>
                    <a:pt x="0" y="115"/>
                    <a:pt x="28" y="126"/>
                    <a:pt x="28" y="126"/>
                  </a:cubicBezTo>
                  <a:cubicBezTo>
                    <a:pt x="34" y="138"/>
                    <a:pt x="34" y="138"/>
                    <a:pt x="34" y="138"/>
                  </a:cubicBezTo>
                  <a:cubicBezTo>
                    <a:pt x="34" y="138"/>
                    <a:pt x="21" y="166"/>
                    <a:pt x="23" y="167"/>
                  </a:cubicBezTo>
                  <a:cubicBezTo>
                    <a:pt x="39" y="182"/>
                    <a:pt x="39" y="182"/>
                    <a:pt x="39" y="182"/>
                  </a:cubicBezTo>
                  <a:cubicBezTo>
                    <a:pt x="40" y="184"/>
                    <a:pt x="67" y="171"/>
                    <a:pt x="67" y="171"/>
                  </a:cubicBezTo>
                  <a:cubicBezTo>
                    <a:pt x="80" y="176"/>
                    <a:pt x="80" y="176"/>
                    <a:pt x="80" y="176"/>
                  </a:cubicBezTo>
                  <a:cubicBezTo>
                    <a:pt x="80" y="176"/>
                    <a:pt x="91" y="204"/>
                    <a:pt x="93" y="204"/>
                  </a:cubicBezTo>
                  <a:cubicBezTo>
                    <a:pt x="116" y="204"/>
                    <a:pt x="116" y="204"/>
                    <a:pt x="116" y="204"/>
                  </a:cubicBezTo>
                  <a:cubicBezTo>
                    <a:pt x="117" y="204"/>
                    <a:pt x="128" y="176"/>
                    <a:pt x="128" y="176"/>
                  </a:cubicBezTo>
                  <a:cubicBezTo>
                    <a:pt x="141" y="171"/>
                    <a:pt x="141" y="171"/>
                    <a:pt x="141" y="171"/>
                  </a:cubicBezTo>
                  <a:cubicBezTo>
                    <a:pt x="141" y="171"/>
                    <a:pt x="169" y="183"/>
                    <a:pt x="170" y="182"/>
                  </a:cubicBezTo>
                  <a:cubicBezTo>
                    <a:pt x="186" y="166"/>
                    <a:pt x="186" y="166"/>
                    <a:pt x="186" y="166"/>
                  </a:cubicBezTo>
                  <a:cubicBezTo>
                    <a:pt x="187" y="165"/>
                    <a:pt x="174" y="138"/>
                    <a:pt x="174" y="138"/>
                  </a:cubicBezTo>
                  <a:cubicBezTo>
                    <a:pt x="179" y="125"/>
                    <a:pt x="179" y="125"/>
                    <a:pt x="179" y="125"/>
                  </a:cubicBezTo>
                  <a:cubicBezTo>
                    <a:pt x="179" y="125"/>
                    <a:pt x="208" y="114"/>
                    <a:pt x="208" y="113"/>
                  </a:cubicBezTo>
                  <a:cubicBezTo>
                    <a:pt x="208" y="90"/>
                    <a:pt x="208" y="90"/>
                    <a:pt x="208" y="90"/>
                  </a:cubicBezTo>
                  <a:cubicBezTo>
                    <a:pt x="208" y="89"/>
                    <a:pt x="179" y="79"/>
                    <a:pt x="179" y="79"/>
                  </a:cubicBezTo>
                  <a:close/>
                  <a:moveTo>
                    <a:pt x="137" y="102"/>
                  </a:moveTo>
                  <a:cubicBezTo>
                    <a:pt x="137" y="120"/>
                    <a:pt x="122" y="135"/>
                    <a:pt x="104" y="135"/>
                  </a:cubicBezTo>
                  <a:cubicBezTo>
                    <a:pt x="86" y="135"/>
                    <a:pt x="71" y="120"/>
                    <a:pt x="71" y="102"/>
                  </a:cubicBezTo>
                  <a:cubicBezTo>
                    <a:pt x="71" y="84"/>
                    <a:pt x="86" y="69"/>
                    <a:pt x="104" y="69"/>
                  </a:cubicBezTo>
                  <a:cubicBezTo>
                    <a:pt x="122" y="69"/>
                    <a:pt x="137" y="84"/>
                    <a:pt x="137" y="102"/>
                  </a:cubicBez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grpSp>
      <p:grpSp>
        <p:nvGrpSpPr>
          <p:cNvPr id="14" name="组合 13"/>
          <p:cNvGrpSpPr/>
          <p:nvPr/>
        </p:nvGrpSpPr>
        <p:grpSpPr>
          <a:xfrm>
            <a:off x="277028" y="2532197"/>
            <a:ext cx="507683" cy="507683"/>
            <a:chOff x="816774" y="4776910"/>
            <a:chExt cx="759650" cy="759649"/>
          </a:xfrm>
          <a:solidFill>
            <a:srgbClr val="578B18"/>
          </a:solidFill>
        </p:grpSpPr>
        <p:sp>
          <p:nvSpPr>
            <p:cNvPr id="15" name="椭圆 14"/>
            <p:cNvSpPr/>
            <p:nvPr/>
          </p:nvSpPr>
          <p:spPr>
            <a:xfrm>
              <a:off x="816774" y="4776910"/>
              <a:ext cx="759650" cy="759649"/>
            </a:xfrm>
            <a:prstGeom prst="ellipse">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endParaRPr>
            </a:p>
          </p:txBody>
        </p:sp>
        <p:grpSp>
          <p:nvGrpSpPr>
            <p:cNvPr id="16" name="组合 15"/>
            <p:cNvGrpSpPr/>
            <p:nvPr/>
          </p:nvGrpSpPr>
          <p:grpSpPr>
            <a:xfrm>
              <a:off x="927948" y="4902209"/>
              <a:ext cx="469371" cy="442728"/>
              <a:chOff x="244475" y="2743200"/>
              <a:chExt cx="727075" cy="685800"/>
            </a:xfrm>
            <a:grpFill/>
          </p:grpSpPr>
          <p:sp>
            <p:nvSpPr>
              <p:cNvPr id="17" name="Freeform 15"/>
              <p:cNvSpPr>
                <a:spLocks noEditPoints="1"/>
              </p:cNvSpPr>
              <p:nvPr/>
            </p:nvSpPr>
            <p:spPr bwMode="auto">
              <a:xfrm>
                <a:off x="244475" y="3013075"/>
                <a:ext cx="204788" cy="415925"/>
              </a:xfrm>
              <a:custGeom>
                <a:avLst/>
                <a:gdLst>
                  <a:gd name="T0" fmla="*/ 41 w 54"/>
                  <a:gd name="T1" fmla="*/ 13 h 109"/>
                  <a:gd name="T2" fmla="*/ 41 w 54"/>
                  <a:gd name="T3" fmla="*/ 47 h 109"/>
                  <a:gd name="T4" fmla="*/ 13 w 54"/>
                  <a:gd name="T5" fmla="*/ 47 h 109"/>
                  <a:gd name="T6" fmla="*/ 13 w 54"/>
                  <a:gd name="T7" fmla="*/ 13 h 109"/>
                  <a:gd name="T8" fmla="*/ 41 w 54"/>
                  <a:gd name="T9" fmla="*/ 13 h 109"/>
                  <a:gd name="T10" fmla="*/ 50 w 54"/>
                  <a:gd name="T11" fmla="*/ 0 h 109"/>
                  <a:gd name="T12" fmla="*/ 4 w 54"/>
                  <a:gd name="T13" fmla="*/ 0 h 109"/>
                  <a:gd name="T14" fmla="*/ 0 w 54"/>
                  <a:gd name="T15" fmla="*/ 5 h 109"/>
                  <a:gd name="T16" fmla="*/ 0 w 54"/>
                  <a:gd name="T17" fmla="*/ 105 h 109"/>
                  <a:gd name="T18" fmla="*/ 4 w 54"/>
                  <a:gd name="T19" fmla="*/ 109 h 109"/>
                  <a:gd name="T20" fmla="*/ 50 w 54"/>
                  <a:gd name="T21" fmla="*/ 109 h 109"/>
                  <a:gd name="T22" fmla="*/ 54 w 54"/>
                  <a:gd name="T23" fmla="*/ 105 h 109"/>
                  <a:gd name="T24" fmla="*/ 54 w 54"/>
                  <a:gd name="T25" fmla="*/ 5 h 109"/>
                  <a:gd name="T26" fmla="*/ 50 w 54"/>
                  <a:gd name="T27"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109">
                    <a:moveTo>
                      <a:pt x="41" y="13"/>
                    </a:moveTo>
                    <a:cubicBezTo>
                      <a:pt x="41" y="47"/>
                      <a:pt x="41" y="47"/>
                      <a:pt x="41" y="47"/>
                    </a:cubicBezTo>
                    <a:cubicBezTo>
                      <a:pt x="13" y="47"/>
                      <a:pt x="13" y="47"/>
                      <a:pt x="13" y="47"/>
                    </a:cubicBezTo>
                    <a:cubicBezTo>
                      <a:pt x="13" y="13"/>
                      <a:pt x="13" y="13"/>
                      <a:pt x="13" y="13"/>
                    </a:cubicBezTo>
                    <a:cubicBezTo>
                      <a:pt x="41" y="13"/>
                      <a:pt x="41" y="13"/>
                      <a:pt x="41" y="13"/>
                    </a:cubicBezTo>
                    <a:moveTo>
                      <a:pt x="50" y="0"/>
                    </a:moveTo>
                    <a:cubicBezTo>
                      <a:pt x="4" y="0"/>
                      <a:pt x="4" y="0"/>
                      <a:pt x="4" y="0"/>
                    </a:cubicBezTo>
                    <a:cubicBezTo>
                      <a:pt x="2" y="0"/>
                      <a:pt x="0" y="2"/>
                      <a:pt x="0" y="5"/>
                    </a:cubicBezTo>
                    <a:cubicBezTo>
                      <a:pt x="0" y="105"/>
                      <a:pt x="0" y="105"/>
                      <a:pt x="0" y="105"/>
                    </a:cubicBezTo>
                    <a:cubicBezTo>
                      <a:pt x="0" y="107"/>
                      <a:pt x="2" y="109"/>
                      <a:pt x="4" y="109"/>
                    </a:cubicBezTo>
                    <a:cubicBezTo>
                      <a:pt x="50" y="109"/>
                      <a:pt x="50" y="109"/>
                      <a:pt x="50" y="109"/>
                    </a:cubicBezTo>
                    <a:cubicBezTo>
                      <a:pt x="52" y="109"/>
                      <a:pt x="54" y="107"/>
                      <a:pt x="54" y="105"/>
                    </a:cubicBezTo>
                    <a:cubicBezTo>
                      <a:pt x="54" y="5"/>
                      <a:pt x="54" y="5"/>
                      <a:pt x="54" y="5"/>
                    </a:cubicBezTo>
                    <a:cubicBezTo>
                      <a:pt x="54" y="2"/>
                      <a:pt x="52" y="0"/>
                      <a:pt x="50" y="0"/>
                    </a:cubicBezTo>
                    <a:close/>
                  </a:path>
                </a:pathLst>
              </a:custGeom>
              <a:solidFill>
                <a:schemeClr val="bg1"/>
              </a:solidFill>
              <a:ln>
                <a:solidFill>
                  <a:schemeClr val="bg1"/>
                </a:solid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sp>
            <p:nvSpPr>
              <p:cNvPr id="18" name="Freeform 16"/>
              <p:cNvSpPr>
                <a:spLocks noEditPoints="1"/>
              </p:cNvSpPr>
              <p:nvPr/>
            </p:nvSpPr>
            <p:spPr bwMode="auto">
              <a:xfrm>
                <a:off x="500063" y="2914650"/>
                <a:ext cx="207963" cy="514350"/>
              </a:xfrm>
              <a:custGeom>
                <a:avLst/>
                <a:gdLst>
                  <a:gd name="T0" fmla="*/ 42 w 55"/>
                  <a:gd name="T1" fmla="*/ 13 h 135"/>
                  <a:gd name="T2" fmla="*/ 42 w 55"/>
                  <a:gd name="T3" fmla="*/ 81 h 135"/>
                  <a:gd name="T4" fmla="*/ 13 w 55"/>
                  <a:gd name="T5" fmla="*/ 81 h 135"/>
                  <a:gd name="T6" fmla="*/ 13 w 55"/>
                  <a:gd name="T7" fmla="*/ 13 h 135"/>
                  <a:gd name="T8" fmla="*/ 42 w 55"/>
                  <a:gd name="T9" fmla="*/ 13 h 135"/>
                  <a:gd name="T10" fmla="*/ 51 w 55"/>
                  <a:gd name="T11" fmla="*/ 0 h 135"/>
                  <a:gd name="T12" fmla="*/ 5 w 55"/>
                  <a:gd name="T13" fmla="*/ 0 h 135"/>
                  <a:gd name="T14" fmla="*/ 0 w 55"/>
                  <a:gd name="T15" fmla="*/ 5 h 135"/>
                  <a:gd name="T16" fmla="*/ 0 w 55"/>
                  <a:gd name="T17" fmla="*/ 131 h 135"/>
                  <a:gd name="T18" fmla="*/ 5 w 55"/>
                  <a:gd name="T19" fmla="*/ 135 h 135"/>
                  <a:gd name="T20" fmla="*/ 51 w 55"/>
                  <a:gd name="T21" fmla="*/ 135 h 135"/>
                  <a:gd name="T22" fmla="*/ 55 w 55"/>
                  <a:gd name="T23" fmla="*/ 131 h 135"/>
                  <a:gd name="T24" fmla="*/ 55 w 55"/>
                  <a:gd name="T25" fmla="*/ 5 h 135"/>
                  <a:gd name="T26" fmla="*/ 51 w 55"/>
                  <a:gd name="T2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35">
                    <a:moveTo>
                      <a:pt x="42" y="13"/>
                    </a:moveTo>
                    <a:cubicBezTo>
                      <a:pt x="42" y="81"/>
                      <a:pt x="42" y="81"/>
                      <a:pt x="42" y="81"/>
                    </a:cubicBezTo>
                    <a:cubicBezTo>
                      <a:pt x="13" y="81"/>
                      <a:pt x="13" y="81"/>
                      <a:pt x="13" y="81"/>
                    </a:cubicBezTo>
                    <a:cubicBezTo>
                      <a:pt x="13" y="13"/>
                      <a:pt x="13" y="13"/>
                      <a:pt x="13" y="13"/>
                    </a:cubicBezTo>
                    <a:cubicBezTo>
                      <a:pt x="42" y="13"/>
                      <a:pt x="42" y="13"/>
                      <a:pt x="42" y="13"/>
                    </a:cubicBezTo>
                    <a:moveTo>
                      <a:pt x="51" y="0"/>
                    </a:moveTo>
                    <a:cubicBezTo>
                      <a:pt x="5" y="0"/>
                      <a:pt x="5" y="0"/>
                      <a:pt x="5" y="0"/>
                    </a:cubicBezTo>
                    <a:cubicBezTo>
                      <a:pt x="2" y="0"/>
                      <a:pt x="0" y="2"/>
                      <a:pt x="0" y="5"/>
                    </a:cubicBezTo>
                    <a:cubicBezTo>
                      <a:pt x="0" y="131"/>
                      <a:pt x="0" y="131"/>
                      <a:pt x="0" y="131"/>
                    </a:cubicBezTo>
                    <a:cubicBezTo>
                      <a:pt x="0" y="133"/>
                      <a:pt x="2" y="135"/>
                      <a:pt x="5" y="135"/>
                    </a:cubicBezTo>
                    <a:cubicBezTo>
                      <a:pt x="51" y="135"/>
                      <a:pt x="51" y="135"/>
                      <a:pt x="51" y="135"/>
                    </a:cubicBezTo>
                    <a:cubicBezTo>
                      <a:pt x="53" y="135"/>
                      <a:pt x="55" y="133"/>
                      <a:pt x="55" y="131"/>
                    </a:cubicBezTo>
                    <a:cubicBezTo>
                      <a:pt x="55" y="5"/>
                      <a:pt x="55" y="5"/>
                      <a:pt x="55" y="5"/>
                    </a:cubicBezTo>
                    <a:cubicBezTo>
                      <a:pt x="55" y="2"/>
                      <a:pt x="53" y="0"/>
                      <a:pt x="51" y="0"/>
                    </a:cubicBezTo>
                    <a:close/>
                  </a:path>
                </a:pathLst>
              </a:custGeom>
              <a:solidFill>
                <a:schemeClr val="bg1"/>
              </a:solidFill>
              <a:ln>
                <a:solidFill>
                  <a:schemeClr val="bg1"/>
                </a:solid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sp>
            <p:nvSpPr>
              <p:cNvPr id="19" name="Freeform 17"/>
              <p:cNvSpPr>
                <a:spLocks noEditPoints="1"/>
              </p:cNvSpPr>
              <p:nvPr/>
            </p:nvSpPr>
            <p:spPr bwMode="auto">
              <a:xfrm>
                <a:off x="762000" y="2743200"/>
                <a:ext cx="209550" cy="685800"/>
              </a:xfrm>
              <a:custGeom>
                <a:avLst/>
                <a:gdLst>
                  <a:gd name="T0" fmla="*/ 42 w 55"/>
                  <a:gd name="T1" fmla="*/ 13 h 180"/>
                  <a:gd name="T2" fmla="*/ 42 w 55"/>
                  <a:gd name="T3" fmla="*/ 96 h 180"/>
                  <a:gd name="T4" fmla="*/ 13 w 55"/>
                  <a:gd name="T5" fmla="*/ 96 h 180"/>
                  <a:gd name="T6" fmla="*/ 13 w 55"/>
                  <a:gd name="T7" fmla="*/ 13 h 180"/>
                  <a:gd name="T8" fmla="*/ 42 w 55"/>
                  <a:gd name="T9" fmla="*/ 13 h 180"/>
                  <a:gd name="T10" fmla="*/ 50 w 55"/>
                  <a:gd name="T11" fmla="*/ 0 h 180"/>
                  <a:gd name="T12" fmla="*/ 4 w 55"/>
                  <a:gd name="T13" fmla="*/ 0 h 180"/>
                  <a:gd name="T14" fmla="*/ 0 w 55"/>
                  <a:gd name="T15" fmla="*/ 4 h 180"/>
                  <a:gd name="T16" fmla="*/ 0 w 55"/>
                  <a:gd name="T17" fmla="*/ 176 h 180"/>
                  <a:gd name="T18" fmla="*/ 4 w 55"/>
                  <a:gd name="T19" fmla="*/ 180 h 180"/>
                  <a:gd name="T20" fmla="*/ 50 w 55"/>
                  <a:gd name="T21" fmla="*/ 180 h 180"/>
                  <a:gd name="T22" fmla="*/ 55 w 55"/>
                  <a:gd name="T23" fmla="*/ 176 h 180"/>
                  <a:gd name="T24" fmla="*/ 55 w 55"/>
                  <a:gd name="T25" fmla="*/ 4 h 180"/>
                  <a:gd name="T26" fmla="*/ 50 w 55"/>
                  <a:gd name="T27"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80">
                    <a:moveTo>
                      <a:pt x="42" y="13"/>
                    </a:moveTo>
                    <a:cubicBezTo>
                      <a:pt x="42" y="96"/>
                      <a:pt x="42" y="96"/>
                      <a:pt x="42" y="96"/>
                    </a:cubicBezTo>
                    <a:cubicBezTo>
                      <a:pt x="13" y="96"/>
                      <a:pt x="13" y="96"/>
                      <a:pt x="13" y="96"/>
                    </a:cubicBezTo>
                    <a:cubicBezTo>
                      <a:pt x="13" y="13"/>
                      <a:pt x="13" y="13"/>
                      <a:pt x="13" y="13"/>
                    </a:cubicBezTo>
                    <a:cubicBezTo>
                      <a:pt x="42" y="13"/>
                      <a:pt x="42" y="13"/>
                      <a:pt x="42" y="13"/>
                    </a:cubicBezTo>
                    <a:moveTo>
                      <a:pt x="50" y="0"/>
                    </a:moveTo>
                    <a:cubicBezTo>
                      <a:pt x="4" y="0"/>
                      <a:pt x="4" y="0"/>
                      <a:pt x="4" y="0"/>
                    </a:cubicBezTo>
                    <a:cubicBezTo>
                      <a:pt x="2" y="0"/>
                      <a:pt x="0" y="2"/>
                      <a:pt x="0" y="4"/>
                    </a:cubicBezTo>
                    <a:cubicBezTo>
                      <a:pt x="0" y="176"/>
                      <a:pt x="0" y="176"/>
                      <a:pt x="0" y="176"/>
                    </a:cubicBezTo>
                    <a:cubicBezTo>
                      <a:pt x="0" y="178"/>
                      <a:pt x="2" y="180"/>
                      <a:pt x="4" y="180"/>
                    </a:cubicBezTo>
                    <a:cubicBezTo>
                      <a:pt x="50" y="180"/>
                      <a:pt x="50" y="180"/>
                      <a:pt x="50" y="180"/>
                    </a:cubicBezTo>
                    <a:cubicBezTo>
                      <a:pt x="53" y="180"/>
                      <a:pt x="55" y="178"/>
                      <a:pt x="55" y="176"/>
                    </a:cubicBezTo>
                    <a:cubicBezTo>
                      <a:pt x="55" y="4"/>
                      <a:pt x="55" y="4"/>
                      <a:pt x="55" y="4"/>
                    </a:cubicBezTo>
                    <a:cubicBezTo>
                      <a:pt x="55" y="2"/>
                      <a:pt x="53" y="0"/>
                      <a:pt x="50" y="0"/>
                    </a:cubicBezTo>
                    <a:close/>
                  </a:path>
                </a:pathLst>
              </a:custGeom>
              <a:solidFill>
                <a:schemeClr val="bg1"/>
              </a:solidFill>
              <a:ln>
                <a:solidFill>
                  <a:schemeClr val="bg1"/>
                </a:solid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grpSp>
      </p:grpSp>
      <p:grpSp>
        <p:nvGrpSpPr>
          <p:cNvPr id="20" name="组合 19"/>
          <p:cNvGrpSpPr/>
          <p:nvPr/>
        </p:nvGrpSpPr>
        <p:grpSpPr>
          <a:xfrm>
            <a:off x="289457" y="1203277"/>
            <a:ext cx="507683" cy="507683"/>
            <a:chOff x="3424768" y="2961096"/>
            <a:chExt cx="759650" cy="759649"/>
          </a:xfrm>
        </p:grpSpPr>
        <p:sp>
          <p:nvSpPr>
            <p:cNvPr id="21" name="椭圆 20"/>
            <p:cNvSpPr/>
            <p:nvPr/>
          </p:nvSpPr>
          <p:spPr>
            <a:xfrm>
              <a:off x="3424768" y="2961096"/>
              <a:ext cx="759650" cy="759649"/>
            </a:xfrm>
            <a:prstGeom prst="ellipse">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endParaRPr>
            </a:p>
          </p:txBody>
        </p:sp>
        <p:grpSp>
          <p:nvGrpSpPr>
            <p:cNvPr id="22" name="组合 21"/>
            <p:cNvGrpSpPr/>
            <p:nvPr/>
          </p:nvGrpSpPr>
          <p:grpSpPr>
            <a:xfrm>
              <a:off x="3602043" y="3071238"/>
              <a:ext cx="405347" cy="482677"/>
              <a:chOff x="10787673" y="2508217"/>
              <a:chExt cx="478426" cy="569698"/>
            </a:xfrm>
            <a:solidFill>
              <a:schemeClr val="bg1">
                <a:lumMod val="95000"/>
              </a:schemeClr>
            </a:solidFill>
          </p:grpSpPr>
          <p:sp>
            <p:nvSpPr>
              <p:cNvPr id="23" name="Freeform 25"/>
              <p:cNvSpPr>
                <a:spLocks noEditPoints="1"/>
              </p:cNvSpPr>
              <p:nvPr/>
            </p:nvSpPr>
            <p:spPr bwMode="auto">
              <a:xfrm>
                <a:off x="10787673" y="2508217"/>
                <a:ext cx="478426" cy="569698"/>
              </a:xfrm>
              <a:custGeom>
                <a:avLst/>
                <a:gdLst>
                  <a:gd name="T0" fmla="*/ 145 w 156"/>
                  <a:gd name="T1" fmla="*/ 22 h 178"/>
                  <a:gd name="T2" fmla="*/ 134 w 156"/>
                  <a:gd name="T3" fmla="*/ 22 h 178"/>
                  <a:gd name="T4" fmla="*/ 134 w 156"/>
                  <a:gd name="T5" fmla="*/ 11 h 178"/>
                  <a:gd name="T6" fmla="*/ 123 w 156"/>
                  <a:gd name="T7" fmla="*/ 0 h 178"/>
                  <a:gd name="T8" fmla="*/ 11 w 156"/>
                  <a:gd name="T9" fmla="*/ 0 h 178"/>
                  <a:gd name="T10" fmla="*/ 0 w 156"/>
                  <a:gd name="T11" fmla="*/ 11 h 178"/>
                  <a:gd name="T12" fmla="*/ 0 w 156"/>
                  <a:gd name="T13" fmla="*/ 145 h 178"/>
                  <a:gd name="T14" fmla="*/ 11 w 156"/>
                  <a:gd name="T15" fmla="*/ 156 h 178"/>
                  <a:gd name="T16" fmla="*/ 22 w 156"/>
                  <a:gd name="T17" fmla="*/ 156 h 178"/>
                  <a:gd name="T18" fmla="*/ 22 w 156"/>
                  <a:gd name="T19" fmla="*/ 167 h 178"/>
                  <a:gd name="T20" fmla="*/ 33 w 156"/>
                  <a:gd name="T21" fmla="*/ 178 h 178"/>
                  <a:gd name="T22" fmla="*/ 145 w 156"/>
                  <a:gd name="T23" fmla="*/ 178 h 178"/>
                  <a:gd name="T24" fmla="*/ 156 w 156"/>
                  <a:gd name="T25" fmla="*/ 167 h 178"/>
                  <a:gd name="T26" fmla="*/ 156 w 156"/>
                  <a:gd name="T27" fmla="*/ 33 h 178"/>
                  <a:gd name="T28" fmla="*/ 145 w 156"/>
                  <a:gd name="T29" fmla="*/ 22 h 178"/>
                  <a:gd name="T30" fmla="*/ 11 w 156"/>
                  <a:gd name="T31" fmla="*/ 145 h 178"/>
                  <a:gd name="T32" fmla="*/ 11 w 156"/>
                  <a:gd name="T33" fmla="*/ 11 h 178"/>
                  <a:gd name="T34" fmla="*/ 123 w 156"/>
                  <a:gd name="T35" fmla="*/ 11 h 178"/>
                  <a:gd name="T36" fmla="*/ 123 w 156"/>
                  <a:gd name="T37" fmla="*/ 145 h 178"/>
                  <a:gd name="T38" fmla="*/ 11 w 156"/>
                  <a:gd name="T39" fmla="*/ 145 h 178"/>
                  <a:gd name="T40" fmla="*/ 145 w 156"/>
                  <a:gd name="T41" fmla="*/ 167 h 178"/>
                  <a:gd name="T42" fmla="*/ 33 w 156"/>
                  <a:gd name="T43" fmla="*/ 167 h 178"/>
                  <a:gd name="T44" fmla="*/ 33 w 156"/>
                  <a:gd name="T45" fmla="*/ 156 h 178"/>
                  <a:gd name="T46" fmla="*/ 123 w 156"/>
                  <a:gd name="T47" fmla="*/ 156 h 178"/>
                  <a:gd name="T48" fmla="*/ 134 w 156"/>
                  <a:gd name="T49" fmla="*/ 145 h 178"/>
                  <a:gd name="T50" fmla="*/ 134 w 156"/>
                  <a:gd name="T51" fmla="*/ 33 h 178"/>
                  <a:gd name="T52" fmla="*/ 145 w 156"/>
                  <a:gd name="T53" fmla="*/ 33 h 178"/>
                  <a:gd name="T54" fmla="*/ 145 w 156"/>
                  <a:gd name="T55" fmla="*/ 167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6" h="178">
                    <a:moveTo>
                      <a:pt x="145" y="22"/>
                    </a:moveTo>
                    <a:cubicBezTo>
                      <a:pt x="134" y="22"/>
                      <a:pt x="134" y="22"/>
                      <a:pt x="134" y="22"/>
                    </a:cubicBezTo>
                    <a:cubicBezTo>
                      <a:pt x="134" y="11"/>
                      <a:pt x="134" y="11"/>
                      <a:pt x="134" y="11"/>
                    </a:cubicBezTo>
                    <a:cubicBezTo>
                      <a:pt x="134" y="5"/>
                      <a:pt x="129" y="0"/>
                      <a:pt x="123" y="0"/>
                    </a:cubicBezTo>
                    <a:cubicBezTo>
                      <a:pt x="11" y="0"/>
                      <a:pt x="11" y="0"/>
                      <a:pt x="11" y="0"/>
                    </a:cubicBezTo>
                    <a:cubicBezTo>
                      <a:pt x="5" y="0"/>
                      <a:pt x="0" y="5"/>
                      <a:pt x="0" y="11"/>
                    </a:cubicBezTo>
                    <a:cubicBezTo>
                      <a:pt x="0" y="145"/>
                      <a:pt x="0" y="145"/>
                      <a:pt x="0" y="145"/>
                    </a:cubicBezTo>
                    <a:cubicBezTo>
                      <a:pt x="0" y="151"/>
                      <a:pt x="5" y="156"/>
                      <a:pt x="11" y="156"/>
                    </a:cubicBezTo>
                    <a:cubicBezTo>
                      <a:pt x="22" y="156"/>
                      <a:pt x="22" y="156"/>
                      <a:pt x="22" y="156"/>
                    </a:cubicBezTo>
                    <a:cubicBezTo>
                      <a:pt x="22" y="167"/>
                      <a:pt x="22" y="167"/>
                      <a:pt x="22" y="167"/>
                    </a:cubicBezTo>
                    <a:cubicBezTo>
                      <a:pt x="22" y="173"/>
                      <a:pt x="27" y="178"/>
                      <a:pt x="33" y="178"/>
                    </a:cubicBezTo>
                    <a:cubicBezTo>
                      <a:pt x="145" y="178"/>
                      <a:pt x="145" y="178"/>
                      <a:pt x="145" y="178"/>
                    </a:cubicBezTo>
                    <a:cubicBezTo>
                      <a:pt x="151" y="178"/>
                      <a:pt x="156" y="173"/>
                      <a:pt x="156" y="167"/>
                    </a:cubicBezTo>
                    <a:cubicBezTo>
                      <a:pt x="156" y="33"/>
                      <a:pt x="156" y="33"/>
                      <a:pt x="156" y="33"/>
                    </a:cubicBezTo>
                    <a:cubicBezTo>
                      <a:pt x="156" y="27"/>
                      <a:pt x="151" y="22"/>
                      <a:pt x="145" y="22"/>
                    </a:cubicBezTo>
                    <a:close/>
                    <a:moveTo>
                      <a:pt x="11" y="145"/>
                    </a:moveTo>
                    <a:cubicBezTo>
                      <a:pt x="11" y="11"/>
                      <a:pt x="11" y="11"/>
                      <a:pt x="11" y="11"/>
                    </a:cubicBezTo>
                    <a:cubicBezTo>
                      <a:pt x="123" y="11"/>
                      <a:pt x="123" y="11"/>
                      <a:pt x="123" y="11"/>
                    </a:cubicBezTo>
                    <a:cubicBezTo>
                      <a:pt x="123" y="145"/>
                      <a:pt x="123" y="145"/>
                      <a:pt x="123" y="145"/>
                    </a:cubicBezTo>
                    <a:lnTo>
                      <a:pt x="11" y="145"/>
                    </a:lnTo>
                    <a:close/>
                    <a:moveTo>
                      <a:pt x="145" y="167"/>
                    </a:moveTo>
                    <a:cubicBezTo>
                      <a:pt x="33" y="167"/>
                      <a:pt x="33" y="167"/>
                      <a:pt x="33" y="167"/>
                    </a:cubicBezTo>
                    <a:cubicBezTo>
                      <a:pt x="33" y="156"/>
                      <a:pt x="33" y="156"/>
                      <a:pt x="33" y="156"/>
                    </a:cubicBezTo>
                    <a:cubicBezTo>
                      <a:pt x="123" y="156"/>
                      <a:pt x="123" y="156"/>
                      <a:pt x="123" y="156"/>
                    </a:cubicBezTo>
                    <a:cubicBezTo>
                      <a:pt x="129" y="156"/>
                      <a:pt x="134" y="151"/>
                      <a:pt x="134" y="145"/>
                    </a:cubicBezTo>
                    <a:cubicBezTo>
                      <a:pt x="134" y="33"/>
                      <a:pt x="134" y="33"/>
                      <a:pt x="134" y="33"/>
                    </a:cubicBezTo>
                    <a:cubicBezTo>
                      <a:pt x="145" y="33"/>
                      <a:pt x="145" y="33"/>
                      <a:pt x="145" y="33"/>
                    </a:cubicBezTo>
                    <a:lnTo>
                      <a:pt x="145" y="167"/>
                    </a:lnTo>
                    <a:close/>
                  </a:path>
                </a:pathLst>
              </a:custGeom>
              <a:solidFill>
                <a:schemeClr val="bg1"/>
              </a:solidFill>
              <a:ln>
                <a:solidFill>
                  <a:schemeClr val="bg1"/>
                </a:solid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sp>
            <p:nvSpPr>
              <p:cNvPr id="24" name="Freeform 26"/>
              <p:cNvSpPr/>
              <p:nvPr/>
            </p:nvSpPr>
            <p:spPr bwMode="auto">
              <a:xfrm>
                <a:off x="10925460" y="2614454"/>
                <a:ext cx="205404" cy="34527"/>
              </a:xfrm>
              <a:custGeom>
                <a:avLst/>
                <a:gdLst>
                  <a:gd name="T0" fmla="*/ 61 w 67"/>
                  <a:gd name="T1" fmla="*/ 0 h 11"/>
                  <a:gd name="T2" fmla="*/ 5 w 67"/>
                  <a:gd name="T3" fmla="*/ 0 h 11"/>
                  <a:gd name="T4" fmla="*/ 0 w 67"/>
                  <a:gd name="T5" fmla="*/ 6 h 11"/>
                  <a:gd name="T6" fmla="*/ 5 w 67"/>
                  <a:gd name="T7" fmla="*/ 11 h 11"/>
                  <a:gd name="T8" fmla="*/ 61 w 67"/>
                  <a:gd name="T9" fmla="*/ 11 h 11"/>
                  <a:gd name="T10" fmla="*/ 67 w 67"/>
                  <a:gd name="T11" fmla="*/ 6 h 11"/>
                  <a:gd name="T12" fmla="*/ 61 w 67"/>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7" h="11">
                    <a:moveTo>
                      <a:pt x="61" y="0"/>
                    </a:moveTo>
                    <a:cubicBezTo>
                      <a:pt x="5" y="0"/>
                      <a:pt x="5" y="0"/>
                      <a:pt x="5" y="0"/>
                    </a:cubicBezTo>
                    <a:cubicBezTo>
                      <a:pt x="2" y="0"/>
                      <a:pt x="0" y="3"/>
                      <a:pt x="0" y="6"/>
                    </a:cubicBezTo>
                    <a:cubicBezTo>
                      <a:pt x="0" y="9"/>
                      <a:pt x="2" y="11"/>
                      <a:pt x="5" y="11"/>
                    </a:cubicBezTo>
                    <a:cubicBezTo>
                      <a:pt x="61" y="11"/>
                      <a:pt x="61" y="11"/>
                      <a:pt x="61" y="11"/>
                    </a:cubicBezTo>
                    <a:cubicBezTo>
                      <a:pt x="64" y="11"/>
                      <a:pt x="67" y="9"/>
                      <a:pt x="67" y="6"/>
                    </a:cubicBezTo>
                    <a:cubicBezTo>
                      <a:pt x="67" y="3"/>
                      <a:pt x="64" y="0"/>
                      <a:pt x="61" y="0"/>
                    </a:cubicBezTo>
                    <a:close/>
                  </a:path>
                </a:pathLst>
              </a:custGeom>
              <a:solidFill>
                <a:schemeClr val="bg1"/>
              </a:solidFill>
              <a:ln>
                <a:solidFill>
                  <a:schemeClr val="bg1"/>
                </a:solid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sp>
            <p:nvSpPr>
              <p:cNvPr id="25" name="Freeform 27"/>
              <p:cNvSpPr/>
              <p:nvPr/>
            </p:nvSpPr>
            <p:spPr bwMode="auto">
              <a:xfrm>
                <a:off x="10854015" y="2723348"/>
                <a:ext cx="276849" cy="34527"/>
              </a:xfrm>
              <a:custGeom>
                <a:avLst/>
                <a:gdLst>
                  <a:gd name="T0" fmla="*/ 84 w 90"/>
                  <a:gd name="T1" fmla="*/ 0 h 11"/>
                  <a:gd name="T2" fmla="*/ 6 w 90"/>
                  <a:gd name="T3" fmla="*/ 0 h 11"/>
                  <a:gd name="T4" fmla="*/ 0 w 90"/>
                  <a:gd name="T5" fmla="*/ 5 h 11"/>
                  <a:gd name="T6" fmla="*/ 6 w 90"/>
                  <a:gd name="T7" fmla="*/ 11 h 11"/>
                  <a:gd name="T8" fmla="*/ 84 w 90"/>
                  <a:gd name="T9" fmla="*/ 11 h 11"/>
                  <a:gd name="T10" fmla="*/ 90 w 90"/>
                  <a:gd name="T11" fmla="*/ 5 h 11"/>
                  <a:gd name="T12" fmla="*/ 84 w 90"/>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90" h="11">
                    <a:moveTo>
                      <a:pt x="84" y="0"/>
                    </a:moveTo>
                    <a:cubicBezTo>
                      <a:pt x="6" y="0"/>
                      <a:pt x="6" y="0"/>
                      <a:pt x="6" y="0"/>
                    </a:cubicBezTo>
                    <a:cubicBezTo>
                      <a:pt x="3" y="0"/>
                      <a:pt x="0" y="2"/>
                      <a:pt x="0" y="5"/>
                    </a:cubicBezTo>
                    <a:cubicBezTo>
                      <a:pt x="0" y="8"/>
                      <a:pt x="3" y="11"/>
                      <a:pt x="6" y="11"/>
                    </a:cubicBezTo>
                    <a:cubicBezTo>
                      <a:pt x="84" y="11"/>
                      <a:pt x="84" y="11"/>
                      <a:pt x="84" y="11"/>
                    </a:cubicBezTo>
                    <a:cubicBezTo>
                      <a:pt x="87" y="11"/>
                      <a:pt x="90" y="8"/>
                      <a:pt x="90" y="5"/>
                    </a:cubicBezTo>
                    <a:cubicBezTo>
                      <a:pt x="90" y="2"/>
                      <a:pt x="87" y="0"/>
                      <a:pt x="84" y="0"/>
                    </a:cubicBezTo>
                    <a:close/>
                  </a:path>
                </a:pathLst>
              </a:custGeom>
              <a:solidFill>
                <a:schemeClr val="bg1"/>
              </a:solidFill>
              <a:ln>
                <a:solidFill>
                  <a:schemeClr val="bg1"/>
                </a:solid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sp>
            <p:nvSpPr>
              <p:cNvPr id="26" name="Freeform 28"/>
              <p:cNvSpPr/>
              <p:nvPr/>
            </p:nvSpPr>
            <p:spPr bwMode="auto">
              <a:xfrm>
                <a:off x="10854015" y="2793730"/>
                <a:ext cx="276849" cy="34527"/>
              </a:xfrm>
              <a:custGeom>
                <a:avLst/>
                <a:gdLst>
                  <a:gd name="T0" fmla="*/ 84 w 90"/>
                  <a:gd name="T1" fmla="*/ 0 h 11"/>
                  <a:gd name="T2" fmla="*/ 6 w 90"/>
                  <a:gd name="T3" fmla="*/ 0 h 11"/>
                  <a:gd name="T4" fmla="*/ 0 w 90"/>
                  <a:gd name="T5" fmla="*/ 6 h 11"/>
                  <a:gd name="T6" fmla="*/ 6 w 90"/>
                  <a:gd name="T7" fmla="*/ 11 h 11"/>
                  <a:gd name="T8" fmla="*/ 84 w 90"/>
                  <a:gd name="T9" fmla="*/ 11 h 11"/>
                  <a:gd name="T10" fmla="*/ 90 w 90"/>
                  <a:gd name="T11" fmla="*/ 6 h 11"/>
                  <a:gd name="T12" fmla="*/ 84 w 90"/>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90" h="11">
                    <a:moveTo>
                      <a:pt x="84" y="0"/>
                    </a:moveTo>
                    <a:cubicBezTo>
                      <a:pt x="6" y="0"/>
                      <a:pt x="6" y="0"/>
                      <a:pt x="6" y="0"/>
                    </a:cubicBezTo>
                    <a:cubicBezTo>
                      <a:pt x="3" y="0"/>
                      <a:pt x="0" y="3"/>
                      <a:pt x="0" y="6"/>
                    </a:cubicBezTo>
                    <a:cubicBezTo>
                      <a:pt x="0" y="9"/>
                      <a:pt x="3" y="11"/>
                      <a:pt x="6" y="11"/>
                    </a:cubicBezTo>
                    <a:cubicBezTo>
                      <a:pt x="84" y="11"/>
                      <a:pt x="84" y="11"/>
                      <a:pt x="84" y="11"/>
                    </a:cubicBezTo>
                    <a:cubicBezTo>
                      <a:pt x="87" y="11"/>
                      <a:pt x="90" y="9"/>
                      <a:pt x="90" y="6"/>
                    </a:cubicBezTo>
                    <a:cubicBezTo>
                      <a:pt x="90" y="3"/>
                      <a:pt x="87" y="0"/>
                      <a:pt x="84" y="0"/>
                    </a:cubicBezTo>
                    <a:close/>
                  </a:path>
                </a:pathLst>
              </a:custGeom>
              <a:solidFill>
                <a:schemeClr val="bg1"/>
              </a:solidFill>
              <a:ln>
                <a:solidFill>
                  <a:schemeClr val="bg1"/>
                </a:solid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sp>
            <p:nvSpPr>
              <p:cNvPr id="27" name="Freeform 29"/>
              <p:cNvSpPr/>
              <p:nvPr/>
            </p:nvSpPr>
            <p:spPr bwMode="auto">
              <a:xfrm>
                <a:off x="10854015" y="2862784"/>
                <a:ext cx="276849" cy="38511"/>
              </a:xfrm>
              <a:custGeom>
                <a:avLst/>
                <a:gdLst>
                  <a:gd name="T0" fmla="*/ 84 w 90"/>
                  <a:gd name="T1" fmla="*/ 0 h 12"/>
                  <a:gd name="T2" fmla="*/ 6 w 90"/>
                  <a:gd name="T3" fmla="*/ 0 h 12"/>
                  <a:gd name="T4" fmla="*/ 0 w 90"/>
                  <a:gd name="T5" fmla="*/ 6 h 12"/>
                  <a:gd name="T6" fmla="*/ 6 w 90"/>
                  <a:gd name="T7" fmla="*/ 12 h 12"/>
                  <a:gd name="T8" fmla="*/ 84 w 90"/>
                  <a:gd name="T9" fmla="*/ 12 h 12"/>
                  <a:gd name="T10" fmla="*/ 90 w 90"/>
                  <a:gd name="T11" fmla="*/ 6 h 12"/>
                  <a:gd name="T12" fmla="*/ 84 w 90"/>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90" h="12">
                    <a:moveTo>
                      <a:pt x="84" y="0"/>
                    </a:moveTo>
                    <a:cubicBezTo>
                      <a:pt x="6" y="0"/>
                      <a:pt x="6" y="0"/>
                      <a:pt x="6" y="0"/>
                    </a:cubicBezTo>
                    <a:cubicBezTo>
                      <a:pt x="3" y="0"/>
                      <a:pt x="0" y="3"/>
                      <a:pt x="0" y="6"/>
                    </a:cubicBezTo>
                    <a:cubicBezTo>
                      <a:pt x="0" y="9"/>
                      <a:pt x="3" y="12"/>
                      <a:pt x="6" y="12"/>
                    </a:cubicBezTo>
                    <a:cubicBezTo>
                      <a:pt x="84" y="12"/>
                      <a:pt x="84" y="12"/>
                      <a:pt x="84" y="12"/>
                    </a:cubicBezTo>
                    <a:cubicBezTo>
                      <a:pt x="87" y="12"/>
                      <a:pt x="90" y="9"/>
                      <a:pt x="90" y="6"/>
                    </a:cubicBezTo>
                    <a:cubicBezTo>
                      <a:pt x="90" y="3"/>
                      <a:pt x="87" y="0"/>
                      <a:pt x="84" y="0"/>
                    </a:cubicBezTo>
                    <a:close/>
                  </a:path>
                </a:pathLst>
              </a:custGeom>
              <a:solidFill>
                <a:schemeClr val="bg1"/>
              </a:solidFill>
              <a:ln>
                <a:solidFill>
                  <a:schemeClr val="bg1"/>
                </a:solid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grpSp>
      </p:grpSp>
      <p:sp>
        <p:nvSpPr>
          <p:cNvPr id="38" name="TextBox 1210"/>
          <p:cNvSpPr/>
          <p:nvPr/>
        </p:nvSpPr>
        <p:spPr>
          <a:xfrm>
            <a:off x="895465" y="1065592"/>
            <a:ext cx="2771862" cy="623248"/>
          </a:xfrm>
          <a:prstGeom prst="rect">
            <a:avLst/>
          </a:prstGeom>
          <a:noFill/>
          <a:ln w="9525">
            <a:noFill/>
            <a:miter/>
          </a:ln>
        </p:spPr>
        <p:txBody>
          <a:bodyPr wrap="square" lIns="68580" tIns="34290" rIns="68580" bIns="34290">
            <a:spAutoFit/>
          </a:bodyPr>
          <a:lstStyle/>
          <a:p>
            <a:pPr lvl="0"/>
            <a:r>
              <a:rPr lang="en-US" altLang="zh-CN" dirty="0">
                <a:solidFill>
                  <a:srgbClr val="232323"/>
                </a:solidFill>
                <a:latin typeface="微软雅黑" pitchFamily="34" charset="-122"/>
                <a:ea typeface="微软雅黑" pitchFamily="34" charset="-122"/>
                <a:sym typeface="Arial" pitchFamily="34" charset="0"/>
              </a:rPr>
              <a:t>1.</a:t>
            </a:r>
            <a:r>
              <a:rPr lang="zh-CN" altLang="en-US" dirty="0">
                <a:solidFill>
                  <a:srgbClr val="232323"/>
                </a:solidFill>
                <a:latin typeface="微软雅黑" pitchFamily="34" charset="-122"/>
                <a:ea typeface="微软雅黑" pitchFamily="34" charset="-122"/>
                <a:sym typeface="Arial" pitchFamily="34" charset="0"/>
              </a:rPr>
              <a:t>用字母‘</a:t>
            </a:r>
            <a:r>
              <a:rPr lang="en-US" altLang="zh-CN" dirty="0">
                <a:solidFill>
                  <a:srgbClr val="232323"/>
                </a:solidFill>
                <a:latin typeface="微软雅黑" pitchFamily="34" charset="-122"/>
                <a:ea typeface="微软雅黑" pitchFamily="34" charset="-122"/>
                <a:sym typeface="Arial" pitchFamily="34" charset="0"/>
              </a:rPr>
              <a:t>M’</a:t>
            </a:r>
            <a:r>
              <a:rPr lang="zh-CN" altLang="en-US" dirty="0">
                <a:solidFill>
                  <a:srgbClr val="232323"/>
                </a:solidFill>
                <a:latin typeface="微软雅黑" pitchFamily="34" charset="-122"/>
                <a:ea typeface="微软雅黑" pitchFamily="34" charset="-122"/>
                <a:sym typeface="Arial" pitchFamily="34" charset="0"/>
              </a:rPr>
              <a:t>表示 敏感元件。</a:t>
            </a:r>
          </a:p>
        </p:txBody>
      </p:sp>
      <p:sp>
        <p:nvSpPr>
          <p:cNvPr id="39" name="TextBox 1210"/>
          <p:cNvSpPr/>
          <p:nvPr/>
        </p:nvSpPr>
        <p:spPr>
          <a:xfrm>
            <a:off x="902085" y="2410862"/>
            <a:ext cx="2731119" cy="1177245"/>
          </a:xfrm>
          <a:prstGeom prst="rect">
            <a:avLst/>
          </a:prstGeom>
          <a:noFill/>
          <a:ln w="9525">
            <a:noFill/>
            <a:miter/>
          </a:ln>
        </p:spPr>
        <p:txBody>
          <a:bodyPr wrap="square" lIns="68580" tIns="34290" rIns="68580" bIns="34290">
            <a:spAutoFit/>
          </a:bodyPr>
          <a:lstStyle/>
          <a:p>
            <a:pPr lvl="0"/>
            <a:r>
              <a:rPr lang="en-US" altLang="zh-CN" dirty="0">
                <a:solidFill>
                  <a:srgbClr val="232323"/>
                </a:solidFill>
                <a:latin typeface="微软雅黑" pitchFamily="34" charset="-122"/>
                <a:ea typeface="微软雅黑" pitchFamily="34" charset="-122"/>
                <a:sym typeface="Arial" pitchFamily="34" charset="0"/>
              </a:rPr>
              <a:t>2.</a:t>
            </a:r>
            <a:r>
              <a:rPr lang="zh-CN" altLang="en-US" dirty="0">
                <a:solidFill>
                  <a:srgbClr val="232323"/>
                </a:solidFill>
                <a:latin typeface="微软雅黑" pitchFamily="34" charset="-122"/>
                <a:ea typeface="微软雅黑" pitchFamily="34" charset="-122"/>
                <a:sym typeface="Arial" pitchFamily="34" charset="0"/>
              </a:rPr>
              <a:t>用字母‘</a:t>
            </a:r>
            <a:r>
              <a:rPr lang="en-US" altLang="zh-CN" dirty="0">
                <a:solidFill>
                  <a:srgbClr val="232323"/>
                </a:solidFill>
                <a:latin typeface="微软雅黑" pitchFamily="34" charset="-122"/>
                <a:ea typeface="微软雅黑" pitchFamily="34" charset="-122"/>
                <a:sym typeface="Arial" pitchFamily="34" charset="0"/>
              </a:rPr>
              <a:t>Z’</a:t>
            </a:r>
            <a:r>
              <a:rPr lang="zh-CN" altLang="en-US" dirty="0">
                <a:solidFill>
                  <a:srgbClr val="232323"/>
                </a:solidFill>
                <a:latin typeface="微软雅黑" pitchFamily="34" charset="-122"/>
                <a:ea typeface="微软雅黑" pitchFamily="34" charset="-122"/>
                <a:sym typeface="Arial" pitchFamily="34" charset="0"/>
              </a:rPr>
              <a:t>表示正温度系数热敏电阻器，或者用字母‘</a:t>
            </a:r>
            <a:r>
              <a:rPr lang="en-US" altLang="zh-CN" dirty="0">
                <a:solidFill>
                  <a:srgbClr val="232323"/>
                </a:solidFill>
                <a:latin typeface="微软雅黑" pitchFamily="34" charset="-122"/>
                <a:ea typeface="微软雅黑" pitchFamily="34" charset="-122"/>
                <a:sym typeface="Arial" pitchFamily="34" charset="0"/>
              </a:rPr>
              <a:t>F’</a:t>
            </a:r>
            <a:r>
              <a:rPr lang="zh-CN" altLang="en-US" dirty="0">
                <a:solidFill>
                  <a:srgbClr val="232323"/>
                </a:solidFill>
                <a:latin typeface="微软雅黑" pitchFamily="34" charset="-122"/>
                <a:ea typeface="微软雅黑" pitchFamily="34" charset="-122"/>
                <a:sym typeface="Arial" pitchFamily="34" charset="0"/>
              </a:rPr>
              <a:t>表示负温度系数热敏电阻器</a:t>
            </a:r>
          </a:p>
        </p:txBody>
      </p:sp>
      <p:sp>
        <p:nvSpPr>
          <p:cNvPr id="40" name="TextBox 1210"/>
          <p:cNvSpPr/>
          <p:nvPr/>
        </p:nvSpPr>
        <p:spPr>
          <a:xfrm>
            <a:off x="4165746" y="437245"/>
            <a:ext cx="4745447" cy="3947234"/>
          </a:xfrm>
          <a:prstGeom prst="rect">
            <a:avLst/>
          </a:prstGeom>
          <a:noFill/>
          <a:ln w="9525">
            <a:noFill/>
            <a:miter/>
          </a:ln>
        </p:spPr>
        <p:txBody>
          <a:bodyPr wrap="square" lIns="68580" tIns="34290" rIns="68580" bIns="34290">
            <a:spAutoFit/>
          </a:bodyPr>
          <a:lstStyle/>
          <a:p>
            <a:pPr lvl="0"/>
            <a:r>
              <a:rPr lang="en-US" altLang="zh-CN" dirty="0">
                <a:solidFill>
                  <a:srgbClr val="232323"/>
                </a:solidFill>
                <a:latin typeface="微软雅黑" pitchFamily="34" charset="-122"/>
                <a:ea typeface="微软雅黑" pitchFamily="34" charset="-122"/>
                <a:sym typeface="Arial" pitchFamily="34" charset="0"/>
              </a:rPr>
              <a:t>3.</a:t>
            </a:r>
            <a:r>
              <a:rPr lang="zh-CN" altLang="en-US" dirty="0">
                <a:solidFill>
                  <a:srgbClr val="232323"/>
                </a:solidFill>
                <a:latin typeface="微软雅黑" pitchFamily="34" charset="-122"/>
                <a:ea typeface="微软雅黑" pitchFamily="34" charset="-122"/>
                <a:sym typeface="Arial" pitchFamily="34" charset="0"/>
              </a:rPr>
              <a:t>用途或特征，用一位数字（</a:t>
            </a:r>
            <a:r>
              <a:rPr lang="en-US" altLang="zh-CN" dirty="0">
                <a:solidFill>
                  <a:srgbClr val="232323"/>
                </a:solidFill>
                <a:latin typeface="微软雅黑" pitchFamily="34" charset="-122"/>
                <a:ea typeface="微软雅黑" pitchFamily="34" charset="-122"/>
                <a:sym typeface="Arial" pitchFamily="34" charset="0"/>
              </a:rPr>
              <a:t>0-9</a:t>
            </a:r>
            <a:r>
              <a:rPr lang="zh-CN" altLang="en-US" dirty="0">
                <a:solidFill>
                  <a:srgbClr val="232323"/>
                </a:solidFill>
                <a:latin typeface="微软雅黑" pitchFamily="34" charset="-122"/>
                <a:ea typeface="微软雅黑" pitchFamily="34" charset="-122"/>
                <a:sym typeface="Arial" pitchFamily="34" charset="0"/>
              </a:rPr>
              <a:t>）表示</a:t>
            </a:r>
            <a:endParaRPr lang="en-US" altLang="zh-CN" dirty="0">
              <a:solidFill>
                <a:srgbClr val="232323"/>
              </a:solidFill>
              <a:latin typeface="微软雅黑" pitchFamily="34" charset="-122"/>
              <a:ea typeface="微软雅黑" pitchFamily="34" charset="-122"/>
              <a:sym typeface="Arial" pitchFamily="34" charset="0"/>
            </a:endParaRPr>
          </a:p>
          <a:p>
            <a:pPr lvl="0"/>
            <a:r>
              <a:rPr lang="zh-CN" altLang="en-US" dirty="0">
                <a:solidFill>
                  <a:srgbClr val="232323"/>
                </a:solidFill>
                <a:latin typeface="微软雅黑" pitchFamily="34" charset="-122"/>
                <a:ea typeface="微软雅黑" pitchFamily="34" charset="-122"/>
                <a:sym typeface="Arial" pitchFamily="34" charset="0"/>
              </a:rPr>
              <a:t>‘</a:t>
            </a:r>
            <a:r>
              <a:rPr lang="en-US" altLang="zh-CN" dirty="0">
                <a:solidFill>
                  <a:srgbClr val="232323"/>
                </a:solidFill>
                <a:latin typeface="微软雅黑" pitchFamily="34" charset="-122"/>
                <a:ea typeface="微软雅黑" pitchFamily="34" charset="-122"/>
                <a:sym typeface="Arial" pitchFamily="34" charset="0"/>
              </a:rPr>
              <a:t>1’</a:t>
            </a:r>
            <a:r>
              <a:rPr lang="zh-CN" altLang="en-US" dirty="0">
                <a:solidFill>
                  <a:srgbClr val="232323"/>
                </a:solidFill>
                <a:latin typeface="微软雅黑" pitchFamily="34" charset="-122"/>
                <a:ea typeface="微软雅黑" pitchFamily="34" charset="-122"/>
                <a:sym typeface="Arial" pitchFamily="34" charset="0"/>
              </a:rPr>
              <a:t>表示普通用途；</a:t>
            </a:r>
          </a:p>
          <a:p>
            <a:pPr lvl="0"/>
            <a:r>
              <a:rPr lang="zh-CN" altLang="en-US" dirty="0">
                <a:solidFill>
                  <a:srgbClr val="232323"/>
                </a:solidFill>
                <a:latin typeface="微软雅黑" pitchFamily="34" charset="-122"/>
                <a:ea typeface="微软雅黑" pitchFamily="34" charset="-122"/>
                <a:sym typeface="Arial" pitchFamily="34" charset="0"/>
              </a:rPr>
              <a:t>‘</a:t>
            </a:r>
            <a:r>
              <a:rPr lang="en-US" altLang="zh-CN" dirty="0">
                <a:solidFill>
                  <a:srgbClr val="232323"/>
                </a:solidFill>
                <a:latin typeface="微软雅黑" pitchFamily="34" charset="-122"/>
                <a:ea typeface="微软雅黑" pitchFamily="34" charset="-122"/>
                <a:sym typeface="Arial" pitchFamily="34" charset="0"/>
              </a:rPr>
              <a:t>2’</a:t>
            </a:r>
            <a:r>
              <a:rPr lang="zh-CN" altLang="en-US" dirty="0">
                <a:solidFill>
                  <a:srgbClr val="232323"/>
                </a:solidFill>
                <a:latin typeface="微软雅黑" pitchFamily="34" charset="-122"/>
                <a:ea typeface="微软雅黑" pitchFamily="34" charset="-122"/>
                <a:sym typeface="Arial" pitchFamily="34" charset="0"/>
              </a:rPr>
              <a:t>表示稳压用途（负温度系数热敏电阻器）；</a:t>
            </a:r>
          </a:p>
          <a:p>
            <a:pPr lvl="0"/>
            <a:r>
              <a:rPr lang="zh-CN" altLang="en-US" dirty="0">
                <a:solidFill>
                  <a:srgbClr val="232323"/>
                </a:solidFill>
                <a:latin typeface="微软雅黑" pitchFamily="34" charset="-122"/>
                <a:ea typeface="微软雅黑" pitchFamily="34" charset="-122"/>
                <a:sym typeface="Arial" pitchFamily="34" charset="0"/>
              </a:rPr>
              <a:t>‘</a:t>
            </a:r>
            <a:r>
              <a:rPr lang="en-US" altLang="zh-CN" dirty="0">
                <a:solidFill>
                  <a:srgbClr val="232323"/>
                </a:solidFill>
                <a:latin typeface="微软雅黑" pitchFamily="34" charset="-122"/>
                <a:ea typeface="微软雅黑" pitchFamily="34" charset="-122"/>
                <a:sym typeface="Arial" pitchFamily="34" charset="0"/>
              </a:rPr>
              <a:t>3’</a:t>
            </a:r>
            <a:r>
              <a:rPr lang="zh-CN" altLang="en-US" dirty="0">
                <a:solidFill>
                  <a:srgbClr val="232323"/>
                </a:solidFill>
                <a:latin typeface="微软雅黑" pitchFamily="34" charset="-122"/>
                <a:ea typeface="微软雅黑" pitchFamily="34" charset="-122"/>
                <a:sym typeface="Arial" pitchFamily="34" charset="0"/>
              </a:rPr>
              <a:t>表示微波测量用途（负温度系数热敏电阻器）；</a:t>
            </a:r>
          </a:p>
          <a:p>
            <a:pPr lvl="0"/>
            <a:r>
              <a:rPr lang="zh-CN" altLang="en-US" dirty="0">
                <a:solidFill>
                  <a:srgbClr val="232323"/>
                </a:solidFill>
                <a:latin typeface="微软雅黑" pitchFamily="34" charset="-122"/>
                <a:ea typeface="微软雅黑" pitchFamily="34" charset="-122"/>
                <a:sym typeface="Arial" pitchFamily="34" charset="0"/>
              </a:rPr>
              <a:t>‘</a:t>
            </a:r>
            <a:r>
              <a:rPr lang="en-US" altLang="zh-CN" dirty="0">
                <a:solidFill>
                  <a:srgbClr val="232323"/>
                </a:solidFill>
                <a:latin typeface="微软雅黑" pitchFamily="34" charset="-122"/>
                <a:ea typeface="微软雅黑" pitchFamily="34" charset="-122"/>
                <a:sym typeface="Arial" pitchFamily="34" charset="0"/>
              </a:rPr>
              <a:t>4’</a:t>
            </a:r>
            <a:r>
              <a:rPr lang="zh-CN" altLang="en-US" dirty="0">
                <a:solidFill>
                  <a:srgbClr val="232323"/>
                </a:solidFill>
                <a:latin typeface="微软雅黑" pitchFamily="34" charset="-122"/>
                <a:ea typeface="微软雅黑" pitchFamily="34" charset="-122"/>
                <a:sym typeface="Arial" pitchFamily="34" charset="0"/>
              </a:rPr>
              <a:t>表示旁热式（负温度系数热敏电阻器）；</a:t>
            </a:r>
          </a:p>
          <a:p>
            <a:pPr lvl="0"/>
            <a:r>
              <a:rPr lang="zh-CN" altLang="en-US" dirty="0">
                <a:solidFill>
                  <a:srgbClr val="232323"/>
                </a:solidFill>
                <a:latin typeface="微软雅黑" pitchFamily="34" charset="-122"/>
                <a:ea typeface="微软雅黑" pitchFamily="34" charset="-122"/>
                <a:sym typeface="Arial" pitchFamily="34" charset="0"/>
              </a:rPr>
              <a:t>‘</a:t>
            </a:r>
            <a:r>
              <a:rPr lang="en-US" altLang="zh-CN" dirty="0">
                <a:solidFill>
                  <a:srgbClr val="232323"/>
                </a:solidFill>
                <a:latin typeface="微软雅黑" pitchFamily="34" charset="-122"/>
                <a:ea typeface="微软雅黑" pitchFamily="34" charset="-122"/>
                <a:sym typeface="Arial" pitchFamily="34" charset="0"/>
              </a:rPr>
              <a:t>5’</a:t>
            </a:r>
            <a:r>
              <a:rPr lang="zh-CN" altLang="en-US" dirty="0">
                <a:solidFill>
                  <a:srgbClr val="232323"/>
                </a:solidFill>
                <a:latin typeface="微软雅黑" pitchFamily="34" charset="-122"/>
                <a:ea typeface="微软雅黑" pitchFamily="34" charset="-122"/>
                <a:sym typeface="Arial" pitchFamily="34" charset="0"/>
              </a:rPr>
              <a:t>表示测温用途；</a:t>
            </a:r>
          </a:p>
          <a:p>
            <a:pPr lvl="0"/>
            <a:r>
              <a:rPr lang="zh-CN" altLang="en-US" dirty="0">
                <a:solidFill>
                  <a:srgbClr val="232323"/>
                </a:solidFill>
                <a:latin typeface="微软雅黑" pitchFamily="34" charset="-122"/>
                <a:ea typeface="微软雅黑" pitchFamily="34" charset="-122"/>
                <a:sym typeface="Arial" pitchFamily="34" charset="0"/>
              </a:rPr>
              <a:t>‘</a:t>
            </a:r>
            <a:r>
              <a:rPr lang="en-US" altLang="zh-CN" dirty="0">
                <a:solidFill>
                  <a:srgbClr val="232323"/>
                </a:solidFill>
                <a:latin typeface="微软雅黑" pitchFamily="34" charset="-122"/>
                <a:ea typeface="微软雅黑" pitchFamily="34" charset="-122"/>
                <a:sym typeface="Arial" pitchFamily="34" charset="0"/>
              </a:rPr>
              <a:t>6’</a:t>
            </a:r>
            <a:r>
              <a:rPr lang="zh-CN" altLang="en-US" dirty="0">
                <a:solidFill>
                  <a:srgbClr val="232323"/>
                </a:solidFill>
                <a:latin typeface="微软雅黑" pitchFamily="34" charset="-122"/>
                <a:ea typeface="微软雅黑" pitchFamily="34" charset="-122"/>
                <a:sym typeface="Arial" pitchFamily="34" charset="0"/>
              </a:rPr>
              <a:t>表示控温用途；</a:t>
            </a:r>
          </a:p>
          <a:p>
            <a:pPr lvl="0"/>
            <a:r>
              <a:rPr lang="zh-CN" altLang="en-US" dirty="0">
                <a:solidFill>
                  <a:srgbClr val="232323"/>
                </a:solidFill>
                <a:latin typeface="微软雅黑" pitchFamily="34" charset="-122"/>
                <a:ea typeface="微软雅黑" pitchFamily="34" charset="-122"/>
                <a:sym typeface="Arial" pitchFamily="34" charset="0"/>
              </a:rPr>
              <a:t>‘</a:t>
            </a:r>
            <a:r>
              <a:rPr lang="en-US" altLang="zh-CN" dirty="0">
                <a:solidFill>
                  <a:srgbClr val="232323"/>
                </a:solidFill>
                <a:latin typeface="微软雅黑" pitchFamily="34" charset="-122"/>
                <a:ea typeface="微软雅黑" pitchFamily="34" charset="-122"/>
                <a:sym typeface="Arial" pitchFamily="34" charset="0"/>
              </a:rPr>
              <a:t>7’</a:t>
            </a:r>
            <a:r>
              <a:rPr lang="zh-CN" altLang="en-US" dirty="0">
                <a:solidFill>
                  <a:srgbClr val="232323"/>
                </a:solidFill>
                <a:latin typeface="微软雅黑" pitchFamily="34" charset="-122"/>
                <a:ea typeface="微软雅黑" pitchFamily="34" charset="-122"/>
                <a:sym typeface="Arial" pitchFamily="34" charset="0"/>
              </a:rPr>
              <a:t>表示消磁用途（正温度系数热敏电阻器）；</a:t>
            </a:r>
          </a:p>
          <a:p>
            <a:pPr lvl="0"/>
            <a:r>
              <a:rPr lang="zh-CN" altLang="en-US" dirty="0">
                <a:solidFill>
                  <a:srgbClr val="232323"/>
                </a:solidFill>
                <a:latin typeface="微软雅黑" pitchFamily="34" charset="-122"/>
                <a:ea typeface="微软雅黑" pitchFamily="34" charset="-122"/>
                <a:sym typeface="Arial" pitchFamily="34" charset="0"/>
              </a:rPr>
              <a:t>‘</a:t>
            </a:r>
            <a:r>
              <a:rPr lang="en-US" altLang="zh-CN" dirty="0">
                <a:solidFill>
                  <a:srgbClr val="232323"/>
                </a:solidFill>
                <a:latin typeface="微软雅黑" pitchFamily="34" charset="-122"/>
                <a:ea typeface="微软雅黑" pitchFamily="34" charset="-122"/>
                <a:sym typeface="Arial" pitchFamily="34" charset="0"/>
              </a:rPr>
              <a:t>8’</a:t>
            </a:r>
            <a:r>
              <a:rPr lang="zh-CN" altLang="en-US" dirty="0">
                <a:solidFill>
                  <a:srgbClr val="232323"/>
                </a:solidFill>
                <a:latin typeface="微软雅黑" pitchFamily="34" charset="-122"/>
                <a:ea typeface="微软雅黑" pitchFamily="34" charset="-122"/>
                <a:sym typeface="Arial" pitchFamily="34" charset="0"/>
              </a:rPr>
              <a:t>表示线性型（负温度系数热敏电阻器）；</a:t>
            </a:r>
          </a:p>
          <a:p>
            <a:pPr lvl="0"/>
            <a:r>
              <a:rPr lang="zh-CN" altLang="en-US" dirty="0">
                <a:solidFill>
                  <a:srgbClr val="232323"/>
                </a:solidFill>
                <a:latin typeface="微软雅黑" pitchFamily="34" charset="-122"/>
                <a:ea typeface="微软雅黑" pitchFamily="34" charset="-122"/>
                <a:sym typeface="Arial" pitchFamily="34" charset="0"/>
              </a:rPr>
              <a:t>‘</a:t>
            </a:r>
            <a:r>
              <a:rPr lang="en-US" altLang="zh-CN" dirty="0">
                <a:solidFill>
                  <a:srgbClr val="232323"/>
                </a:solidFill>
                <a:latin typeface="微软雅黑" pitchFamily="34" charset="-122"/>
                <a:ea typeface="微软雅黑" pitchFamily="34" charset="-122"/>
                <a:sym typeface="Arial" pitchFamily="34" charset="0"/>
              </a:rPr>
              <a:t>9’</a:t>
            </a:r>
            <a:r>
              <a:rPr lang="zh-CN" altLang="en-US" dirty="0">
                <a:solidFill>
                  <a:srgbClr val="232323"/>
                </a:solidFill>
                <a:latin typeface="微软雅黑" pitchFamily="34" charset="-122"/>
                <a:ea typeface="微软雅黑" pitchFamily="34" charset="-122"/>
                <a:sym typeface="Arial" pitchFamily="34" charset="0"/>
              </a:rPr>
              <a:t>表示恒温型（正温度系数热敏电阻器；</a:t>
            </a:r>
          </a:p>
          <a:p>
            <a:pPr lvl="0"/>
            <a:r>
              <a:rPr lang="zh-CN" altLang="en-US" dirty="0">
                <a:solidFill>
                  <a:srgbClr val="232323"/>
                </a:solidFill>
                <a:latin typeface="微软雅黑" pitchFamily="34" charset="-122"/>
                <a:ea typeface="微软雅黑" pitchFamily="34" charset="-122"/>
                <a:sym typeface="Arial" pitchFamily="34" charset="0"/>
              </a:rPr>
              <a:t>‘</a:t>
            </a:r>
            <a:r>
              <a:rPr lang="en-US" altLang="zh-CN" dirty="0">
                <a:solidFill>
                  <a:srgbClr val="232323"/>
                </a:solidFill>
                <a:latin typeface="微软雅黑" pitchFamily="34" charset="-122"/>
                <a:ea typeface="微软雅黑" pitchFamily="34" charset="-122"/>
                <a:sym typeface="Arial" pitchFamily="34" charset="0"/>
              </a:rPr>
              <a:t>0’</a:t>
            </a:r>
            <a:r>
              <a:rPr lang="zh-CN" altLang="en-US" dirty="0">
                <a:solidFill>
                  <a:srgbClr val="232323"/>
                </a:solidFill>
                <a:latin typeface="微软雅黑" pitchFamily="34" charset="-122"/>
                <a:ea typeface="微软雅黑" pitchFamily="34" charset="-122"/>
                <a:sym typeface="Arial" pitchFamily="34" charset="0"/>
              </a:rPr>
              <a:t>表示特殊型（负温度系数热敏电阻器）。</a:t>
            </a:r>
          </a:p>
        </p:txBody>
      </p:sp>
      <p:sp>
        <p:nvSpPr>
          <p:cNvPr id="43" name="矩形 42"/>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44" name="矩形 43"/>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45"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46"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spTree>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13049"/>
    </mc:Choice>
    <mc:Fallback xmlns="">
      <p:transition spd="slow" advTm="13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p:cTn id="19" dur="500" fill="hold"/>
                                        <p:tgtEl>
                                          <p:spTgt spid="14"/>
                                        </p:tgtEl>
                                        <p:attrNameLst>
                                          <p:attrName>ppt_w</p:attrName>
                                        </p:attrNameLst>
                                      </p:cBhvr>
                                      <p:tavLst>
                                        <p:tav tm="0">
                                          <p:val>
                                            <p:fltVal val="0"/>
                                          </p:val>
                                        </p:tav>
                                        <p:tav tm="100000">
                                          <p:val>
                                            <p:strVal val="#ppt_w"/>
                                          </p:val>
                                        </p:tav>
                                      </p:tavLst>
                                    </p:anim>
                                    <p:anim calcmode="lin" valueType="num">
                                      <p:cBhvr>
                                        <p:cTn id="20" dur="500" fill="hold"/>
                                        <p:tgtEl>
                                          <p:spTgt spid="14"/>
                                        </p:tgtEl>
                                        <p:attrNameLst>
                                          <p:attrName>ppt_h</p:attrName>
                                        </p:attrNameLst>
                                      </p:cBhvr>
                                      <p:tavLst>
                                        <p:tav tm="0">
                                          <p:val>
                                            <p:fltVal val="0"/>
                                          </p:val>
                                        </p:tav>
                                        <p:tav tm="100000">
                                          <p:val>
                                            <p:strVal val="#ppt_h"/>
                                          </p:val>
                                        </p:tav>
                                      </p:tavLst>
                                    </p:anim>
                                    <p:animEffect transition="in" filter="fade">
                                      <p:cBhvr>
                                        <p:cTn id="21" dur="500"/>
                                        <p:tgtEl>
                                          <p:spTgt spid="14"/>
                                        </p:tgtEl>
                                      </p:cBhvr>
                                    </p:animEffect>
                                  </p:childTnLst>
                                </p:cTn>
                              </p:par>
                            </p:childTnLst>
                          </p:cTn>
                        </p:par>
                        <p:par>
                          <p:cTn id="22" fill="hold">
                            <p:stCondLst>
                              <p:cond delay="2000"/>
                            </p:stCondLst>
                            <p:childTnLst>
                              <p:par>
                                <p:cTn id="23" presetID="42" presetClass="entr" presetSubtype="0" fill="hold" grpId="0" nodeType="after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1000"/>
                                        <p:tgtEl>
                                          <p:spTgt spid="39"/>
                                        </p:tgtEl>
                                      </p:cBhvr>
                                    </p:animEffect>
                                    <p:anim calcmode="lin" valueType="num">
                                      <p:cBhvr>
                                        <p:cTn id="26" dur="1000" fill="hold"/>
                                        <p:tgtEl>
                                          <p:spTgt spid="39"/>
                                        </p:tgtEl>
                                        <p:attrNameLst>
                                          <p:attrName>ppt_x</p:attrName>
                                        </p:attrNameLst>
                                      </p:cBhvr>
                                      <p:tavLst>
                                        <p:tav tm="0">
                                          <p:val>
                                            <p:strVal val="#ppt_x"/>
                                          </p:val>
                                        </p:tav>
                                        <p:tav tm="100000">
                                          <p:val>
                                            <p:strVal val="#ppt_x"/>
                                          </p:val>
                                        </p:tav>
                                      </p:tavLst>
                                    </p:anim>
                                    <p:anim calcmode="lin" valueType="num">
                                      <p:cBhvr>
                                        <p:cTn id="27" dur="1000" fill="hold"/>
                                        <p:tgtEl>
                                          <p:spTgt spid="39"/>
                                        </p:tgtEl>
                                        <p:attrNameLst>
                                          <p:attrName>ppt_y</p:attrName>
                                        </p:attrNameLst>
                                      </p:cBhvr>
                                      <p:tavLst>
                                        <p:tav tm="0">
                                          <p:val>
                                            <p:strVal val="#ppt_y+.1"/>
                                          </p:val>
                                        </p:tav>
                                        <p:tav tm="100000">
                                          <p:val>
                                            <p:strVal val="#ppt_y"/>
                                          </p:val>
                                        </p:tav>
                                      </p:tavLst>
                                    </p:anim>
                                  </p:childTnLst>
                                </p:cTn>
                              </p:par>
                            </p:childTnLst>
                          </p:cTn>
                        </p:par>
                        <p:par>
                          <p:cTn id="28" fill="hold">
                            <p:stCondLst>
                              <p:cond delay="3000"/>
                            </p:stCondLst>
                            <p:childTnLst>
                              <p:par>
                                <p:cTn id="29" presetID="53" presetClass="entr" presetSubtype="16"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fill="hold"/>
                                        <p:tgtEl>
                                          <p:spTgt spid="8"/>
                                        </p:tgtEl>
                                        <p:attrNameLst>
                                          <p:attrName>ppt_w</p:attrName>
                                        </p:attrNameLst>
                                      </p:cBhvr>
                                      <p:tavLst>
                                        <p:tav tm="0">
                                          <p:val>
                                            <p:fltVal val="0"/>
                                          </p:val>
                                        </p:tav>
                                        <p:tav tm="100000">
                                          <p:val>
                                            <p:strVal val="#ppt_w"/>
                                          </p:val>
                                        </p:tav>
                                      </p:tavLst>
                                    </p:anim>
                                    <p:anim calcmode="lin" valueType="num">
                                      <p:cBhvr>
                                        <p:cTn id="32" dur="500" fill="hold"/>
                                        <p:tgtEl>
                                          <p:spTgt spid="8"/>
                                        </p:tgtEl>
                                        <p:attrNameLst>
                                          <p:attrName>ppt_h</p:attrName>
                                        </p:attrNameLst>
                                      </p:cBhvr>
                                      <p:tavLst>
                                        <p:tav tm="0">
                                          <p:val>
                                            <p:fltVal val="0"/>
                                          </p:val>
                                        </p:tav>
                                        <p:tav tm="100000">
                                          <p:val>
                                            <p:strVal val="#ppt_h"/>
                                          </p:val>
                                        </p:tav>
                                      </p:tavLst>
                                    </p:anim>
                                    <p:animEffect transition="in" filter="fade">
                                      <p:cBhvr>
                                        <p:cTn id="33" dur="500"/>
                                        <p:tgtEl>
                                          <p:spTgt spid="8"/>
                                        </p:tgtEl>
                                      </p:cBhvr>
                                    </p:animEffect>
                                  </p:childTnLst>
                                </p:cTn>
                              </p:par>
                            </p:childTnLst>
                          </p:cTn>
                        </p:par>
                        <p:par>
                          <p:cTn id="34" fill="hold">
                            <p:stCondLst>
                              <p:cond delay="3500"/>
                            </p:stCondLst>
                            <p:childTnLst>
                              <p:par>
                                <p:cTn id="35" presetID="42" presetClass="entr" presetSubtype="0" fill="hold" grpId="0" nodeType="after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fade">
                                      <p:cBhvr>
                                        <p:cTn id="37" dur="1000"/>
                                        <p:tgtEl>
                                          <p:spTgt spid="40"/>
                                        </p:tgtEl>
                                      </p:cBhvr>
                                    </p:animEffect>
                                    <p:anim calcmode="lin" valueType="num">
                                      <p:cBhvr>
                                        <p:cTn id="38" dur="1000" fill="hold"/>
                                        <p:tgtEl>
                                          <p:spTgt spid="40"/>
                                        </p:tgtEl>
                                        <p:attrNameLst>
                                          <p:attrName>ppt_x</p:attrName>
                                        </p:attrNameLst>
                                      </p:cBhvr>
                                      <p:tavLst>
                                        <p:tav tm="0">
                                          <p:val>
                                            <p:strVal val="#ppt_x"/>
                                          </p:val>
                                        </p:tav>
                                        <p:tav tm="100000">
                                          <p:val>
                                            <p:strVal val="#ppt_x"/>
                                          </p:val>
                                        </p:tav>
                                      </p:tavLst>
                                    </p:anim>
                                    <p:anim calcmode="lin" valueType="num">
                                      <p:cBhvr>
                                        <p:cTn id="39"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0"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1427173"/>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653925" y="1984871"/>
            <a:ext cx="3735819" cy="991380"/>
          </a:xfrm>
          <a:prstGeom prst="rect">
            <a:avLst/>
          </a:prstGeom>
          <a:noFill/>
        </p:spPr>
        <p:txBody>
          <a:bodyPr wrap="square" lIns="67391" tIns="33696" rIns="67391" bIns="33696" rtlCol="0">
            <a:spAutoFit/>
          </a:bodyPr>
          <a:lstStyle/>
          <a:p>
            <a:r>
              <a:rPr lang="en-US" altLang="zh-CN" sz="2000" dirty="0">
                <a:solidFill>
                  <a:srgbClr val="000000"/>
                </a:solidFill>
                <a:latin typeface="微软雅黑" panose="020B0503020204020204" pitchFamily="34" charset="-122"/>
                <a:ea typeface="微软雅黑" panose="020B0503020204020204" pitchFamily="34" charset="-122"/>
              </a:rPr>
              <a:t>PTC</a:t>
            </a:r>
            <a:r>
              <a:rPr lang="zh-CN" altLang="en-US" sz="2000" dirty="0">
                <a:solidFill>
                  <a:srgbClr val="000000"/>
                </a:solidFill>
                <a:latin typeface="微软雅黑" panose="020B0503020204020204" pitchFamily="34" charset="-122"/>
                <a:ea typeface="微软雅黑" panose="020B0503020204020204" pitchFamily="34" charset="-122"/>
              </a:rPr>
              <a:t>热敏电阻应用于电冰箱的启动电路中，控制启动绕组的工作状态，使电冰箱压缩机正常启动。</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1368028"/>
            <a:ext cx="3559460"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热敏电阻在冰箱中的应用</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(Application)</a:t>
            </a:r>
          </a:p>
        </p:txBody>
      </p:sp>
      <p:pic>
        <p:nvPicPr>
          <p:cNvPr id="2" name="图片 1">
            <a:extLst>
              <a:ext uri="{FF2B5EF4-FFF2-40B4-BE49-F238E27FC236}">
                <a16:creationId xmlns:a16="http://schemas.microsoft.com/office/drawing/2014/main" id="{D1BA070D-5EE6-475D-955A-721FD1CBACB7}"/>
              </a:ext>
            </a:extLst>
          </p:cNvPr>
          <p:cNvPicPr>
            <a:picLocks noChangeAspect="1"/>
          </p:cNvPicPr>
          <p:nvPr/>
        </p:nvPicPr>
        <p:blipFill>
          <a:blip r:embed="rId4"/>
          <a:stretch>
            <a:fillRect/>
          </a:stretch>
        </p:blipFill>
        <p:spPr>
          <a:xfrm>
            <a:off x="4942595" y="613963"/>
            <a:ext cx="3459780" cy="1486029"/>
          </a:xfrm>
          <a:prstGeom prst="rect">
            <a:avLst/>
          </a:prstGeom>
        </p:spPr>
      </p:pic>
      <p:pic>
        <p:nvPicPr>
          <p:cNvPr id="3" name="图片 2">
            <a:extLst>
              <a:ext uri="{FF2B5EF4-FFF2-40B4-BE49-F238E27FC236}">
                <a16:creationId xmlns:a16="http://schemas.microsoft.com/office/drawing/2014/main" id="{377091E3-7371-43DC-9FA4-40A481CC3B99}"/>
              </a:ext>
            </a:extLst>
          </p:cNvPr>
          <p:cNvPicPr>
            <a:picLocks noChangeAspect="1"/>
          </p:cNvPicPr>
          <p:nvPr/>
        </p:nvPicPr>
        <p:blipFill>
          <a:blip r:embed="rId5"/>
          <a:stretch>
            <a:fillRect/>
          </a:stretch>
        </p:blipFill>
        <p:spPr>
          <a:xfrm>
            <a:off x="5724128" y="2664172"/>
            <a:ext cx="1722269" cy="1501270"/>
          </a:xfrm>
          <a:prstGeom prst="rect">
            <a:avLst/>
          </a:prstGeom>
        </p:spPr>
      </p:pic>
      <p:sp>
        <p:nvSpPr>
          <p:cNvPr id="13" name="TextBox 41">
            <a:extLst>
              <a:ext uri="{FF2B5EF4-FFF2-40B4-BE49-F238E27FC236}">
                <a16:creationId xmlns:a16="http://schemas.microsoft.com/office/drawing/2014/main" id="{18EA5F93-1AB5-4AF0-A9E4-3D46E08F5031}"/>
              </a:ext>
            </a:extLst>
          </p:cNvPr>
          <p:cNvSpPr txBox="1"/>
          <p:nvPr/>
        </p:nvSpPr>
        <p:spPr>
          <a:xfrm>
            <a:off x="5940152" y="1974403"/>
            <a:ext cx="1584176" cy="250556"/>
          </a:xfrm>
          <a:prstGeom prst="rect">
            <a:avLst/>
          </a:prstGeom>
          <a:noFill/>
        </p:spPr>
        <p:txBody>
          <a:bodyPr wrap="square" lIns="71476" tIns="35738" rIns="71476" bIns="35738" rtlCol="0">
            <a:spAutoFit/>
          </a:bodyPr>
          <a:lstStyle/>
          <a:p>
            <a:pPr algn="just">
              <a:lnSpc>
                <a:spcPct val="114000"/>
              </a:lnSpc>
            </a:pPr>
            <a:r>
              <a:rPr lang="en-US" altLang="zh-CN" sz="1100" dirty="0">
                <a:solidFill>
                  <a:schemeClr val="tx1">
                    <a:lumMod val="50000"/>
                    <a:lumOff val="50000"/>
                  </a:schemeClr>
                </a:solidFill>
                <a:latin typeface="微软雅黑" pitchFamily="34" charset="-122"/>
                <a:ea typeface="微软雅黑" pitchFamily="34" charset="-122"/>
              </a:rPr>
              <a:t>PTC</a:t>
            </a:r>
            <a:r>
              <a:rPr lang="zh-CN" altLang="en-US" sz="1100" dirty="0">
                <a:solidFill>
                  <a:schemeClr val="tx1">
                    <a:lumMod val="50000"/>
                    <a:lumOff val="50000"/>
                  </a:schemeClr>
                </a:solidFill>
                <a:latin typeface="微软雅黑" pitchFamily="34" charset="-122"/>
                <a:ea typeface="微软雅黑" pitchFamily="34" charset="-122"/>
              </a:rPr>
              <a:t>启动器控制原理图</a:t>
            </a:r>
          </a:p>
        </p:txBody>
      </p:sp>
      <p:sp>
        <p:nvSpPr>
          <p:cNvPr id="21" name="TextBox 41">
            <a:extLst>
              <a:ext uri="{FF2B5EF4-FFF2-40B4-BE49-F238E27FC236}">
                <a16:creationId xmlns:a16="http://schemas.microsoft.com/office/drawing/2014/main" id="{346A5233-D8D4-46BE-AD6B-6083BFFD1DAB}"/>
              </a:ext>
            </a:extLst>
          </p:cNvPr>
          <p:cNvSpPr txBox="1"/>
          <p:nvPr/>
        </p:nvSpPr>
        <p:spPr>
          <a:xfrm>
            <a:off x="6129681" y="4160666"/>
            <a:ext cx="1374075" cy="250556"/>
          </a:xfrm>
          <a:prstGeom prst="rect">
            <a:avLst/>
          </a:prstGeom>
          <a:noFill/>
        </p:spPr>
        <p:txBody>
          <a:bodyPr wrap="square" lIns="71476" tIns="35738" rIns="71476" bIns="35738" rtlCol="0">
            <a:spAutoFit/>
          </a:bodyPr>
          <a:lstStyle/>
          <a:p>
            <a:pPr algn="just">
              <a:lnSpc>
                <a:spcPct val="114000"/>
              </a:lnSpc>
            </a:pPr>
            <a:r>
              <a:rPr lang="en-US" altLang="zh-CN" sz="1100" dirty="0">
                <a:solidFill>
                  <a:schemeClr val="tx1">
                    <a:lumMod val="50000"/>
                    <a:lumOff val="50000"/>
                  </a:schemeClr>
                </a:solidFill>
                <a:latin typeface="微软雅黑" pitchFamily="34" charset="-122"/>
                <a:ea typeface="微软雅黑" pitchFamily="34" charset="-122"/>
              </a:rPr>
              <a:t>PTC</a:t>
            </a:r>
            <a:r>
              <a:rPr lang="zh-CN" altLang="en-US" sz="1100" dirty="0">
                <a:solidFill>
                  <a:schemeClr val="tx1">
                    <a:lumMod val="50000"/>
                    <a:lumOff val="50000"/>
                  </a:schemeClr>
                </a:solidFill>
                <a:latin typeface="微软雅黑" pitchFamily="34" charset="-122"/>
                <a:ea typeface="微软雅黑" pitchFamily="34" charset="-122"/>
              </a:rPr>
              <a:t>启动器实物图</a:t>
            </a:r>
          </a:p>
        </p:txBody>
      </p:sp>
    </p:spTree>
    <p:custDataLst>
      <p:tags r:id="rId1"/>
    </p:custDataLst>
    <p:extLst>
      <p:ext uri="{BB962C8B-B14F-4D97-AF65-F5344CB8AC3E}">
        <p14:creationId xmlns:p14="http://schemas.microsoft.com/office/powerpoint/2010/main" val="3371417976"/>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2" presetClass="entr" presetSubtype="2"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additive="base">
                                        <p:cTn id="14" dur="500" fill="hold"/>
                                        <p:tgtEl>
                                          <p:spTgt spid="17"/>
                                        </p:tgtEl>
                                        <p:attrNameLst>
                                          <p:attrName>ppt_x</p:attrName>
                                        </p:attrNameLst>
                                      </p:cBhvr>
                                      <p:tavLst>
                                        <p:tav tm="0">
                                          <p:val>
                                            <p:strVal val="1+#ppt_w/2"/>
                                          </p:val>
                                        </p:tav>
                                        <p:tav tm="100000">
                                          <p:val>
                                            <p:strVal val="#ppt_x"/>
                                          </p:val>
                                        </p:tav>
                                      </p:tavLst>
                                    </p:anim>
                                    <p:anim calcmode="lin" valueType="num">
                                      <p:cBhvr additive="base">
                                        <p:cTn id="15" dur="500" fill="hold"/>
                                        <p:tgtEl>
                                          <p:spTgt spid="17"/>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53" presetClass="entr" presetSubtype="16" fill="hold" grpId="0" nodeType="afterEffect">
                                  <p:stCondLst>
                                    <p:cond delay="0"/>
                                  </p:stCondLst>
                                  <p:iterate type="lt">
                                    <p:tmPct val="10000"/>
                                  </p:iterate>
                                  <p:childTnLst>
                                    <p:set>
                                      <p:cBhvr>
                                        <p:cTn id="18" dur="1" fill="hold">
                                          <p:stCondLst>
                                            <p:cond delay="0"/>
                                          </p:stCondLst>
                                        </p:cTn>
                                        <p:tgtEl>
                                          <p:spTgt spid="16"/>
                                        </p:tgtEl>
                                        <p:attrNameLst>
                                          <p:attrName>style.visibility</p:attrName>
                                        </p:attrNameLst>
                                      </p:cBhvr>
                                      <p:to>
                                        <p:strVal val="visible"/>
                                      </p:to>
                                    </p:set>
                                    <p:anim calcmode="lin" valueType="num">
                                      <p:cBhvr>
                                        <p:cTn id="19" dur="250" fill="hold"/>
                                        <p:tgtEl>
                                          <p:spTgt spid="16"/>
                                        </p:tgtEl>
                                        <p:attrNameLst>
                                          <p:attrName>ppt_w</p:attrName>
                                        </p:attrNameLst>
                                      </p:cBhvr>
                                      <p:tavLst>
                                        <p:tav tm="0">
                                          <p:val>
                                            <p:fltVal val="0"/>
                                          </p:val>
                                        </p:tav>
                                        <p:tav tm="100000">
                                          <p:val>
                                            <p:strVal val="#ppt_w"/>
                                          </p:val>
                                        </p:tav>
                                      </p:tavLst>
                                    </p:anim>
                                    <p:anim calcmode="lin" valueType="num">
                                      <p:cBhvr>
                                        <p:cTn id="20" dur="250" fill="hold"/>
                                        <p:tgtEl>
                                          <p:spTgt spid="16"/>
                                        </p:tgtEl>
                                        <p:attrNameLst>
                                          <p:attrName>ppt_h</p:attrName>
                                        </p:attrNameLst>
                                      </p:cBhvr>
                                      <p:tavLst>
                                        <p:tav tm="0">
                                          <p:val>
                                            <p:fltVal val="0"/>
                                          </p:val>
                                        </p:tav>
                                        <p:tav tm="100000">
                                          <p:val>
                                            <p:strVal val="#ppt_h"/>
                                          </p:val>
                                        </p:tav>
                                      </p:tavLst>
                                    </p:anim>
                                    <p:animEffect transition="in" filter="fade">
                                      <p:cBhvr>
                                        <p:cTn id="21"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1427173"/>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653925" y="1984871"/>
            <a:ext cx="3735819" cy="683603"/>
          </a:xfrm>
          <a:prstGeom prst="rect">
            <a:avLst/>
          </a:prstGeom>
          <a:noFill/>
        </p:spPr>
        <p:txBody>
          <a:bodyPr wrap="square" lIns="67391" tIns="33696" rIns="67391" bIns="33696" rtlCol="0">
            <a:spAutoFit/>
          </a:bodyPr>
          <a:lstStyle/>
          <a:p>
            <a:r>
              <a:rPr lang="en-US" altLang="zh-CN" sz="2000" dirty="0">
                <a:solidFill>
                  <a:srgbClr val="000000"/>
                </a:solidFill>
                <a:latin typeface="微软雅黑" panose="020B0503020204020204" pitchFamily="34" charset="-122"/>
                <a:ea typeface="微软雅黑" panose="020B0503020204020204" pitchFamily="34" charset="-122"/>
              </a:rPr>
              <a:t>PTC </a:t>
            </a:r>
            <a:r>
              <a:rPr lang="zh-CN" altLang="en-US" sz="2000" dirty="0">
                <a:solidFill>
                  <a:srgbClr val="000000"/>
                </a:solidFill>
                <a:latin typeface="微软雅黑" panose="020B0503020204020204" pitchFamily="34" charset="-122"/>
                <a:ea typeface="微软雅黑" panose="020B0503020204020204" pitchFamily="34" charset="-122"/>
              </a:rPr>
              <a:t>热敏电阻器常用于彩色电视机的消磁电路中。</a:t>
            </a: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1368028"/>
            <a:ext cx="3559460"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热敏电阻在彩色电视机中的应用</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(Application)</a:t>
            </a:r>
          </a:p>
        </p:txBody>
      </p:sp>
      <p:sp>
        <p:nvSpPr>
          <p:cNvPr id="13" name="TextBox 41">
            <a:extLst>
              <a:ext uri="{FF2B5EF4-FFF2-40B4-BE49-F238E27FC236}">
                <a16:creationId xmlns:a16="http://schemas.microsoft.com/office/drawing/2014/main" id="{18EA5F93-1AB5-4AF0-A9E4-3D46E08F5031}"/>
              </a:ext>
            </a:extLst>
          </p:cNvPr>
          <p:cNvSpPr txBox="1"/>
          <p:nvPr/>
        </p:nvSpPr>
        <p:spPr>
          <a:xfrm>
            <a:off x="6444208" y="3027992"/>
            <a:ext cx="1584176" cy="250556"/>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消磁电路原理图</a:t>
            </a:r>
          </a:p>
        </p:txBody>
      </p:sp>
      <p:pic>
        <p:nvPicPr>
          <p:cNvPr id="4" name="图片 3">
            <a:extLst>
              <a:ext uri="{FF2B5EF4-FFF2-40B4-BE49-F238E27FC236}">
                <a16:creationId xmlns:a16="http://schemas.microsoft.com/office/drawing/2014/main" id="{56F2612B-68D2-4C85-8A42-AB7014FF5F5E}"/>
              </a:ext>
            </a:extLst>
          </p:cNvPr>
          <p:cNvPicPr>
            <a:picLocks noChangeAspect="1"/>
          </p:cNvPicPr>
          <p:nvPr/>
        </p:nvPicPr>
        <p:blipFill>
          <a:blip r:embed="rId4"/>
          <a:stretch>
            <a:fillRect/>
          </a:stretch>
        </p:blipFill>
        <p:spPr>
          <a:xfrm>
            <a:off x="5148064" y="1336391"/>
            <a:ext cx="3021986" cy="1714110"/>
          </a:xfrm>
          <a:prstGeom prst="rect">
            <a:avLst/>
          </a:prstGeom>
        </p:spPr>
      </p:pic>
    </p:spTree>
    <p:custDataLst>
      <p:tags r:id="rId1"/>
    </p:custDataLst>
    <p:extLst>
      <p:ext uri="{BB962C8B-B14F-4D97-AF65-F5344CB8AC3E}">
        <p14:creationId xmlns:p14="http://schemas.microsoft.com/office/powerpoint/2010/main" val="3089191519"/>
      </p:ext>
    </p:extLst>
  </p:cSld>
  <p:clrMapOvr>
    <a:masterClrMapping/>
  </p:clrMapOvr>
  <mc:AlternateContent xmlns:mc="http://schemas.openxmlformats.org/markup-compatibility/2006">
    <mc:Choice xmlns:p14="http://schemas.microsoft.com/office/powerpoint/2010/main" Requires="p14">
      <p:transition spd="slow" p14:dur="2000" advTm="4311"/>
    </mc:Choice>
    <mc:Fallback>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2" presetClass="entr" presetSubtype="2"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additive="base">
                                        <p:cTn id="14" dur="500" fill="hold"/>
                                        <p:tgtEl>
                                          <p:spTgt spid="17"/>
                                        </p:tgtEl>
                                        <p:attrNameLst>
                                          <p:attrName>ppt_x</p:attrName>
                                        </p:attrNameLst>
                                      </p:cBhvr>
                                      <p:tavLst>
                                        <p:tav tm="0">
                                          <p:val>
                                            <p:strVal val="1+#ppt_w/2"/>
                                          </p:val>
                                        </p:tav>
                                        <p:tav tm="100000">
                                          <p:val>
                                            <p:strVal val="#ppt_x"/>
                                          </p:val>
                                        </p:tav>
                                      </p:tavLst>
                                    </p:anim>
                                    <p:anim calcmode="lin" valueType="num">
                                      <p:cBhvr additive="base">
                                        <p:cTn id="15" dur="500" fill="hold"/>
                                        <p:tgtEl>
                                          <p:spTgt spid="17"/>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53" presetClass="entr" presetSubtype="16" fill="hold" grpId="0" nodeType="afterEffect">
                                  <p:stCondLst>
                                    <p:cond delay="0"/>
                                  </p:stCondLst>
                                  <p:iterate type="lt">
                                    <p:tmPct val="10000"/>
                                  </p:iterate>
                                  <p:childTnLst>
                                    <p:set>
                                      <p:cBhvr>
                                        <p:cTn id="18" dur="1" fill="hold">
                                          <p:stCondLst>
                                            <p:cond delay="0"/>
                                          </p:stCondLst>
                                        </p:cTn>
                                        <p:tgtEl>
                                          <p:spTgt spid="16"/>
                                        </p:tgtEl>
                                        <p:attrNameLst>
                                          <p:attrName>style.visibility</p:attrName>
                                        </p:attrNameLst>
                                      </p:cBhvr>
                                      <p:to>
                                        <p:strVal val="visible"/>
                                      </p:to>
                                    </p:set>
                                    <p:anim calcmode="lin" valueType="num">
                                      <p:cBhvr>
                                        <p:cTn id="19" dur="250" fill="hold"/>
                                        <p:tgtEl>
                                          <p:spTgt spid="16"/>
                                        </p:tgtEl>
                                        <p:attrNameLst>
                                          <p:attrName>ppt_w</p:attrName>
                                        </p:attrNameLst>
                                      </p:cBhvr>
                                      <p:tavLst>
                                        <p:tav tm="0">
                                          <p:val>
                                            <p:fltVal val="0"/>
                                          </p:val>
                                        </p:tav>
                                        <p:tav tm="100000">
                                          <p:val>
                                            <p:strVal val="#ppt_w"/>
                                          </p:val>
                                        </p:tav>
                                      </p:tavLst>
                                    </p:anim>
                                    <p:anim calcmode="lin" valueType="num">
                                      <p:cBhvr>
                                        <p:cTn id="20" dur="250" fill="hold"/>
                                        <p:tgtEl>
                                          <p:spTgt spid="16"/>
                                        </p:tgtEl>
                                        <p:attrNameLst>
                                          <p:attrName>ppt_h</p:attrName>
                                        </p:attrNameLst>
                                      </p:cBhvr>
                                      <p:tavLst>
                                        <p:tav tm="0">
                                          <p:val>
                                            <p:fltVal val="0"/>
                                          </p:val>
                                        </p:tav>
                                        <p:tav tm="100000">
                                          <p:val>
                                            <p:strVal val="#ppt_h"/>
                                          </p:val>
                                        </p:tav>
                                      </p:tavLst>
                                    </p:anim>
                                    <p:animEffect transition="in" filter="fade">
                                      <p:cBhvr>
                                        <p:cTn id="21"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38"/>
          <p:cNvSpPr>
            <a:spLocks noChangeArrowheads="1"/>
          </p:cNvSpPr>
          <p:nvPr/>
        </p:nvSpPr>
        <p:spPr bwMode="auto">
          <a:xfrm>
            <a:off x="736679" y="580569"/>
            <a:ext cx="586592" cy="586830"/>
          </a:xfrm>
          <a:prstGeom prst="ellipse">
            <a:avLst/>
          </a:prstGeom>
          <a:solidFill>
            <a:schemeClr val="bg1"/>
          </a:solidFill>
          <a:ln w="12700" cap="flat">
            <a:solidFill>
              <a:srgbClr val="232323"/>
            </a:solidFill>
            <a:prstDash val="solid"/>
            <a:miter lim="800000"/>
            <a:headEnd/>
            <a:tailEnd/>
          </a:ln>
        </p:spPr>
        <p:txBody>
          <a:bodyPr vert="horz" wrap="square" lIns="71476" tIns="35738" rIns="71476" bIns="35738" numCol="1" anchor="t" anchorCtr="0" compatLnSpc="1">
            <a:prstTxWarp prst="textNoShape">
              <a:avLst/>
            </a:prstTxWarp>
          </a:bodyPr>
          <a:lstStyle/>
          <a:p>
            <a:endParaRPr lang="zh-CN" altLang="en-US" sz="2400"/>
          </a:p>
        </p:txBody>
      </p:sp>
      <p:sp>
        <p:nvSpPr>
          <p:cNvPr id="35" name="Freeform 39"/>
          <p:cNvSpPr>
            <a:spLocks noEditPoints="1"/>
          </p:cNvSpPr>
          <p:nvPr/>
        </p:nvSpPr>
        <p:spPr bwMode="auto">
          <a:xfrm>
            <a:off x="874409" y="716903"/>
            <a:ext cx="311132" cy="314162"/>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rgbClr val="232323"/>
          </a:solidFill>
          <a:ln>
            <a:noFill/>
          </a:ln>
        </p:spPr>
        <p:txBody>
          <a:bodyPr vert="horz" wrap="square" lIns="71476" tIns="35738" rIns="71476" bIns="35738" numCol="1" anchor="t" anchorCtr="0" compatLnSpc="1">
            <a:prstTxWarp prst="textNoShape">
              <a:avLst/>
            </a:prstTxWarp>
          </a:bodyPr>
          <a:lstStyle/>
          <a:p>
            <a:endParaRPr lang="zh-CN" altLang="en-US" sz="2400"/>
          </a:p>
        </p:txBody>
      </p:sp>
      <p:sp>
        <p:nvSpPr>
          <p:cNvPr id="43" name="TextBox 42"/>
          <p:cNvSpPr txBox="1"/>
          <p:nvPr/>
        </p:nvSpPr>
        <p:spPr>
          <a:xfrm>
            <a:off x="1461001" y="716903"/>
            <a:ext cx="4623167" cy="287258"/>
          </a:xfrm>
          <a:prstGeom prst="rect">
            <a:avLst/>
          </a:prstGeom>
          <a:noFill/>
        </p:spPr>
        <p:txBody>
          <a:bodyPr wrap="square" lIns="71476" tIns="0" rIns="71476" bIns="0" rtlCol="0" anchor="t">
            <a:spAutoFit/>
          </a:bodyPr>
          <a:lstStyle/>
          <a:p>
            <a:r>
              <a:rPr lang="en-US" altLang="zh-CN" sz="2800" b="1" baseline="-3000" dirty="0">
                <a:solidFill>
                  <a:srgbClr val="FFDE43"/>
                </a:solidFill>
                <a:latin typeface="微软雅黑" pitchFamily="34" charset="-122"/>
                <a:ea typeface="微软雅黑" pitchFamily="34" charset="-122"/>
              </a:rPr>
              <a:t>2017-2020</a:t>
            </a:r>
            <a:r>
              <a:rPr lang="zh-CN" altLang="en-US" sz="2800" b="1" baseline="-3000" dirty="0">
                <a:solidFill>
                  <a:srgbClr val="FFDE43"/>
                </a:solidFill>
                <a:latin typeface="微软雅黑" pitchFamily="34" charset="-122"/>
                <a:ea typeface="微软雅黑" pitchFamily="34" charset="-122"/>
              </a:rPr>
              <a:t>年中国热敏电阻进出口数据</a:t>
            </a:r>
          </a:p>
        </p:txBody>
      </p:sp>
      <p:sp>
        <p:nvSpPr>
          <p:cNvPr id="50" name="矩形 49"/>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51" name="矩形 50"/>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52"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5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graphicFrame>
        <p:nvGraphicFramePr>
          <p:cNvPr id="56" name="图表 55">
            <a:extLst>
              <a:ext uri="{FF2B5EF4-FFF2-40B4-BE49-F238E27FC236}">
                <a16:creationId xmlns:a16="http://schemas.microsoft.com/office/drawing/2014/main" id="{39A42F0F-6541-4F32-A2E8-F10E9A05C5CE}"/>
              </a:ext>
            </a:extLst>
          </p:cNvPr>
          <p:cNvGraphicFramePr/>
          <p:nvPr>
            <p:extLst>
              <p:ext uri="{D42A27DB-BD31-4B8C-83A1-F6EECF244321}">
                <p14:modId xmlns:p14="http://schemas.microsoft.com/office/powerpoint/2010/main" val="1812078510"/>
              </p:ext>
            </p:extLst>
          </p:nvPr>
        </p:nvGraphicFramePr>
        <p:xfrm>
          <a:off x="1373977" y="865070"/>
          <a:ext cx="6096000" cy="4064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10441"/>
    </mc:Choice>
    <mc:Fallback xmlns="">
      <p:transition spd="slow" advTm="10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anim calcmode="lin" valueType="num">
                                      <p:cBhvr>
                                        <p:cTn id="8" dur="500" fill="hold"/>
                                        <p:tgtEl>
                                          <p:spTgt spid="34"/>
                                        </p:tgtEl>
                                        <p:attrNameLst>
                                          <p:attrName>ppt_w</p:attrName>
                                        </p:attrNameLst>
                                      </p:cBhvr>
                                      <p:tavLst>
                                        <p:tav tm="0" fmla="#ppt_w*sin(2.5*pi*$)">
                                          <p:val>
                                            <p:fltVal val="0"/>
                                          </p:val>
                                        </p:tav>
                                        <p:tav tm="100000">
                                          <p:val>
                                            <p:fltVal val="1"/>
                                          </p:val>
                                        </p:tav>
                                      </p:tavLst>
                                    </p:anim>
                                    <p:anim calcmode="lin" valueType="num">
                                      <p:cBhvr>
                                        <p:cTn id="9" dur="500" fill="hold"/>
                                        <p:tgtEl>
                                          <p:spTgt spid="34"/>
                                        </p:tgtEl>
                                        <p:attrNameLst>
                                          <p:attrName>ppt_h</p:attrName>
                                        </p:attrNameLst>
                                      </p:cBhvr>
                                      <p:tavLst>
                                        <p:tav tm="0">
                                          <p:val>
                                            <p:strVal val="#ppt_h"/>
                                          </p:val>
                                        </p:tav>
                                        <p:tav tm="100000">
                                          <p:val>
                                            <p:strVal val="#ppt_h"/>
                                          </p:val>
                                        </p:tav>
                                      </p:tavLst>
                                    </p:anim>
                                  </p:childTnLst>
                                </p:cTn>
                              </p:par>
                              <p:par>
                                <p:cTn id="10" presetID="45" presetClass="entr" presetSubtype="0" fill="hold" nodeType="with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anim calcmode="lin" valueType="num">
                                      <p:cBhvr>
                                        <p:cTn id="13" dur="500" fill="hold"/>
                                        <p:tgtEl>
                                          <p:spTgt spid="35"/>
                                        </p:tgtEl>
                                        <p:attrNameLst>
                                          <p:attrName>ppt_w</p:attrName>
                                        </p:attrNameLst>
                                      </p:cBhvr>
                                      <p:tavLst>
                                        <p:tav tm="0" fmla="#ppt_w*sin(2.5*pi*$)">
                                          <p:val>
                                            <p:fltVal val="0"/>
                                          </p:val>
                                        </p:tav>
                                        <p:tav tm="100000">
                                          <p:val>
                                            <p:fltVal val="1"/>
                                          </p:val>
                                        </p:tav>
                                      </p:tavLst>
                                    </p:anim>
                                    <p:anim calcmode="lin" valueType="num">
                                      <p:cBhvr>
                                        <p:cTn id="14" dur="500" fill="hold"/>
                                        <p:tgtEl>
                                          <p:spTgt spid="35"/>
                                        </p:tgtEl>
                                        <p:attrNameLst>
                                          <p:attrName>ppt_h</p:attrName>
                                        </p:attrNameLst>
                                      </p:cBhvr>
                                      <p:tavLst>
                                        <p:tav tm="0">
                                          <p:val>
                                            <p:strVal val="#ppt_h"/>
                                          </p:val>
                                        </p:tav>
                                        <p:tav tm="100000">
                                          <p:val>
                                            <p:strVal val="#ppt_h"/>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43"/>
                                        </p:tgtEl>
                                        <p:attrNameLst>
                                          <p:attrName>style.visibility</p:attrName>
                                        </p:attrNameLst>
                                      </p:cBhvr>
                                      <p:to>
                                        <p:strVal val="visible"/>
                                      </p:to>
                                    </p:set>
                                    <p:animEffect transition="in" filter="fade">
                                      <p:cBhvr>
                                        <p:cTn id="18" dur="1000"/>
                                        <p:tgtEl>
                                          <p:spTgt spid="43"/>
                                        </p:tgtEl>
                                      </p:cBhvr>
                                    </p:animEffect>
                                    <p:anim calcmode="lin" valueType="num">
                                      <p:cBhvr>
                                        <p:cTn id="19" dur="1000" fill="hold"/>
                                        <p:tgtEl>
                                          <p:spTgt spid="43"/>
                                        </p:tgtEl>
                                        <p:attrNameLst>
                                          <p:attrName>ppt_x</p:attrName>
                                        </p:attrNameLst>
                                      </p:cBhvr>
                                      <p:tavLst>
                                        <p:tav tm="0">
                                          <p:val>
                                            <p:strVal val="#ppt_x"/>
                                          </p:val>
                                        </p:tav>
                                        <p:tav tm="100000">
                                          <p:val>
                                            <p:strVal val="#ppt_x"/>
                                          </p:val>
                                        </p:tav>
                                      </p:tavLst>
                                    </p:anim>
                                    <p:anim calcmode="lin" valueType="num">
                                      <p:cBhvr>
                                        <p:cTn id="20"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3"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38"/>
          <p:cNvSpPr>
            <a:spLocks noChangeArrowheads="1"/>
          </p:cNvSpPr>
          <p:nvPr/>
        </p:nvSpPr>
        <p:spPr bwMode="auto">
          <a:xfrm>
            <a:off x="736679" y="580569"/>
            <a:ext cx="586592" cy="586830"/>
          </a:xfrm>
          <a:prstGeom prst="ellipse">
            <a:avLst/>
          </a:prstGeom>
          <a:solidFill>
            <a:schemeClr val="bg1"/>
          </a:solidFill>
          <a:ln w="12700" cap="flat">
            <a:solidFill>
              <a:srgbClr val="232323"/>
            </a:solidFill>
            <a:prstDash val="solid"/>
            <a:miter lim="800000"/>
            <a:headEnd/>
            <a:tailEnd/>
          </a:ln>
        </p:spPr>
        <p:txBody>
          <a:bodyPr vert="horz" wrap="square" lIns="71476" tIns="35738" rIns="71476" bIns="35738" numCol="1" anchor="t" anchorCtr="0" compatLnSpc="1">
            <a:prstTxWarp prst="textNoShape">
              <a:avLst/>
            </a:prstTxWarp>
          </a:bodyPr>
          <a:lstStyle/>
          <a:p>
            <a:endParaRPr lang="zh-CN" altLang="en-US" sz="2400"/>
          </a:p>
        </p:txBody>
      </p:sp>
      <p:sp>
        <p:nvSpPr>
          <p:cNvPr id="35" name="Freeform 39"/>
          <p:cNvSpPr>
            <a:spLocks noEditPoints="1"/>
          </p:cNvSpPr>
          <p:nvPr/>
        </p:nvSpPr>
        <p:spPr bwMode="auto">
          <a:xfrm>
            <a:off x="874409" y="716903"/>
            <a:ext cx="311132" cy="314162"/>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rgbClr val="232323"/>
          </a:solidFill>
          <a:ln>
            <a:noFill/>
          </a:ln>
        </p:spPr>
        <p:txBody>
          <a:bodyPr vert="horz" wrap="square" lIns="71476" tIns="35738" rIns="71476" bIns="35738" numCol="1" anchor="t" anchorCtr="0" compatLnSpc="1">
            <a:prstTxWarp prst="textNoShape">
              <a:avLst/>
            </a:prstTxWarp>
          </a:bodyPr>
          <a:lstStyle/>
          <a:p>
            <a:endParaRPr lang="zh-CN" altLang="en-US" sz="2400"/>
          </a:p>
        </p:txBody>
      </p:sp>
      <p:sp>
        <p:nvSpPr>
          <p:cNvPr id="43" name="TextBox 42"/>
          <p:cNvSpPr txBox="1"/>
          <p:nvPr/>
        </p:nvSpPr>
        <p:spPr>
          <a:xfrm>
            <a:off x="1461001" y="716903"/>
            <a:ext cx="4551159" cy="287258"/>
          </a:xfrm>
          <a:prstGeom prst="rect">
            <a:avLst/>
          </a:prstGeom>
          <a:noFill/>
        </p:spPr>
        <p:txBody>
          <a:bodyPr wrap="square" lIns="71476" tIns="0" rIns="71476" bIns="0" rtlCol="0" anchor="t">
            <a:spAutoFit/>
          </a:bodyPr>
          <a:lstStyle/>
          <a:p>
            <a:r>
              <a:rPr lang="en-US" altLang="zh-CN" sz="2800" b="1" baseline="-3000" dirty="0">
                <a:solidFill>
                  <a:srgbClr val="FFDE43"/>
                </a:solidFill>
                <a:latin typeface="微软雅黑" pitchFamily="34" charset="-122"/>
                <a:ea typeface="微软雅黑" pitchFamily="34" charset="-122"/>
              </a:rPr>
              <a:t>2017-2020</a:t>
            </a:r>
            <a:r>
              <a:rPr lang="zh-CN" altLang="en-US" sz="2800" b="1" baseline="-3000" dirty="0">
                <a:solidFill>
                  <a:srgbClr val="FFDE43"/>
                </a:solidFill>
                <a:latin typeface="微软雅黑" pitchFamily="34" charset="-122"/>
                <a:ea typeface="微软雅黑" pitchFamily="34" charset="-122"/>
              </a:rPr>
              <a:t>年中国热敏电阻进出口数据</a:t>
            </a:r>
          </a:p>
        </p:txBody>
      </p:sp>
      <p:sp>
        <p:nvSpPr>
          <p:cNvPr id="50" name="矩形 49"/>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51" name="矩形 50"/>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52"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5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graphicFrame>
        <p:nvGraphicFramePr>
          <p:cNvPr id="56" name="图表 55">
            <a:extLst>
              <a:ext uri="{FF2B5EF4-FFF2-40B4-BE49-F238E27FC236}">
                <a16:creationId xmlns:a16="http://schemas.microsoft.com/office/drawing/2014/main" id="{39A42F0F-6541-4F32-A2E8-F10E9A05C5CE}"/>
              </a:ext>
            </a:extLst>
          </p:cNvPr>
          <p:cNvGraphicFramePr/>
          <p:nvPr>
            <p:extLst>
              <p:ext uri="{D42A27DB-BD31-4B8C-83A1-F6EECF244321}">
                <p14:modId xmlns:p14="http://schemas.microsoft.com/office/powerpoint/2010/main" val="3010557619"/>
              </p:ext>
            </p:extLst>
          </p:nvPr>
        </p:nvGraphicFramePr>
        <p:xfrm>
          <a:off x="1373977" y="865070"/>
          <a:ext cx="6096000" cy="4064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14859110"/>
      </p:ext>
    </p:extLst>
  </p:cSld>
  <p:clrMapOvr>
    <a:masterClrMapping/>
  </p:clrMapOvr>
  <mc:AlternateContent xmlns:mc="http://schemas.openxmlformats.org/markup-compatibility/2006">
    <mc:Choice xmlns:p14="http://schemas.microsoft.com/office/powerpoint/2010/main" Requires="p14">
      <p:transition spd="slow" p14:dur="2000" advTm="10441"/>
    </mc:Choice>
    <mc:Fallback>
      <p:transition spd="slow" advTm="10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anim calcmode="lin" valueType="num">
                                      <p:cBhvr>
                                        <p:cTn id="8" dur="500" fill="hold"/>
                                        <p:tgtEl>
                                          <p:spTgt spid="34"/>
                                        </p:tgtEl>
                                        <p:attrNameLst>
                                          <p:attrName>ppt_w</p:attrName>
                                        </p:attrNameLst>
                                      </p:cBhvr>
                                      <p:tavLst>
                                        <p:tav tm="0" fmla="#ppt_w*sin(2.5*pi*$)">
                                          <p:val>
                                            <p:fltVal val="0"/>
                                          </p:val>
                                        </p:tav>
                                        <p:tav tm="100000">
                                          <p:val>
                                            <p:fltVal val="1"/>
                                          </p:val>
                                        </p:tav>
                                      </p:tavLst>
                                    </p:anim>
                                    <p:anim calcmode="lin" valueType="num">
                                      <p:cBhvr>
                                        <p:cTn id="9" dur="500" fill="hold"/>
                                        <p:tgtEl>
                                          <p:spTgt spid="34"/>
                                        </p:tgtEl>
                                        <p:attrNameLst>
                                          <p:attrName>ppt_h</p:attrName>
                                        </p:attrNameLst>
                                      </p:cBhvr>
                                      <p:tavLst>
                                        <p:tav tm="0">
                                          <p:val>
                                            <p:strVal val="#ppt_h"/>
                                          </p:val>
                                        </p:tav>
                                        <p:tav tm="100000">
                                          <p:val>
                                            <p:strVal val="#ppt_h"/>
                                          </p:val>
                                        </p:tav>
                                      </p:tavLst>
                                    </p:anim>
                                  </p:childTnLst>
                                </p:cTn>
                              </p:par>
                              <p:par>
                                <p:cTn id="10" presetID="45" presetClass="entr" presetSubtype="0" fill="hold" nodeType="with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anim calcmode="lin" valueType="num">
                                      <p:cBhvr>
                                        <p:cTn id="13" dur="500" fill="hold"/>
                                        <p:tgtEl>
                                          <p:spTgt spid="35"/>
                                        </p:tgtEl>
                                        <p:attrNameLst>
                                          <p:attrName>ppt_w</p:attrName>
                                        </p:attrNameLst>
                                      </p:cBhvr>
                                      <p:tavLst>
                                        <p:tav tm="0" fmla="#ppt_w*sin(2.5*pi*$)">
                                          <p:val>
                                            <p:fltVal val="0"/>
                                          </p:val>
                                        </p:tav>
                                        <p:tav tm="100000">
                                          <p:val>
                                            <p:fltVal val="1"/>
                                          </p:val>
                                        </p:tav>
                                      </p:tavLst>
                                    </p:anim>
                                    <p:anim calcmode="lin" valueType="num">
                                      <p:cBhvr>
                                        <p:cTn id="14" dur="500" fill="hold"/>
                                        <p:tgtEl>
                                          <p:spTgt spid="35"/>
                                        </p:tgtEl>
                                        <p:attrNameLst>
                                          <p:attrName>ppt_h</p:attrName>
                                        </p:attrNameLst>
                                      </p:cBhvr>
                                      <p:tavLst>
                                        <p:tav tm="0">
                                          <p:val>
                                            <p:strVal val="#ppt_h"/>
                                          </p:val>
                                        </p:tav>
                                        <p:tav tm="100000">
                                          <p:val>
                                            <p:strVal val="#ppt_h"/>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43"/>
                                        </p:tgtEl>
                                        <p:attrNameLst>
                                          <p:attrName>style.visibility</p:attrName>
                                        </p:attrNameLst>
                                      </p:cBhvr>
                                      <p:to>
                                        <p:strVal val="visible"/>
                                      </p:to>
                                    </p:set>
                                    <p:animEffect transition="in" filter="fade">
                                      <p:cBhvr>
                                        <p:cTn id="18" dur="1000"/>
                                        <p:tgtEl>
                                          <p:spTgt spid="43"/>
                                        </p:tgtEl>
                                      </p:cBhvr>
                                    </p:animEffect>
                                    <p:anim calcmode="lin" valueType="num">
                                      <p:cBhvr>
                                        <p:cTn id="19" dur="1000" fill="hold"/>
                                        <p:tgtEl>
                                          <p:spTgt spid="43"/>
                                        </p:tgtEl>
                                        <p:attrNameLst>
                                          <p:attrName>ppt_x</p:attrName>
                                        </p:attrNameLst>
                                      </p:cBhvr>
                                      <p:tavLst>
                                        <p:tav tm="0">
                                          <p:val>
                                            <p:strVal val="#ppt_x"/>
                                          </p:val>
                                        </p:tav>
                                        <p:tav tm="100000">
                                          <p:val>
                                            <p:strVal val="#ppt_x"/>
                                          </p:val>
                                        </p:tav>
                                      </p:tavLst>
                                    </p:anim>
                                    <p:anim calcmode="lin" valueType="num">
                                      <p:cBhvr>
                                        <p:cTn id="20"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11"/>
          <p:cNvSpPr txBox="1"/>
          <p:nvPr/>
        </p:nvSpPr>
        <p:spPr>
          <a:xfrm>
            <a:off x="1018634" y="849519"/>
            <a:ext cx="1969189" cy="391216"/>
          </a:xfrm>
          <a:prstGeom prst="rect">
            <a:avLst/>
          </a:prstGeom>
          <a:noFill/>
        </p:spPr>
        <p:txBody>
          <a:bodyPr wrap="square" lIns="67391" tIns="33696" rIns="67391" bIns="33696" rtlCol="0">
            <a:spAutoFit/>
          </a:bodyPr>
          <a:lstStyle/>
          <a:p>
            <a:pPr algn="ct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第一名</a:t>
            </a:r>
            <a:r>
              <a:rPr lang="en-US" altLang="zh-CN" sz="2100" b="1" dirty="0">
                <a:latin typeface="微软雅黑" panose="020B0503020204020204" pitchFamily="34" charset="-122"/>
                <a:ea typeface="微软雅黑" panose="020B0503020204020204" pitchFamily="34" charset="-122"/>
                <a:cs typeface="Aharoni" panose="02010803020104030203" pitchFamily="2" charset="-79"/>
              </a:rPr>
              <a:t>: </a:t>
            </a: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新时恒</a:t>
            </a:r>
            <a:endParaRPr lang="zh-CN" altLang="en-US" sz="1200"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10" name="文本框 12"/>
          <p:cNvSpPr txBox="1"/>
          <p:nvPr/>
        </p:nvSpPr>
        <p:spPr>
          <a:xfrm>
            <a:off x="992039" y="1949374"/>
            <a:ext cx="1779761" cy="391216"/>
          </a:xfrm>
          <a:prstGeom prst="rect">
            <a:avLst/>
          </a:prstGeom>
          <a:noFill/>
        </p:spPr>
        <p:txBody>
          <a:bodyPr wrap="square" lIns="67391" tIns="33696" rIns="67391" bIns="33696" rtlCol="0">
            <a:spAutoFit/>
          </a:bodyPr>
          <a:lstStyle/>
          <a:p>
            <a:pPr algn="ct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第四名</a:t>
            </a:r>
            <a:r>
              <a:rPr lang="en-US" altLang="zh-CN" sz="2100" b="1" dirty="0">
                <a:latin typeface="微软雅黑" panose="020B0503020204020204" pitchFamily="34" charset="-122"/>
                <a:ea typeface="微软雅黑" panose="020B0503020204020204" pitchFamily="34" charset="-122"/>
                <a:cs typeface="Aharoni" panose="02010803020104030203" pitchFamily="2" charset="-79"/>
              </a:rPr>
              <a:t>: </a:t>
            </a: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绍鑫</a:t>
            </a:r>
            <a:endParaRPr lang="zh-CN" altLang="en-US" sz="1200"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11" name="文本框 13"/>
          <p:cNvSpPr txBox="1"/>
          <p:nvPr/>
        </p:nvSpPr>
        <p:spPr>
          <a:xfrm>
            <a:off x="1018633" y="1597148"/>
            <a:ext cx="2278846" cy="391216"/>
          </a:xfrm>
          <a:prstGeom prst="rect">
            <a:avLst/>
          </a:prstGeom>
          <a:noFill/>
        </p:spPr>
        <p:txBody>
          <a:bodyPr wrap="square" lIns="67391" tIns="33696" rIns="67391" bIns="33696" rtlCol="0">
            <a:spAutoFit/>
          </a:bodyPr>
          <a:lstStyle/>
          <a:p>
            <a:pPr algn="ct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第三名</a:t>
            </a:r>
            <a:r>
              <a:rPr lang="en-US" altLang="zh-CN" sz="2100" b="1" dirty="0">
                <a:latin typeface="微软雅黑" panose="020B0503020204020204" pitchFamily="34" charset="-122"/>
                <a:ea typeface="微软雅黑" panose="020B0503020204020204" pitchFamily="34" charset="-122"/>
                <a:cs typeface="Aharoni" panose="02010803020104030203" pitchFamily="2" charset="-79"/>
              </a:rPr>
              <a:t>: VETENG</a:t>
            </a:r>
            <a:endParaRPr lang="zh-CN" altLang="en-US" sz="1200"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12" name="文本框 14"/>
          <p:cNvSpPr txBox="1"/>
          <p:nvPr/>
        </p:nvSpPr>
        <p:spPr>
          <a:xfrm>
            <a:off x="1018633" y="1228517"/>
            <a:ext cx="1969189" cy="391216"/>
          </a:xfrm>
          <a:prstGeom prst="rect">
            <a:avLst/>
          </a:prstGeom>
          <a:noFill/>
        </p:spPr>
        <p:txBody>
          <a:bodyPr wrap="square" lIns="67391" tIns="33696" rIns="67391" bIns="33696" rtlCol="0">
            <a:spAutoFit/>
          </a:bodyPr>
          <a:lstStyle/>
          <a:p>
            <a:pPr algn="ct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第二名</a:t>
            </a:r>
            <a:r>
              <a:rPr lang="en-US" altLang="zh-CN" sz="2100" b="1" dirty="0">
                <a:latin typeface="微软雅黑" panose="020B0503020204020204" pitchFamily="34" charset="-122"/>
                <a:ea typeface="微软雅黑" panose="020B0503020204020204" pitchFamily="34" charset="-122"/>
                <a:cs typeface="Aharoni" panose="02010803020104030203" pitchFamily="2" charset="-79"/>
              </a:rPr>
              <a:t>: </a:t>
            </a: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特普生</a:t>
            </a:r>
            <a:endParaRPr lang="zh-CN" altLang="en-US" sz="1200" b="1" dirty="0">
              <a:latin typeface="微软雅黑" panose="020B0503020204020204" pitchFamily="34" charset="-122"/>
              <a:ea typeface="微软雅黑" panose="020B0503020204020204" pitchFamily="34" charset="-122"/>
              <a:cs typeface="Aharoni" panose="02010803020104030203" pitchFamily="2" charset="-79"/>
            </a:endParaRPr>
          </a:p>
        </p:txBody>
      </p:sp>
      <p:grpSp>
        <p:nvGrpSpPr>
          <p:cNvPr id="19" name="组合 18"/>
          <p:cNvGrpSpPr/>
          <p:nvPr/>
        </p:nvGrpSpPr>
        <p:grpSpPr>
          <a:xfrm>
            <a:off x="524243" y="1000139"/>
            <a:ext cx="529682" cy="1244112"/>
            <a:chOff x="2212830" y="3608923"/>
            <a:chExt cx="871538" cy="586860"/>
          </a:xfrm>
        </p:grpSpPr>
        <p:sp>
          <p:nvSpPr>
            <p:cNvPr id="20" name="Rectangle 134"/>
            <p:cNvSpPr>
              <a:spLocks noChangeArrowheads="1"/>
            </p:cNvSpPr>
            <p:nvPr/>
          </p:nvSpPr>
          <p:spPr bwMode="auto">
            <a:xfrm>
              <a:off x="2212830" y="4092595"/>
              <a:ext cx="871538" cy="103188"/>
            </a:xfrm>
            <a:prstGeom prst="rect">
              <a:avLst/>
            </a:prstGeom>
            <a:solidFill>
              <a:srgbClr val="424242"/>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endParaRPr>
            </a:p>
          </p:txBody>
        </p:sp>
        <p:sp>
          <p:nvSpPr>
            <p:cNvPr id="23" name="Rectangle 134"/>
            <p:cNvSpPr>
              <a:spLocks noChangeArrowheads="1"/>
            </p:cNvSpPr>
            <p:nvPr/>
          </p:nvSpPr>
          <p:spPr bwMode="auto">
            <a:xfrm>
              <a:off x="2212830" y="3931371"/>
              <a:ext cx="871538" cy="103188"/>
            </a:xfrm>
            <a:prstGeom prst="rect">
              <a:avLst/>
            </a:prstGeom>
            <a:solidFill>
              <a:srgbClr val="424242"/>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endParaRPr>
            </a:p>
          </p:txBody>
        </p:sp>
        <p:sp>
          <p:nvSpPr>
            <p:cNvPr id="24" name="Rectangle 134"/>
            <p:cNvSpPr>
              <a:spLocks noChangeArrowheads="1"/>
            </p:cNvSpPr>
            <p:nvPr/>
          </p:nvSpPr>
          <p:spPr bwMode="auto">
            <a:xfrm>
              <a:off x="2212830" y="3770147"/>
              <a:ext cx="871538" cy="103188"/>
            </a:xfrm>
            <a:prstGeom prst="rect">
              <a:avLst/>
            </a:prstGeom>
            <a:solidFill>
              <a:srgbClr val="424242"/>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endParaRPr>
            </a:p>
          </p:txBody>
        </p:sp>
        <p:sp>
          <p:nvSpPr>
            <p:cNvPr id="25" name="Rectangle 134"/>
            <p:cNvSpPr>
              <a:spLocks noChangeArrowheads="1"/>
            </p:cNvSpPr>
            <p:nvPr/>
          </p:nvSpPr>
          <p:spPr bwMode="auto">
            <a:xfrm>
              <a:off x="2212830" y="3608923"/>
              <a:ext cx="871538" cy="103188"/>
            </a:xfrm>
            <a:prstGeom prst="rect">
              <a:avLst/>
            </a:prstGeom>
            <a:solidFill>
              <a:srgbClr val="424242"/>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latin typeface="微软雅黑" panose="020B0503020204020204" pitchFamily="34" charset="-122"/>
                <a:ea typeface="微软雅黑" panose="020B0503020204020204" pitchFamily="34" charset="-122"/>
              </a:endParaRPr>
            </a:p>
          </p:txBody>
        </p:sp>
      </p:grpSp>
      <p:sp>
        <p:nvSpPr>
          <p:cNvPr id="26" name="矩形 25"/>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7" name="矩形 26"/>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8"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9"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sp>
        <p:nvSpPr>
          <p:cNvPr id="30" name="文本框 11">
            <a:extLst>
              <a:ext uri="{FF2B5EF4-FFF2-40B4-BE49-F238E27FC236}">
                <a16:creationId xmlns:a16="http://schemas.microsoft.com/office/drawing/2014/main" id="{57C7A919-E169-4431-BB8F-C7348E279107}"/>
              </a:ext>
            </a:extLst>
          </p:cNvPr>
          <p:cNvSpPr txBox="1"/>
          <p:nvPr/>
        </p:nvSpPr>
        <p:spPr>
          <a:xfrm>
            <a:off x="997030" y="2316420"/>
            <a:ext cx="1774770" cy="391216"/>
          </a:xfrm>
          <a:prstGeom prst="rect">
            <a:avLst/>
          </a:prstGeom>
          <a:noFill/>
        </p:spPr>
        <p:txBody>
          <a:bodyPr wrap="square" lIns="67391" tIns="33696" rIns="67391" bIns="33696" rtlCol="0">
            <a:spAutoFit/>
          </a:bodyPr>
          <a:lstStyle/>
          <a:p>
            <a:pPr algn="ct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第五名</a:t>
            </a:r>
            <a:r>
              <a:rPr lang="en-US" altLang="zh-CN" sz="2100" b="1" dirty="0">
                <a:latin typeface="微软雅黑" panose="020B0503020204020204" pitchFamily="34" charset="-122"/>
                <a:ea typeface="微软雅黑" panose="020B0503020204020204" pitchFamily="34" charset="-122"/>
                <a:cs typeface="Aharoni" panose="02010803020104030203" pitchFamily="2" charset="-79"/>
              </a:rPr>
              <a:t>: </a:t>
            </a: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全威</a:t>
            </a:r>
            <a:endParaRPr lang="zh-CN" altLang="en-US" sz="1200"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31" name="文本框 12">
            <a:extLst>
              <a:ext uri="{FF2B5EF4-FFF2-40B4-BE49-F238E27FC236}">
                <a16:creationId xmlns:a16="http://schemas.microsoft.com/office/drawing/2014/main" id="{8C5D713A-A5C4-476E-BD07-D021F711E2F2}"/>
              </a:ext>
            </a:extLst>
          </p:cNvPr>
          <p:cNvSpPr txBox="1"/>
          <p:nvPr/>
        </p:nvSpPr>
        <p:spPr>
          <a:xfrm>
            <a:off x="992038" y="3363513"/>
            <a:ext cx="2067793" cy="391216"/>
          </a:xfrm>
          <a:prstGeom prst="rect">
            <a:avLst/>
          </a:prstGeom>
          <a:noFill/>
        </p:spPr>
        <p:txBody>
          <a:bodyPr wrap="square" lIns="67391" tIns="33696" rIns="67391" bIns="33696" rtlCol="0">
            <a:spAutoFit/>
          </a:bodyPr>
          <a:lstStyle/>
          <a:p>
            <a:pPr algn="ct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第八名</a:t>
            </a:r>
            <a:r>
              <a:rPr lang="en-US" altLang="zh-CN" sz="2100" b="1" dirty="0">
                <a:latin typeface="微软雅黑" panose="020B0503020204020204" pitchFamily="34" charset="-122"/>
                <a:ea typeface="微软雅黑" panose="020B0503020204020204" pitchFamily="34" charset="-122"/>
                <a:cs typeface="Aharoni" panose="02010803020104030203" pitchFamily="2" charset="-79"/>
              </a:rPr>
              <a:t>: </a:t>
            </a: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宇佳盛</a:t>
            </a:r>
            <a:endParaRPr lang="zh-CN" altLang="en-US" sz="1200"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32" name="文本框 13">
            <a:extLst>
              <a:ext uri="{FF2B5EF4-FFF2-40B4-BE49-F238E27FC236}">
                <a16:creationId xmlns:a16="http://schemas.microsoft.com/office/drawing/2014/main" id="{6B33073D-7308-4533-BD2A-0A4B3FB048CE}"/>
              </a:ext>
            </a:extLst>
          </p:cNvPr>
          <p:cNvSpPr txBox="1"/>
          <p:nvPr/>
        </p:nvSpPr>
        <p:spPr>
          <a:xfrm>
            <a:off x="998289" y="3007310"/>
            <a:ext cx="2299189" cy="391216"/>
          </a:xfrm>
          <a:prstGeom prst="rect">
            <a:avLst/>
          </a:prstGeom>
          <a:noFill/>
        </p:spPr>
        <p:txBody>
          <a:bodyPr wrap="square" lIns="67391" tIns="33696" rIns="67391" bIns="33696" rtlCol="0">
            <a:spAutoFit/>
          </a:bodyPr>
          <a:lstStyle/>
          <a:p>
            <a:pPr algn="ct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第七名</a:t>
            </a:r>
            <a:r>
              <a:rPr lang="en-US" altLang="zh-CN" sz="2100" b="1" dirty="0">
                <a:latin typeface="微软雅黑" panose="020B0503020204020204" pitchFamily="34" charset="-122"/>
                <a:ea typeface="微软雅黑" panose="020B0503020204020204" pitchFamily="34" charset="-122"/>
                <a:cs typeface="Aharoni" panose="02010803020104030203" pitchFamily="2" charset="-79"/>
              </a:rPr>
              <a:t>: </a:t>
            </a: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华巨电子</a:t>
            </a:r>
            <a:endParaRPr lang="zh-CN" altLang="en-US" sz="1200"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33" name="文本框 14">
            <a:extLst>
              <a:ext uri="{FF2B5EF4-FFF2-40B4-BE49-F238E27FC236}">
                <a16:creationId xmlns:a16="http://schemas.microsoft.com/office/drawing/2014/main" id="{1ED52DC6-A514-44AC-9595-DB9ECA312D83}"/>
              </a:ext>
            </a:extLst>
          </p:cNvPr>
          <p:cNvSpPr txBox="1"/>
          <p:nvPr/>
        </p:nvSpPr>
        <p:spPr>
          <a:xfrm>
            <a:off x="974292" y="2672623"/>
            <a:ext cx="1797508" cy="391216"/>
          </a:xfrm>
          <a:prstGeom prst="rect">
            <a:avLst/>
          </a:prstGeom>
          <a:noFill/>
        </p:spPr>
        <p:txBody>
          <a:bodyPr wrap="square" lIns="67391" tIns="33696" rIns="67391" bIns="33696" rtlCol="0">
            <a:spAutoFit/>
          </a:bodyPr>
          <a:lstStyle/>
          <a:p>
            <a:pPr algn="ct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第六名</a:t>
            </a:r>
            <a:r>
              <a:rPr lang="en-US" altLang="zh-CN" sz="2100" b="1" dirty="0">
                <a:latin typeface="微软雅黑" panose="020B0503020204020204" pitchFamily="34" charset="-122"/>
                <a:ea typeface="微软雅黑" panose="020B0503020204020204" pitchFamily="34" charset="-122"/>
                <a:cs typeface="Aharoni" panose="02010803020104030203" pitchFamily="2" charset="-79"/>
              </a:rPr>
              <a:t>: </a:t>
            </a: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时恒</a:t>
            </a:r>
            <a:endParaRPr lang="zh-CN" altLang="en-US" sz="1200" b="1" dirty="0">
              <a:latin typeface="微软雅黑" panose="020B0503020204020204" pitchFamily="34" charset="-122"/>
              <a:ea typeface="微软雅黑" panose="020B0503020204020204" pitchFamily="34" charset="-122"/>
              <a:cs typeface="Aharoni" panose="02010803020104030203" pitchFamily="2" charset="-79"/>
            </a:endParaRPr>
          </a:p>
        </p:txBody>
      </p:sp>
      <p:grpSp>
        <p:nvGrpSpPr>
          <p:cNvPr id="34" name="组合 33">
            <a:extLst>
              <a:ext uri="{FF2B5EF4-FFF2-40B4-BE49-F238E27FC236}">
                <a16:creationId xmlns:a16="http://schemas.microsoft.com/office/drawing/2014/main" id="{5D837719-801B-468D-9E47-F1E476028BCD}"/>
              </a:ext>
            </a:extLst>
          </p:cNvPr>
          <p:cNvGrpSpPr/>
          <p:nvPr/>
        </p:nvGrpSpPr>
        <p:grpSpPr>
          <a:xfrm>
            <a:off x="524243" y="2402984"/>
            <a:ext cx="529682" cy="1244112"/>
            <a:chOff x="2212830" y="3608923"/>
            <a:chExt cx="871538" cy="586860"/>
          </a:xfrm>
        </p:grpSpPr>
        <p:sp>
          <p:nvSpPr>
            <p:cNvPr id="35" name="Rectangle 134">
              <a:extLst>
                <a:ext uri="{FF2B5EF4-FFF2-40B4-BE49-F238E27FC236}">
                  <a16:creationId xmlns:a16="http://schemas.microsoft.com/office/drawing/2014/main" id="{6D5095A4-6A15-4BDD-9A77-B9C28272251E}"/>
                </a:ext>
              </a:extLst>
            </p:cNvPr>
            <p:cNvSpPr>
              <a:spLocks noChangeArrowheads="1"/>
            </p:cNvSpPr>
            <p:nvPr/>
          </p:nvSpPr>
          <p:spPr bwMode="auto">
            <a:xfrm>
              <a:off x="2212830" y="4092595"/>
              <a:ext cx="871538" cy="103188"/>
            </a:xfrm>
            <a:prstGeom prst="rect">
              <a:avLst/>
            </a:prstGeom>
            <a:solidFill>
              <a:srgbClr val="424242"/>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endParaRPr>
            </a:p>
          </p:txBody>
        </p:sp>
        <p:sp>
          <p:nvSpPr>
            <p:cNvPr id="36" name="Rectangle 134">
              <a:extLst>
                <a:ext uri="{FF2B5EF4-FFF2-40B4-BE49-F238E27FC236}">
                  <a16:creationId xmlns:a16="http://schemas.microsoft.com/office/drawing/2014/main" id="{EB6493B6-9599-4C62-A076-38F6BCD06FD8}"/>
                </a:ext>
              </a:extLst>
            </p:cNvPr>
            <p:cNvSpPr>
              <a:spLocks noChangeArrowheads="1"/>
            </p:cNvSpPr>
            <p:nvPr/>
          </p:nvSpPr>
          <p:spPr bwMode="auto">
            <a:xfrm>
              <a:off x="2212830" y="3931371"/>
              <a:ext cx="871538" cy="103188"/>
            </a:xfrm>
            <a:prstGeom prst="rect">
              <a:avLst/>
            </a:prstGeom>
            <a:solidFill>
              <a:srgbClr val="424242"/>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endParaRPr>
            </a:p>
          </p:txBody>
        </p:sp>
        <p:sp>
          <p:nvSpPr>
            <p:cNvPr id="37" name="Rectangle 134">
              <a:extLst>
                <a:ext uri="{FF2B5EF4-FFF2-40B4-BE49-F238E27FC236}">
                  <a16:creationId xmlns:a16="http://schemas.microsoft.com/office/drawing/2014/main" id="{5F9C73D4-97D3-4869-A759-5E0E2DB70690}"/>
                </a:ext>
              </a:extLst>
            </p:cNvPr>
            <p:cNvSpPr>
              <a:spLocks noChangeArrowheads="1"/>
            </p:cNvSpPr>
            <p:nvPr/>
          </p:nvSpPr>
          <p:spPr bwMode="auto">
            <a:xfrm>
              <a:off x="2212830" y="3770147"/>
              <a:ext cx="871538" cy="103188"/>
            </a:xfrm>
            <a:prstGeom prst="rect">
              <a:avLst/>
            </a:prstGeom>
            <a:solidFill>
              <a:srgbClr val="424242"/>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endParaRPr>
            </a:p>
          </p:txBody>
        </p:sp>
        <p:sp>
          <p:nvSpPr>
            <p:cNvPr id="38" name="Rectangle 134">
              <a:extLst>
                <a:ext uri="{FF2B5EF4-FFF2-40B4-BE49-F238E27FC236}">
                  <a16:creationId xmlns:a16="http://schemas.microsoft.com/office/drawing/2014/main" id="{ECEF0A0A-33BC-4B89-A4AF-04FC5433BE81}"/>
                </a:ext>
              </a:extLst>
            </p:cNvPr>
            <p:cNvSpPr>
              <a:spLocks noChangeArrowheads="1"/>
            </p:cNvSpPr>
            <p:nvPr/>
          </p:nvSpPr>
          <p:spPr bwMode="auto">
            <a:xfrm>
              <a:off x="2212830" y="3608923"/>
              <a:ext cx="871538" cy="103188"/>
            </a:xfrm>
            <a:prstGeom prst="rect">
              <a:avLst/>
            </a:prstGeom>
            <a:solidFill>
              <a:srgbClr val="424242"/>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latin typeface="微软雅黑" panose="020B0503020204020204" pitchFamily="34" charset="-122"/>
                <a:ea typeface="微软雅黑" panose="020B0503020204020204" pitchFamily="34" charset="-122"/>
              </a:endParaRPr>
            </a:p>
          </p:txBody>
        </p:sp>
      </p:grpSp>
      <p:sp>
        <p:nvSpPr>
          <p:cNvPr id="39" name="Rectangle 134">
            <a:extLst>
              <a:ext uri="{FF2B5EF4-FFF2-40B4-BE49-F238E27FC236}">
                <a16:creationId xmlns:a16="http://schemas.microsoft.com/office/drawing/2014/main" id="{238840BF-49D8-4CF3-B827-B6DFAF543D11}"/>
              </a:ext>
            </a:extLst>
          </p:cNvPr>
          <p:cNvSpPr>
            <a:spLocks noChangeArrowheads="1"/>
          </p:cNvSpPr>
          <p:nvPr/>
        </p:nvSpPr>
        <p:spPr bwMode="auto">
          <a:xfrm>
            <a:off x="517533" y="3816811"/>
            <a:ext cx="529682" cy="218753"/>
          </a:xfrm>
          <a:prstGeom prst="rect">
            <a:avLst/>
          </a:prstGeom>
          <a:solidFill>
            <a:srgbClr val="424242"/>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endParaRPr>
          </a:p>
        </p:txBody>
      </p:sp>
      <p:sp>
        <p:nvSpPr>
          <p:cNvPr id="40" name="文本框 12">
            <a:extLst>
              <a:ext uri="{FF2B5EF4-FFF2-40B4-BE49-F238E27FC236}">
                <a16:creationId xmlns:a16="http://schemas.microsoft.com/office/drawing/2014/main" id="{7D714C21-7466-4E25-934F-BE76060D0F5B}"/>
              </a:ext>
            </a:extLst>
          </p:cNvPr>
          <p:cNvSpPr txBox="1"/>
          <p:nvPr/>
        </p:nvSpPr>
        <p:spPr>
          <a:xfrm>
            <a:off x="997009" y="3738921"/>
            <a:ext cx="2062821" cy="391216"/>
          </a:xfrm>
          <a:prstGeom prst="rect">
            <a:avLst/>
          </a:prstGeom>
          <a:noFill/>
        </p:spPr>
        <p:txBody>
          <a:bodyPr wrap="square" lIns="67391" tIns="33696" rIns="67391" bIns="33696" rtlCol="0">
            <a:spAutoFit/>
          </a:bodyPr>
          <a:lstStyle/>
          <a:p>
            <a:pPr algn="ct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第九名</a:t>
            </a:r>
            <a:r>
              <a:rPr lang="en-US" altLang="zh-CN" sz="2100" b="1" dirty="0">
                <a:latin typeface="微软雅黑" panose="020B0503020204020204" pitchFamily="34" charset="-122"/>
                <a:ea typeface="微软雅黑" panose="020B0503020204020204" pitchFamily="34" charset="-122"/>
                <a:cs typeface="Aharoni" panose="02010803020104030203" pitchFamily="2" charset="-79"/>
              </a:rPr>
              <a:t>: </a:t>
            </a: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金龙宝</a:t>
            </a:r>
            <a:endParaRPr lang="zh-CN" altLang="en-US" sz="1200"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41" name="Rectangle 134">
            <a:extLst>
              <a:ext uri="{FF2B5EF4-FFF2-40B4-BE49-F238E27FC236}">
                <a16:creationId xmlns:a16="http://schemas.microsoft.com/office/drawing/2014/main" id="{766BD45B-D0DD-46C8-B58D-9A43D56BFBA5}"/>
              </a:ext>
            </a:extLst>
          </p:cNvPr>
          <p:cNvSpPr>
            <a:spLocks noChangeArrowheads="1"/>
          </p:cNvSpPr>
          <p:nvPr/>
        </p:nvSpPr>
        <p:spPr bwMode="auto">
          <a:xfrm>
            <a:off x="512562" y="4188822"/>
            <a:ext cx="529682" cy="218753"/>
          </a:xfrm>
          <a:prstGeom prst="rect">
            <a:avLst/>
          </a:prstGeom>
          <a:solidFill>
            <a:srgbClr val="424242"/>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endParaRPr>
          </a:p>
        </p:txBody>
      </p:sp>
      <p:sp>
        <p:nvSpPr>
          <p:cNvPr id="42" name="文本框 12">
            <a:extLst>
              <a:ext uri="{FF2B5EF4-FFF2-40B4-BE49-F238E27FC236}">
                <a16:creationId xmlns:a16="http://schemas.microsoft.com/office/drawing/2014/main" id="{01AC0D03-EB99-46E1-8A8B-1B62549CFDA0}"/>
              </a:ext>
            </a:extLst>
          </p:cNvPr>
          <p:cNvSpPr txBox="1"/>
          <p:nvPr/>
        </p:nvSpPr>
        <p:spPr>
          <a:xfrm>
            <a:off x="992039" y="4110932"/>
            <a:ext cx="1779762" cy="391216"/>
          </a:xfrm>
          <a:prstGeom prst="rect">
            <a:avLst/>
          </a:prstGeom>
          <a:noFill/>
        </p:spPr>
        <p:txBody>
          <a:bodyPr wrap="square" lIns="67391" tIns="33696" rIns="67391" bIns="33696" rtlCol="0">
            <a:spAutoFit/>
          </a:bodyPr>
          <a:lstStyle/>
          <a:p>
            <a:pPr algn="ct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第十名</a:t>
            </a:r>
            <a:r>
              <a:rPr lang="en-US" altLang="zh-CN" sz="2100" b="1" dirty="0">
                <a:latin typeface="微软雅黑" panose="020B0503020204020204" pitchFamily="34" charset="-122"/>
                <a:ea typeface="微软雅黑" panose="020B0503020204020204" pitchFamily="34" charset="-122"/>
                <a:cs typeface="Aharoni" panose="02010803020104030203" pitchFamily="2" charset="-79"/>
              </a:rPr>
              <a:t>: </a:t>
            </a:r>
            <a:r>
              <a:rPr lang="zh-CN" altLang="en-US" sz="2100" b="1" dirty="0">
                <a:latin typeface="微软雅黑" panose="020B0503020204020204" pitchFamily="34" charset="-122"/>
                <a:ea typeface="微软雅黑" panose="020B0503020204020204" pitchFamily="34" charset="-122"/>
                <a:cs typeface="Aharoni" panose="02010803020104030203" pitchFamily="2" charset="-79"/>
              </a:rPr>
              <a:t>锐取</a:t>
            </a:r>
            <a:endParaRPr lang="zh-CN" altLang="en-US" sz="1200"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43" name="TextBox 42">
            <a:extLst>
              <a:ext uri="{FF2B5EF4-FFF2-40B4-BE49-F238E27FC236}">
                <a16:creationId xmlns:a16="http://schemas.microsoft.com/office/drawing/2014/main" id="{39B53B29-11BF-44F7-8A57-B2FA8B00DCEE}"/>
              </a:ext>
            </a:extLst>
          </p:cNvPr>
          <p:cNvSpPr txBox="1"/>
          <p:nvPr/>
        </p:nvSpPr>
        <p:spPr>
          <a:xfrm>
            <a:off x="2889139" y="309394"/>
            <a:ext cx="5236227" cy="328295"/>
          </a:xfrm>
          <a:prstGeom prst="rect">
            <a:avLst/>
          </a:prstGeom>
          <a:noFill/>
        </p:spPr>
        <p:txBody>
          <a:bodyPr wrap="square" lIns="71476" tIns="0" rIns="71476" bIns="0" rtlCol="0" anchor="t">
            <a:spAutoFit/>
          </a:bodyPr>
          <a:lstStyle/>
          <a:p>
            <a:r>
              <a:rPr lang="en-US" altLang="zh-CN" sz="3200" b="1" baseline="-3000" dirty="0">
                <a:solidFill>
                  <a:srgbClr val="FFDE43"/>
                </a:solidFill>
                <a:latin typeface="微软雅黑" pitchFamily="34" charset="-122"/>
                <a:ea typeface="微软雅黑" pitchFamily="34" charset="-122"/>
              </a:rPr>
              <a:t>2020</a:t>
            </a:r>
            <a:r>
              <a:rPr lang="zh-CN" altLang="en-US" sz="3200" b="1" baseline="-3000" dirty="0">
                <a:solidFill>
                  <a:srgbClr val="FFDE43"/>
                </a:solidFill>
                <a:latin typeface="微软雅黑" pitchFamily="34" charset="-122"/>
                <a:ea typeface="微软雅黑" pitchFamily="34" charset="-122"/>
              </a:rPr>
              <a:t>年度中国热敏电阻行业十大品牌榜单</a:t>
            </a:r>
          </a:p>
        </p:txBody>
      </p:sp>
      <p:sp>
        <p:nvSpPr>
          <p:cNvPr id="44" name="Freeform 8">
            <a:extLst>
              <a:ext uri="{FF2B5EF4-FFF2-40B4-BE49-F238E27FC236}">
                <a16:creationId xmlns:a16="http://schemas.microsoft.com/office/drawing/2014/main" id="{7752D6CB-A579-40F7-9111-FBE717313F3A}"/>
              </a:ext>
            </a:extLst>
          </p:cNvPr>
          <p:cNvSpPr>
            <a:spLocks noEditPoints="1"/>
          </p:cNvSpPr>
          <p:nvPr/>
        </p:nvSpPr>
        <p:spPr bwMode="auto">
          <a:xfrm>
            <a:off x="2147883" y="108891"/>
            <a:ext cx="708433" cy="694715"/>
          </a:xfrm>
          <a:custGeom>
            <a:avLst/>
            <a:gdLst>
              <a:gd name="T0" fmla="*/ 170 w 648"/>
              <a:gd name="T1" fmla="*/ 280 h 639"/>
              <a:gd name="T2" fmla="*/ 226 w 648"/>
              <a:gd name="T3" fmla="*/ 183 h 639"/>
              <a:gd name="T4" fmla="*/ 240 w 648"/>
              <a:gd name="T5" fmla="*/ 167 h 639"/>
              <a:gd name="T6" fmla="*/ 366 w 648"/>
              <a:gd name="T7" fmla="*/ 177 h 639"/>
              <a:gd name="T8" fmla="*/ 359 w 648"/>
              <a:gd name="T9" fmla="*/ 162 h 639"/>
              <a:gd name="T10" fmla="*/ 388 w 648"/>
              <a:gd name="T11" fmla="*/ 153 h 639"/>
              <a:gd name="T12" fmla="*/ 408 w 648"/>
              <a:gd name="T13" fmla="*/ 154 h 639"/>
              <a:gd name="T14" fmla="*/ 402 w 648"/>
              <a:gd name="T15" fmla="*/ 183 h 639"/>
              <a:gd name="T16" fmla="*/ 391 w 648"/>
              <a:gd name="T17" fmla="*/ 199 h 639"/>
              <a:gd name="T18" fmla="*/ 319 w 648"/>
              <a:gd name="T19" fmla="*/ 265 h 639"/>
              <a:gd name="T20" fmla="*/ 318 w 648"/>
              <a:gd name="T21" fmla="*/ 266 h 639"/>
              <a:gd name="T22" fmla="*/ 616 w 648"/>
              <a:gd name="T23" fmla="*/ 615 h 639"/>
              <a:gd name="T24" fmla="*/ 497 w 648"/>
              <a:gd name="T25" fmla="*/ 615 h 639"/>
              <a:gd name="T26" fmla="*/ 272 w 648"/>
              <a:gd name="T27" fmla="*/ 546 h 639"/>
              <a:gd name="T28" fmla="*/ 272 w 648"/>
              <a:gd name="T29" fmla="*/ 0 h 639"/>
              <a:gd name="T30" fmla="*/ 515 w 648"/>
              <a:gd name="T31" fmla="*/ 397 h 639"/>
              <a:gd name="T32" fmla="*/ 616 w 648"/>
              <a:gd name="T33" fmla="*/ 615 h 639"/>
              <a:gd name="T34" fmla="*/ 272 w 648"/>
              <a:gd name="T35" fmla="*/ 511 h 639"/>
              <a:gd name="T36" fmla="*/ 272 w 648"/>
              <a:gd name="T37" fmla="*/ 35 h 639"/>
              <a:gd name="T38" fmla="*/ 272 w 648"/>
              <a:gd name="T39" fmla="*/ 511 h 639"/>
              <a:gd name="T40" fmla="*/ 445 w 648"/>
              <a:gd name="T41" fmla="*/ 391 h 639"/>
              <a:gd name="T42" fmla="*/ 409 w 648"/>
              <a:gd name="T43" fmla="*/ 401 h 639"/>
              <a:gd name="T44" fmla="*/ 338 w 648"/>
              <a:gd name="T45" fmla="*/ 401 h 639"/>
              <a:gd name="T46" fmla="*/ 266 w 648"/>
              <a:gd name="T47" fmla="*/ 401 h 639"/>
              <a:gd name="T48" fmla="*/ 194 w 648"/>
              <a:gd name="T49" fmla="*/ 401 h 639"/>
              <a:gd name="T50" fmla="*/ 111 w 648"/>
              <a:gd name="T51" fmla="*/ 401 h 639"/>
              <a:gd name="T52" fmla="*/ 100 w 648"/>
              <a:gd name="T53" fmla="*/ 391 h 639"/>
              <a:gd name="T54" fmla="*/ 111 w 648"/>
              <a:gd name="T55" fmla="*/ 145 h 639"/>
              <a:gd name="T56" fmla="*/ 122 w 648"/>
              <a:gd name="T57" fmla="*/ 380 h 639"/>
              <a:gd name="T58" fmla="*/ 152 w 648"/>
              <a:gd name="T59" fmla="*/ 331 h 639"/>
              <a:gd name="T60" fmla="*/ 183 w 648"/>
              <a:gd name="T61" fmla="*/ 320 h 639"/>
              <a:gd name="T62" fmla="*/ 194 w 648"/>
              <a:gd name="T63" fmla="*/ 380 h 639"/>
              <a:gd name="T64" fmla="*/ 224 w 648"/>
              <a:gd name="T65" fmla="*/ 256 h 639"/>
              <a:gd name="T66" fmla="*/ 255 w 648"/>
              <a:gd name="T67" fmla="*/ 245 h 639"/>
              <a:gd name="T68" fmla="*/ 266 w 648"/>
              <a:gd name="T69" fmla="*/ 380 h 639"/>
              <a:gd name="T70" fmla="*/ 296 w 648"/>
              <a:gd name="T71" fmla="*/ 292 h 639"/>
              <a:gd name="T72" fmla="*/ 327 w 648"/>
              <a:gd name="T73" fmla="*/ 282 h 639"/>
              <a:gd name="T74" fmla="*/ 338 w 648"/>
              <a:gd name="T75" fmla="*/ 380 h 639"/>
              <a:gd name="T76" fmla="*/ 368 w 648"/>
              <a:gd name="T77" fmla="*/ 231 h 639"/>
              <a:gd name="T78" fmla="*/ 399 w 648"/>
              <a:gd name="T79" fmla="*/ 220 h 639"/>
              <a:gd name="T80" fmla="*/ 409 w 648"/>
              <a:gd name="T81" fmla="*/ 380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8" h="639">
                <a:moveTo>
                  <a:pt x="242" y="199"/>
                </a:moveTo>
                <a:lnTo>
                  <a:pt x="170" y="280"/>
                </a:lnTo>
                <a:lnTo>
                  <a:pt x="153" y="266"/>
                </a:lnTo>
                <a:lnTo>
                  <a:pt x="226" y="183"/>
                </a:lnTo>
                <a:lnTo>
                  <a:pt x="226" y="183"/>
                </a:lnTo>
                <a:lnTo>
                  <a:pt x="240" y="167"/>
                </a:lnTo>
                <a:lnTo>
                  <a:pt x="316" y="234"/>
                </a:lnTo>
                <a:lnTo>
                  <a:pt x="366" y="177"/>
                </a:lnTo>
                <a:lnTo>
                  <a:pt x="357" y="169"/>
                </a:lnTo>
                <a:cubicBezTo>
                  <a:pt x="354" y="167"/>
                  <a:pt x="355" y="163"/>
                  <a:pt x="359" y="162"/>
                </a:cubicBezTo>
                <a:lnTo>
                  <a:pt x="373" y="158"/>
                </a:lnTo>
                <a:cubicBezTo>
                  <a:pt x="377" y="156"/>
                  <a:pt x="384" y="154"/>
                  <a:pt x="388" y="153"/>
                </a:cubicBezTo>
                <a:lnTo>
                  <a:pt x="402" y="149"/>
                </a:lnTo>
                <a:cubicBezTo>
                  <a:pt x="406" y="147"/>
                  <a:pt x="409" y="150"/>
                  <a:pt x="408" y="154"/>
                </a:cubicBezTo>
                <a:lnTo>
                  <a:pt x="405" y="167"/>
                </a:lnTo>
                <a:cubicBezTo>
                  <a:pt x="404" y="172"/>
                  <a:pt x="402" y="179"/>
                  <a:pt x="402" y="183"/>
                </a:cubicBezTo>
                <a:lnTo>
                  <a:pt x="399" y="196"/>
                </a:lnTo>
                <a:cubicBezTo>
                  <a:pt x="398" y="200"/>
                  <a:pt x="395" y="202"/>
                  <a:pt x="391" y="199"/>
                </a:cubicBezTo>
                <a:lnTo>
                  <a:pt x="383" y="192"/>
                </a:lnTo>
                <a:lnTo>
                  <a:pt x="319" y="265"/>
                </a:lnTo>
                <a:lnTo>
                  <a:pt x="319" y="265"/>
                </a:lnTo>
                <a:lnTo>
                  <a:pt x="318" y="266"/>
                </a:lnTo>
                <a:lnTo>
                  <a:pt x="242" y="199"/>
                </a:lnTo>
                <a:close/>
                <a:moveTo>
                  <a:pt x="616" y="615"/>
                </a:moveTo>
                <a:cubicBezTo>
                  <a:pt x="599" y="631"/>
                  <a:pt x="578" y="639"/>
                  <a:pt x="556" y="639"/>
                </a:cubicBezTo>
                <a:cubicBezTo>
                  <a:pt x="535" y="639"/>
                  <a:pt x="513" y="631"/>
                  <a:pt x="497" y="615"/>
                </a:cubicBezTo>
                <a:lnTo>
                  <a:pt x="396" y="516"/>
                </a:lnTo>
                <a:cubicBezTo>
                  <a:pt x="359" y="535"/>
                  <a:pt x="317" y="546"/>
                  <a:pt x="272" y="546"/>
                </a:cubicBezTo>
                <a:cubicBezTo>
                  <a:pt x="122" y="546"/>
                  <a:pt x="0" y="424"/>
                  <a:pt x="0" y="273"/>
                </a:cubicBezTo>
                <a:cubicBezTo>
                  <a:pt x="0" y="123"/>
                  <a:pt x="122" y="0"/>
                  <a:pt x="272" y="0"/>
                </a:cubicBezTo>
                <a:cubicBezTo>
                  <a:pt x="423" y="0"/>
                  <a:pt x="545" y="123"/>
                  <a:pt x="545" y="273"/>
                </a:cubicBezTo>
                <a:cubicBezTo>
                  <a:pt x="545" y="318"/>
                  <a:pt x="534" y="360"/>
                  <a:pt x="515" y="397"/>
                </a:cubicBezTo>
                <a:lnTo>
                  <a:pt x="616" y="496"/>
                </a:lnTo>
                <a:cubicBezTo>
                  <a:pt x="648" y="529"/>
                  <a:pt x="648" y="582"/>
                  <a:pt x="616" y="615"/>
                </a:cubicBezTo>
                <a:close/>
                <a:moveTo>
                  <a:pt x="272" y="511"/>
                </a:moveTo>
                <a:lnTo>
                  <a:pt x="272" y="511"/>
                </a:lnTo>
                <a:cubicBezTo>
                  <a:pt x="404" y="511"/>
                  <a:pt x="510" y="405"/>
                  <a:pt x="510" y="273"/>
                </a:cubicBezTo>
                <a:cubicBezTo>
                  <a:pt x="510" y="142"/>
                  <a:pt x="404" y="35"/>
                  <a:pt x="272" y="35"/>
                </a:cubicBezTo>
                <a:cubicBezTo>
                  <a:pt x="141" y="35"/>
                  <a:pt x="35" y="142"/>
                  <a:pt x="35" y="273"/>
                </a:cubicBezTo>
                <a:cubicBezTo>
                  <a:pt x="35" y="405"/>
                  <a:pt x="141" y="511"/>
                  <a:pt x="272" y="511"/>
                </a:cubicBezTo>
                <a:close/>
                <a:moveTo>
                  <a:pt x="434" y="380"/>
                </a:moveTo>
                <a:cubicBezTo>
                  <a:pt x="440" y="380"/>
                  <a:pt x="445" y="385"/>
                  <a:pt x="445" y="391"/>
                </a:cubicBezTo>
                <a:cubicBezTo>
                  <a:pt x="445" y="397"/>
                  <a:pt x="440" y="401"/>
                  <a:pt x="434" y="401"/>
                </a:cubicBezTo>
                <a:lnTo>
                  <a:pt x="409" y="401"/>
                </a:lnTo>
                <a:lnTo>
                  <a:pt x="368" y="401"/>
                </a:lnTo>
                <a:lnTo>
                  <a:pt x="338" y="401"/>
                </a:lnTo>
                <a:lnTo>
                  <a:pt x="296" y="401"/>
                </a:lnTo>
                <a:lnTo>
                  <a:pt x="266" y="401"/>
                </a:lnTo>
                <a:lnTo>
                  <a:pt x="224" y="401"/>
                </a:lnTo>
                <a:lnTo>
                  <a:pt x="194" y="401"/>
                </a:lnTo>
                <a:lnTo>
                  <a:pt x="152" y="401"/>
                </a:lnTo>
                <a:lnTo>
                  <a:pt x="111" y="401"/>
                </a:lnTo>
                <a:lnTo>
                  <a:pt x="111" y="401"/>
                </a:lnTo>
                <a:cubicBezTo>
                  <a:pt x="105" y="401"/>
                  <a:pt x="100" y="397"/>
                  <a:pt x="100" y="391"/>
                </a:cubicBezTo>
                <a:lnTo>
                  <a:pt x="100" y="155"/>
                </a:lnTo>
                <a:cubicBezTo>
                  <a:pt x="100" y="150"/>
                  <a:pt x="105" y="145"/>
                  <a:pt x="111" y="145"/>
                </a:cubicBezTo>
                <a:cubicBezTo>
                  <a:pt x="117" y="145"/>
                  <a:pt x="121" y="150"/>
                  <a:pt x="121" y="155"/>
                </a:cubicBezTo>
                <a:lnTo>
                  <a:pt x="122" y="380"/>
                </a:lnTo>
                <a:lnTo>
                  <a:pt x="152" y="380"/>
                </a:lnTo>
                <a:lnTo>
                  <a:pt x="152" y="331"/>
                </a:lnTo>
                <a:cubicBezTo>
                  <a:pt x="152" y="325"/>
                  <a:pt x="157" y="320"/>
                  <a:pt x="163" y="320"/>
                </a:cubicBezTo>
                <a:lnTo>
                  <a:pt x="183" y="320"/>
                </a:lnTo>
                <a:cubicBezTo>
                  <a:pt x="189" y="320"/>
                  <a:pt x="194" y="325"/>
                  <a:pt x="194" y="331"/>
                </a:cubicBezTo>
                <a:lnTo>
                  <a:pt x="194" y="380"/>
                </a:lnTo>
                <a:lnTo>
                  <a:pt x="224" y="380"/>
                </a:lnTo>
                <a:lnTo>
                  <a:pt x="224" y="256"/>
                </a:lnTo>
                <a:cubicBezTo>
                  <a:pt x="224" y="250"/>
                  <a:pt x="229" y="245"/>
                  <a:pt x="235" y="245"/>
                </a:cubicBezTo>
                <a:lnTo>
                  <a:pt x="255" y="245"/>
                </a:lnTo>
                <a:cubicBezTo>
                  <a:pt x="261" y="245"/>
                  <a:pt x="266" y="250"/>
                  <a:pt x="266" y="256"/>
                </a:cubicBezTo>
                <a:lnTo>
                  <a:pt x="266" y="380"/>
                </a:lnTo>
                <a:lnTo>
                  <a:pt x="296" y="380"/>
                </a:lnTo>
                <a:lnTo>
                  <a:pt x="296" y="292"/>
                </a:lnTo>
                <a:cubicBezTo>
                  <a:pt x="296" y="286"/>
                  <a:pt x="300" y="282"/>
                  <a:pt x="307" y="282"/>
                </a:cubicBezTo>
                <a:lnTo>
                  <a:pt x="327" y="282"/>
                </a:lnTo>
                <a:cubicBezTo>
                  <a:pt x="333" y="282"/>
                  <a:pt x="338" y="286"/>
                  <a:pt x="338" y="292"/>
                </a:cubicBezTo>
                <a:lnTo>
                  <a:pt x="338" y="380"/>
                </a:lnTo>
                <a:lnTo>
                  <a:pt x="368" y="380"/>
                </a:lnTo>
                <a:lnTo>
                  <a:pt x="368" y="231"/>
                </a:lnTo>
                <a:cubicBezTo>
                  <a:pt x="368" y="225"/>
                  <a:pt x="372" y="220"/>
                  <a:pt x="378" y="220"/>
                </a:cubicBezTo>
                <a:lnTo>
                  <a:pt x="399" y="220"/>
                </a:lnTo>
                <a:cubicBezTo>
                  <a:pt x="405" y="220"/>
                  <a:pt x="409" y="225"/>
                  <a:pt x="409" y="231"/>
                </a:cubicBezTo>
                <a:lnTo>
                  <a:pt x="409" y="380"/>
                </a:lnTo>
                <a:lnTo>
                  <a:pt x="434" y="380"/>
                </a:lnTo>
                <a:close/>
              </a:path>
            </a:pathLst>
          </a:custGeom>
          <a:solidFill>
            <a:schemeClr val="bg1"/>
          </a:solidFill>
          <a:ln>
            <a:solidFill>
              <a:schemeClr val="bg1"/>
            </a:solidFill>
          </a:ln>
          <a:effectLst>
            <a:outerShdw blurRad="50800" dist="38100" dir="2700000" sx="103000" sy="103000" algn="tl" rotWithShape="0">
              <a:prstClr val="black"/>
            </a:outerShdw>
          </a:effectLst>
        </p:spPr>
        <p:txBody>
          <a:bodyPr vert="horz" wrap="square" lIns="91392" tIns="45696" rIns="91392" bIns="45696" numCol="1" anchor="t" anchorCtr="0" compatLnSpc="1"/>
          <a:lstStyle/>
          <a:p>
            <a:endParaRPr lang="zh-CN" altLang="en-US" dirty="0">
              <a:solidFill>
                <a:srgbClr val="FFD85F"/>
              </a:solidFill>
              <a:ea typeface="微软雅黑" panose="020B0503020204020204" pitchFamily="34" charset="-122"/>
            </a:endParaRPr>
          </a:p>
        </p:txBody>
      </p:sp>
      <p:pic>
        <p:nvPicPr>
          <p:cNvPr id="45" name="图片 44">
            <a:extLst>
              <a:ext uri="{FF2B5EF4-FFF2-40B4-BE49-F238E27FC236}">
                <a16:creationId xmlns:a16="http://schemas.microsoft.com/office/drawing/2014/main" id="{A6415C91-B166-4F11-8E1D-4E5AB2D5ADC2}"/>
              </a:ext>
            </a:extLst>
          </p:cNvPr>
          <p:cNvPicPr>
            <a:picLocks noChangeAspect="1"/>
          </p:cNvPicPr>
          <p:nvPr/>
        </p:nvPicPr>
        <p:blipFill rotWithShape="1">
          <a:blip r:embed="rId4"/>
          <a:srcRect r="37851"/>
          <a:stretch/>
        </p:blipFill>
        <p:spPr>
          <a:xfrm>
            <a:off x="4188871" y="1109515"/>
            <a:ext cx="3315303" cy="2993395"/>
          </a:xfrm>
          <a:prstGeom prst="rect">
            <a:avLst/>
          </a:prstGeom>
        </p:spPr>
      </p:pic>
      <p:pic>
        <p:nvPicPr>
          <p:cNvPr id="46" name="图片 45">
            <a:extLst>
              <a:ext uri="{FF2B5EF4-FFF2-40B4-BE49-F238E27FC236}">
                <a16:creationId xmlns:a16="http://schemas.microsoft.com/office/drawing/2014/main" id="{512E9742-82D5-412B-8995-89E3BD2FB63D}"/>
              </a:ext>
            </a:extLst>
          </p:cNvPr>
          <p:cNvPicPr>
            <a:picLocks noChangeAspect="1"/>
          </p:cNvPicPr>
          <p:nvPr/>
        </p:nvPicPr>
        <p:blipFill rotWithShape="1">
          <a:blip r:embed="rId4">
            <a:grayscl/>
          </a:blip>
          <a:srcRect l="83763"/>
          <a:stretch/>
        </p:blipFill>
        <p:spPr>
          <a:xfrm>
            <a:off x="7504174" y="1109515"/>
            <a:ext cx="866179" cy="2993395"/>
          </a:xfrm>
          <a:prstGeom prst="rect">
            <a:avLst/>
          </a:prstGeom>
        </p:spPr>
      </p:pic>
      <p:sp>
        <p:nvSpPr>
          <p:cNvPr id="47" name="TextBox 41">
            <a:extLst>
              <a:ext uri="{FF2B5EF4-FFF2-40B4-BE49-F238E27FC236}">
                <a16:creationId xmlns:a16="http://schemas.microsoft.com/office/drawing/2014/main" id="{5E442EB9-8F5E-4A61-865B-9628F6493884}"/>
              </a:ext>
            </a:extLst>
          </p:cNvPr>
          <p:cNvSpPr txBox="1"/>
          <p:nvPr/>
        </p:nvSpPr>
        <p:spPr>
          <a:xfrm>
            <a:off x="5674597" y="4130137"/>
            <a:ext cx="1826695" cy="250556"/>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某些型号热敏电阻价格示例</a:t>
            </a:r>
          </a:p>
        </p:txBody>
      </p:sp>
    </p:spTree>
    <p:custDataLst>
      <p:tags r:id="rId1"/>
    </p:custDataLst>
    <p:extLst>
      <p:ext uri="{BB962C8B-B14F-4D97-AF65-F5344CB8AC3E}">
        <p14:creationId xmlns:p14="http://schemas.microsoft.com/office/powerpoint/2010/main" val="3640583431"/>
      </p:ext>
    </p:extLst>
  </p:cSld>
  <p:clrMapOvr>
    <a:masterClrMapping/>
  </p:clrMapOvr>
  <mc:AlternateContent xmlns:mc="http://schemas.openxmlformats.org/markup-compatibility/2006" xmlns:p14="http://schemas.microsoft.com/office/powerpoint/2010/main">
    <mc:Choice Requires="p14">
      <p:transition spd="slow" p14:dur="2000" advTm="17441"/>
    </mc:Choice>
    <mc:Fallback xmlns="">
      <p:transition spd="slow" advTm="1744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par>
                                <p:cTn id="14" presetID="53" presetClass="entr" presetSubtype="16" fill="hold" grpId="0" nodeType="withEffect">
                                  <p:stCondLst>
                                    <p:cond delay="20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fltVal val="0"/>
                                          </p:val>
                                        </p:tav>
                                        <p:tav tm="100000">
                                          <p:val>
                                            <p:strVal val="#ppt_w"/>
                                          </p:val>
                                        </p:tav>
                                      </p:tavLst>
                                    </p:anim>
                                    <p:anim calcmode="lin" valueType="num">
                                      <p:cBhvr>
                                        <p:cTn id="17" dur="500" fill="hold"/>
                                        <p:tgtEl>
                                          <p:spTgt spid="10"/>
                                        </p:tgtEl>
                                        <p:attrNameLst>
                                          <p:attrName>ppt_h</p:attrName>
                                        </p:attrNameLst>
                                      </p:cBhvr>
                                      <p:tavLst>
                                        <p:tav tm="0">
                                          <p:val>
                                            <p:fltVal val="0"/>
                                          </p:val>
                                        </p:tav>
                                        <p:tav tm="100000">
                                          <p:val>
                                            <p:strVal val="#ppt_h"/>
                                          </p:val>
                                        </p:tav>
                                      </p:tavLst>
                                    </p:anim>
                                    <p:animEffect transition="in" filter="fade">
                                      <p:cBhvr>
                                        <p:cTn id="18" dur="500"/>
                                        <p:tgtEl>
                                          <p:spTgt spid="10"/>
                                        </p:tgtEl>
                                      </p:cBhvr>
                                    </p:animEffect>
                                  </p:childTnLst>
                                </p:cTn>
                              </p:par>
                              <p:par>
                                <p:cTn id="19" presetID="53" presetClass="entr" presetSubtype="16" fill="hold" grpId="0" nodeType="withEffect">
                                  <p:stCondLst>
                                    <p:cond delay="400"/>
                                  </p:stCondLst>
                                  <p:childTnLst>
                                    <p:set>
                                      <p:cBhvr>
                                        <p:cTn id="20" dur="1" fill="hold">
                                          <p:stCondLst>
                                            <p:cond delay="0"/>
                                          </p:stCondLst>
                                        </p:cTn>
                                        <p:tgtEl>
                                          <p:spTgt spid="11"/>
                                        </p:tgtEl>
                                        <p:attrNameLst>
                                          <p:attrName>style.visibility</p:attrName>
                                        </p:attrNameLst>
                                      </p:cBhvr>
                                      <p:to>
                                        <p:strVal val="visible"/>
                                      </p:to>
                                    </p:set>
                                    <p:anim calcmode="lin" valueType="num">
                                      <p:cBhvr>
                                        <p:cTn id="21" dur="500" fill="hold"/>
                                        <p:tgtEl>
                                          <p:spTgt spid="11"/>
                                        </p:tgtEl>
                                        <p:attrNameLst>
                                          <p:attrName>ppt_w</p:attrName>
                                        </p:attrNameLst>
                                      </p:cBhvr>
                                      <p:tavLst>
                                        <p:tav tm="0">
                                          <p:val>
                                            <p:fltVal val="0"/>
                                          </p:val>
                                        </p:tav>
                                        <p:tav tm="100000">
                                          <p:val>
                                            <p:strVal val="#ppt_w"/>
                                          </p:val>
                                        </p:tav>
                                      </p:tavLst>
                                    </p:anim>
                                    <p:anim calcmode="lin" valueType="num">
                                      <p:cBhvr>
                                        <p:cTn id="22" dur="500" fill="hold"/>
                                        <p:tgtEl>
                                          <p:spTgt spid="11"/>
                                        </p:tgtEl>
                                        <p:attrNameLst>
                                          <p:attrName>ppt_h</p:attrName>
                                        </p:attrNameLst>
                                      </p:cBhvr>
                                      <p:tavLst>
                                        <p:tav tm="0">
                                          <p:val>
                                            <p:fltVal val="0"/>
                                          </p:val>
                                        </p:tav>
                                        <p:tav tm="100000">
                                          <p:val>
                                            <p:strVal val="#ppt_h"/>
                                          </p:val>
                                        </p:tav>
                                      </p:tavLst>
                                    </p:anim>
                                    <p:animEffect transition="in" filter="fade">
                                      <p:cBhvr>
                                        <p:cTn id="23" dur="500"/>
                                        <p:tgtEl>
                                          <p:spTgt spid="11"/>
                                        </p:tgtEl>
                                      </p:cBhvr>
                                    </p:animEffect>
                                  </p:childTnLst>
                                </p:cTn>
                              </p:par>
                              <p:par>
                                <p:cTn id="24" presetID="53" presetClass="entr" presetSubtype="16" fill="hold" grpId="0" nodeType="withEffect">
                                  <p:stCondLst>
                                    <p:cond delay="600"/>
                                  </p:stCondLst>
                                  <p:childTnLst>
                                    <p:set>
                                      <p:cBhvr>
                                        <p:cTn id="25" dur="1" fill="hold">
                                          <p:stCondLst>
                                            <p:cond delay="0"/>
                                          </p:stCondLst>
                                        </p:cTn>
                                        <p:tgtEl>
                                          <p:spTgt spid="12"/>
                                        </p:tgtEl>
                                        <p:attrNameLst>
                                          <p:attrName>style.visibility</p:attrName>
                                        </p:attrNameLst>
                                      </p:cBhvr>
                                      <p:to>
                                        <p:strVal val="visible"/>
                                      </p:to>
                                    </p:set>
                                    <p:anim calcmode="lin" valueType="num">
                                      <p:cBhvr>
                                        <p:cTn id="26" dur="500" fill="hold"/>
                                        <p:tgtEl>
                                          <p:spTgt spid="12"/>
                                        </p:tgtEl>
                                        <p:attrNameLst>
                                          <p:attrName>ppt_w</p:attrName>
                                        </p:attrNameLst>
                                      </p:cBhvr>
                                      <p:tavLst>
                                        <p:tav tm="0">
                                          <p:val>
                                            <p:fltVal val="0"/>
                                          </p:val>
                                        </p:tav>
                                        <p:tav tm="100000">
                                          <p:val>
                                            <p:strVal val="#ppt_w"/>
                                          </p:val>
                                        </p:tav>
                                      </p:tavLst>
                                    </p:anim>
                                    <p:anim calcmode="lin" valueType="num">
                                      <p:cBhvr>
                                        <p:cTn id="27" dur="500" fill="hold"/>
                                        <p:tgtEl>
                                          <p:spTgt spid="12"/>
                                        </p:tgtEl>
                                        <p:attrNameLst>
                                          <p:attrName>ppt_h</p:attrName>
                                        </p:attrNameLst>
                                      </p:cBhvr>
                                      <p:tavLst>
                                        <p:tav tm="0">
                                          <p:val>
                                            <p:fltVal val="0"/>
                                          </p:val>
                                        </p:tav>
                                        <p:tav tm="100000">
                                          <p:val>
                                            <p:strVal val="#ppt_h"/>
                                          </p:val>
                                        </p:tav>
                                      </p:tavLst>
                                    </p:anim>
                                    <p:animEffect transition="in" filter="fade">
                                      <p:cBhvr>
                                        <p:cTn id="28" dur="5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500"/>
                                        <p:tgtEl>
                                          <p:spTgt spid="34"/>
                                        </p:tgtEl>
                                      </p:cBhvr>
                                    </p:animEffect>
                                  </p:childTnLst>
                                </p:cTn>
                              </p:par>
                            </p:childTnLst>
                          </p:cTn>
                        </p:par>
                        <p:par>
                          <p:cTn id="34" fill="hold">
                            <p:stCondLst>
                              <p:cond delay="500"/>
                            </p:stCondLst>
                            <p:childTnLst>
                              <p:par>
                                <p:cTn id="35" presetID="53" presetClass="entr" presetSubtype="16" fill="hold" grpId="0" nodeType="afterEffect">
                                  <p:stCondLst>
                                    <p:cond delay="0"/>
                                  </p:stCondLst>
                                  <p:childTnLst>
                                    <p:set>
                                      <p:cBhvr>
                                        <p:cTn id="36" dur="1" fill="hold">
                                          <p:stCondLst>
                                            <p:cond delay="0"/>
                                          </p:stCondLst>
                                        </p:cTn>
                                        <p:tgtEl>
                                          <p:spTgt spid="30"/>
                                        </p:tgtEl>
                                        <p:attrNameLst>
                                          <p:attrName>style.visibility</p:attrName>
                                        </p:attrNameLst>
                                      </p:cBhvr>
                                      <p:to>
                                        <p:strVal val="visible"/>
                                      </p:to>
                                    </p:set>
                                    <p:anim calcmode="lin" valueType="num">
                                      <p:cBhvr>
                                        <p:cTn id="37" dur="500" fill="hold"/>
                                        <p:tgtEl>
                                          <p:spTgt spid="30"/>
                                        </p:tgtEl>
                                        <p:attrNameLst>
                                          <p:attrName>ppt_w</p:attrName>
                                        </p:attrNameLst>
                                      </p:cBhvr>
                                      <p:tavLst>
                                        <p:tav tm="0">
                                          <p:val>
                                            <p:fltVal val="0"/>
                                          </p:val>
                                        </p:tav>
                                        <p:tav tm="100000">
                                          <p:val>
                                            <p:strVal val="#ppt_w"/>
                                          </p:val>
                                        </p:tav>
                                      </p:tavLst>
                                    </p:anim>
                                    <p:anim calcmode="lin" valueType="num">
                                      <p:cBhvr>
                                        <p:cTn id="38" dur="500" fill="hold"/>
                                        <p:tgtEl>
                                          <p:spTgt spid="30"/>
                                        </p:tgtEl>
                                        <p:attrNameLst>
                                          <p:attrName>ppt_h</p:attrName>
                                        </p:attrNameLst>
                                      </p:cBhvr>
                                      <p:tavLst>
                                        <p:tav tm="0">
                                          <p:val>
                                            <p:fltVal val="0"/>
                                          </p:val>
                                        </p:tav>
                                        <p:tav tm="100000">
                                          <p:val>
                                            <p:strVal val="#ppt_h"/>
                                          </p:val>
                                        </p:tav>
                                      </p:tavLst>
                                    </p:anim>
                                    <p:animEffect transition="in" filter="fade">
                                      <p:cBhvr>
                                        <p:cTn id="39" dur="500"/>
                                        <p:tgtEl>
                                          <p:spTgt spid="30"/>
                                        </p:tgtEl>
                                      </p:cBhvr>
                                    </p:animEffect>
                                  </p:childTnLst>
                                </p:cTn>
                              </p:par>
                              <p:par>
                                <p:cTn id="40" presetID="53" presetClass="entr" presetSubtype="16" fill="hold" grpId="0" nodeType="withEffect">
                                  <p:stCondLst>
                                    <p:cond delay="200"/>
                                  </p:stCondLst>
                                  <p:childTnLst>
                                    <p:set>
                                      <p:cBhvr>
                                        <p:cTn id="41" dur="1" fill="hold">
                                          <p:stCondLst>
                                            <p:cond delay="0"/>
                                          </p:stCondLst>
                                        </p:cTn>
                                        <p:tgtEl>
                                          <p:spTgt spid="31"/>
                                        </p:tgtEl>
                                        <p:attrNameLst>
                                          <p:attrName>style.visibility</p:attrName>
                                        </p:attrNameLst>
                                      </p:cBhvr>
                                      <p:to>
                                        <p:strVal val="visible"/>
                                      </p:to>
                                    </p:set>
                                    <p:anim calcmode="lin" valueType="num">
                                      <p:cBhvr>
                                        <p:cTn id="42" dur="500" fill="hold"/>
                                        <p:tgtEl>
                                          <p:spTgt spid="31"/>
                                        </p:tgtEl>
                                        <p:attrNameLst>
                                          <p:attrName>ppt_w</p:attrName>
                                        </p:attrNameLst>
                                      </p:cBhvr>
                                      <p:tavLst>
                                        <p:tav tm="0">
                                          <p:val>
                                            <p:fltVal val="0"/>
                                          </p:val>
                                        </p:tav>
                                        <p:tav tm="100000">
                                          <p:val>
                                            <p:strVal val="#ppt_w"/>
                                          </p:val>
                                        </p:tav>
                                      </p:tavLst>
                                    </p:anim>
                                    <p:anim calcmode="lin" valueType="num">
                                      <p:cBhvr>
                                        <p:cTn id="43" dur="500" fill="hold"/>
                                        <p:tgtEl>
                                          <p:spTgt spid="31"/>
                                        </p:tgtEl>
                                        <p:attrNameLst>
                                          <p:attrName>ppt_h</p:attrName>
                                        </p:attrNameLst>
                                      </p:cBhvr>
                                      <p:tavLst>
                                        <p:tav tm="0">
                                          <p:val>
                                            <p:fltVal val="0"/>
                                          </p:val>
                                        </p:tav>
                                        <p:tav tm="100000">
                                          <p:val>
                                            <p:strVal val="#ppt_h"/>
                                          </p:val>
                                        </p:tav>
                                      </p:tavLst>
                                    </p:anim>
                                    <p:animEffect transition="in" filter="fade">
                                      <p:cBhvr>
                                        <p:cTn id="44" dur="500"/>
                                        <p:tgtEl>
                                          <p:spTgt spid="31"/>
                                        </p:tgtEl>
                                      </p:cBhvr>
                                    </p:animEffect>
                                  </p:childTnLst>
                                </p:cTn>
                              </p:par>
                              <p:par>
                                <p:cTn id="45" presetID="53" presetClass="entr" presetSubtype="16" fill="hold" grpId="0" nodeType="withEffect">
                                  <p:stCondLst>
                                    <p:cond delay="400"/>
                                  </p:stCondLst>
                                  <p:childTnLst>
                                    <p:set>
                                      <p:cBhvr>
                                        <p:cTn id="46" dur="1" fill="hold">
                                          <p:stCondLst>
                                            <p:cond delay="0"/>
                                          </p:stCondLst>
                                        </p:cTn>
                                        <p:tgtEl>
                                          <p:spTgt spid="32"/>
                                        </p:tgtEl>
                                        <p:attrNameLst>
                                          <p:attrName>style.visibility</p:attrName>
                                        </p:attrNameLst>
                                      </p:cBhvr>
                                      <p:to>
                                        <p:strVal val="visible"/>
                                      </p:to>
                                    </p:set>
                                    <p:anim calcmode="lin" valueType="num">
                                      <p:cBhvr>
                                        <p:cTn id="47" dur="500" fill="hold"/>
                                        <p:tgtEl>
                                          <p:spTgt spid="32"/>
                                        </p:tgtEl>
                                        <p:attrNameLst>
                                          <p:attrName>ppt_w</p:attrName>
                                        </p:attrNameLst>
                                      </p:cBhvr>
                                      <p:tavLst>
                                        <p:tav tm="0">
                                          <p:val>
                                            <p:fltVal val="0"/>
                                          </p:val>
                                        </p:tav>
                                        <p:tav tm="100000">
                                          <p:val>
                                            <p:strVal val="#ppt_w"/>
                                          </p:val>
                                        </p:tav>
                                      </p:tavLst>
                                    </p:anim>
                                    <p:anim calcmode="lin" valueType="num">
                                      <p:cBhvr>
                                        <p:cTn id="48" dur="500" fill="hold"/>
                                        <p:tgtEl>
                                          <p:spTgt spid="32"/>
                                        </p:tgtEl>
                                        <p:attrNameLst>
                                          <p:attrName>ppt_h</p:attrName>
                                        </p:attrNameLst>
                                      </p:cBhvr>
                                      <p:tavLst>
                                        <p:tav tm="0">
                                          <p:val>
                                            <p:fltVal val="0"/>
                                          </p:val>
                                        </p:tav>
                                        <p:tav tm="100000">
                                          <p:val>
                                            <p:strVal val="#ppt_h"/>
                                          </p:val>
                                        </p:tav>
                                      </p:tavLst>
                                    </p:anim>
                                    <p:animEffect transition="in" filter="fade">
                                      <p:cBhvr>
                                        <p:cTn id="49" dur="500"/>
                                        <p:tgtEl>
                                          <p:spTgt spid="32"/>
                                        </p:tgtEl>
                                      </p:cBhvr>
                                    </p:animEffect>
                                  </p:childTnLst>
                                </p:cTn>
                              </p:par>
                              <p:par>
                                <p:cTn id="50" presetID="53" presetClass="entr" presetSubtype="16" fill="hold" grpId="0" nodeType="withEffect">
                                  <p:stCondLst>
                                    <p:cond delay="600"/>
                                  </p:stCondLst>
                                  <p:childTnLst>
                                    <p:set>
                                      <p:cBhvr>
                                        <p:cTn id="51" dur="1" fill="hold">
                                          <p:stCondLst>
                                            <p:cond delay="0"/>
                                          </p:stCondLst>
                                        </p:cTn>
                                        <p:tgtEl>
                                          <p:spTgt spid="33"/>
                                        </p:tgtEl>
                                        <p:attrNameLst>
                                          <p:attrName>style.visibility</p:attrName>
                                        </p:attrNameLst>
                                      </p:cBhvr>
                                      <p:to>
                                        <p:strVal val="visible"/>
                                      </p:to>
                                    </p:set>
                                    <p:anim calcmode="lin" valueType="num">
                                      <p:cBhvr>
                                        <p:cTn id="52" dur="500" fill="hold"/>
                                        <p:tgtEl>
                                          <p:spTgt spid="33"/>
                                        </p:tgtEl>
                                        <p:attrNameLst>
                                          <p:attrName>ppt_w</p:attrName>
                                        </p:attrNameLst>
                                      </p:cBhvr>
                                      <p:tavLst>
                                        <p:tav tm="0">
                                          <p:val>
                                            <p:fltVal val="0"/>
                                          </p:val>
                                        </p:tav>
                                        <p:tav tm="100000">
                                          <p:val>
                                            <p:strVal val="#ppt_w"/>
                                          </p:val>
                                        </p:tav>
                                      </p:tavLst>
                                    </p:anim>
                                    <p:anim calcmode="lin" valueType="num">
                                      <p:cBhvr>
                                        <p:cTn id="53" dur="500" fill="hold"/>
                                        <p:tgtEl>
                                          <p:spTgt spid="33"/>
                                        </p:tgtEl>
                                        <p:attrNameLst>
                                          <p:attrName>ppt_h</p:attrName>
                                        </p:attrNameLst>
                                      </p:cBhvr>
                                      <p:tavLst>
                                        <p:tav tm="0">
                                          <p:val>
                                            <p:fltVal val="0"/>
                                          </p:val>
                                        </p:tav>
                                        <p:tav tm="100000">
                                          <p:val>
                                            <p:strVal val="#ppt_h"/>
                                          </p:val>
                                        </p:tav>
                                      </p:tavLst>
                                    </p:anim>
                                    <p:animEffect transition="in" filter="fade">
                                      <p:cBhvr>
                                        <p:cTn id="54" dur="500"/>
                                        <p:tgtEl>
                                          <p:spTgt spid="33"/>
                                        </p:tgtEl>
                                      </p:cBhvr>
                                    </p:animEffect>
                                  </p:childTnLst>
                                </p:cTn>
                              </p:par>
                              <p:par>
                                <p:cTn id="55" presetID="53" presetClass="entr" presetSubtype="16" fill="hold" grpId="0" nodeType="withEffect">
                                  <p:stCondLst>
                                    <p:cond delay="200"/>
                                  </p:stCondLst>
                                  <p:childTnLst>
                                    <p:set>
                                      <p:cBhvr>
                                        <p:cTn id="56" dur="1" fill="hold">
                                          <p:stCondLst>
                                            <p:cond delay="0"/>
                                          </p:stCondLst>
                                        </p:cTn>
                                        <p:tgtEl>
                                          <p:spTgt spid="40"/>
                                        </p:tgtEl>
                                        <p:attrNameLst>
                                          <p:attrName>style.visibility</p:attrName>
                                        </p:attrNameLst>
                                      </p:cBhvr>
                                      <p:to>
                                        <p:strVal val="visible"/>
                                      </p:to>
                                    </p:set>
                                    <p:anim calcmode="lin" valueType="num">
                                      <p:cBhvr>
                                        <p:cTn id="57" dur="500" fill="hold"/>
                                        <p:tgtEl>
                                          <p:spTgt spid="40"/>
                                        </p:tgtEl>
                                        <p:attrNameLst>
                                          <p:attrName>ppt_w</p:attrName>
                                        </p:attrNameLst>
                                      </p:cBhvr>
                                      <p:tavLst>
                                        <p:tav tm="0">
                                          <p:val>
                                            <p:fltVal val="0"/>
                                          </p:val>
                                        </p:tav>
                                        <p:tav tm="100000">
                                          <p:val>
                                            <p:strVal val="#ppt_w"/>
                                          </p:val>
                                        </p:tav>
                                      </p:tavLst>
                                    </p:anim>
                                    <p:anim calcmode="lin" valueType="num">
                                      <p:cBhvr>
                                        <p:cTn id="58" dur="500" fill="hold"/>
                                        <p:tgtEl>
                                          <p:spTgt spid="40"/>
                                        </p:tgtEl>
                                        <p:attrNameLst>
                                          <p:attrName>ppt_h</p:attrName>
                                        </p:attrNameLst>
                                      </p:cBhvr>
                                      <p:tavLst>
                                        <p:tav tm="0">
                                          <p:val>
                                            <p:fltVal val="0"/>
                                          </p:val>
                                        </p:tav>
                                        <p:tav tm="100000">
                                          <p:val>
                                            <p:strVal val="#ppt_h"/>
                                          </p:val>
                                        </p:tav>
                                      </p:tavLst>
                                    </p:anim>
                                    <p:animEffect transition="in" filter="fade">
                                      <p:cBhvr>
                                        <p:cTn id="59" dur="500"/>
                                        <p:tgtEl>
                                          <p:spTgt spid="40"/>
                                        </p:tgtEl>
                                      </p:cBhvr>
                                    </p:animEffect>
                                  </p:childTnLst>
                                </p:cTn>
                              </p:par>
                              <p:par>
                                <p:cTn id="60" presetID="53" presetClass="entr" presetSubtype="16" fill="hold" grpId="0" nodeType="withEffect">
                                  <p:stCondLst>
                                    <p:cond delay="200"/>
                                  </p:stCondLst>
                                  <p:childTnLst>
                                    <p:set>
                                      <p:cBhvr>
                                        <p:cTn id="61" dur="1" fill="hold">
                                          <p:stCondLst>
                                            <p:cond delay="0"/>
                                          </p:stCondLst>
                                        </p:cTn>
                                        <p:tgtEl>
                                          <p:spTgt spid="42"/>
                                        </p:tgtEl>
                                        <p:attrNameLst>
                                          <p:attrName>style.visibility</p:attrName>
                                        </p:attrNameLst>
                                      </p:cBhvr>
                                      <p:to>
                                        <p:strVal val="visible"/>
                                      </p:to>
                                    </p:set>
                                    <p:anim calcmode="lin" valueType="num">
                                      <p:cBhvr>
                                        <p:cTn id="62" dur="500" fill="hold"/>
                                        <p:tgtEl>
                                          <p:spTgt spid="42"/>
                                        </p:tgtEl>
                                        <p:attrNameLst>
                                          <p:attrName>ppt_w</p:attrName>
                                        </p:attrNameLst>
                                      </p:cBhvr>
                                      <p:tavLst>
                                        <p:tav tm="0">
                                          <p:val>
                                            <p:fltVal val="0"/>
                                          </p:val>
                                        </p:tav>
                                        <p:tav tm="100000">
                                          <p:val>
                                            <p:strVal val="#ppt_w"/>
                                          </p:val>
                                        </p:tav>
                                      </p:tavLst>
                                    </p:anim>
                                    <p:anim calcmode="lin" valueType="num">
                                      <p:cBhvr>
                                        <p:cTn id="63" dur="500" fill="hold"/>
                                        <p:tgtEl>
                                          <p:spTgt spid="42"/>
                                        </p:tgtEl>
                                        <p:attrNameLst>
                                          <p:attrName>ppt_h</p:attrName>
                                        </p:attrNameLst>
                                      </p:cBhvr>
                                      <p:tavLst>
                                        <p:tav tm="0">
                                          <p:val>
                                            <p:fltVal val="0"/>
                                          </p:val>
                                        </p:tav>
                                        <p:tav tm="100000">
                                          <p:val>
                                            <p:strVal val="#ppt_h"/>
                                          </p:val>
                                        </p:tav>
                                      </p:tavLst>
                                    </p:anim>
                                    <p:animEffect transition="in" filter="fade">
                                      <p:cBhvr>
                                        <p:cTn id="64" dur="500"/>
                                        <p:tgtEl>
                                          <p:spTgt spid="42"/>
                                        </p:tgtEl>
                                      </p:cBhvr>
                                    </p:animEffect>
                                  </p:childTnLst>
                                </p:cTn>
                              </p:par>
                            </p:childTnLst>
                          </p:cTn>
                        </p:par>
                        <p:par>
                          <p:cTn id="65" fill="hold">
                            <p:stCondLst>
                              <p:cond delay="1600"/>
                            </p:stCondLst>
                            <p:childTnLst>
                              <p:par>
                                <p:cTn id="66" presetID="47" presetClass="entr" presetSubtype="0" fill="hold" grpId="0" nodeType="afterEffect">
                                  <p:stCondLst>
                                    <p:cond delay="0"/>
                                  </p:stCondLst>
                                  <p:childTnLst>
                                    <p:set>
                                      <p:cBhvr>
                                        <p:cTn id="67" dur="1" fill="hold">
                                          <p:stCondLst>
                                            <p:cond delay="0"/>
                                          </p:stCondLst>
                                        </p:cTn>
                                        <p:tgtEl>
                                          <p:spTgt spid="43"/>
                                        </p:tgtEl>
                                        <p:attrNameLst>
                                          <p:attrName>style.visibility</p:attrName>
                                        </p:attrNameLst>
                                      </p:cBhvr>
                                      <p:to>
                                        <p:strVal val="visible"/>
                                      </p:to>
                                    </p:set>
                                    <p:animEffect transition="in" filter="fade">
                                      <p:cBhvr>
                                        <p:cTn id="68" dur="1000"/>
                                        <p:tgtEl>
                                          <p:spTgt spid="43"/>
                                        </p:tgtEl>
                                      </p:cBhvr>
                                    </p:animEffect>
                                    <p:anim calcmode="lin" valueType="num">
                                      <p:cBhvr>
                                        <p:cTn id="69" dur="1000" fill="hold"/>
                                        <p:tgtEl>
                                          <p:spTgt spid="43"/>
                                        </p:tgtEl>
                                        <p:attrNameLst>
                                          <p:attrName>ppt_x</p:attrName>
                                        </p:attrNameLst>
                                      </p:cBhvr>
                                      <p:tavLst>
                                        <p:tav tm="0">
                                          <p:val>
                                            <p:strVal val="#ppt_x"/>
                                          </p:val>
                                        </p:tav>
                                        <p:tav tm="100000">
                                          <p:val>
                                            <p:strVal val="#ppt_x"/>
                                          </p:val>
                                        </p:tav>
                                      </p:tavLst>
                                    </p:anim>
                                    <p:anim calcmode="lin" valueType="num">
                                      <p:cBhvr>
                                        <p:cTn id="70"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30" grpId="0"/>
      <p:bldP spid="31" grpId="0"/>
      <p:bldP spid="32" grpId="0"/>
      <p:bldP spid="33" grpId="0"/>
      <p:bldP spid="40" grpId="0"/>
      <p:bldP spid="42" grpId="0"/>
      <p:bldP spid="43"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411224" y="1178974"/>
            <a:ext cx="6977200" cy="3429414"/>
          </a:xfrm>
          <a:prstGeom prst="roundRect">
            <a:avLst/>
          </a:prstGeom>
          <a:noFill/>
          <a:ln w="12700">
            <a:solidFill>
              <a:srgbClr val="424242"/>
            </a:solid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lang="zh-CN" altLang="en-US" sz="18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395536" y="935979"/>
            <a:ext cx="1210588" cy="1199327"/>
            <a:chOff x="304800" y="673100"/>
            <a:chExt cx="4000500" cy="4000500"/>
          </a:xfrm>
          <a:gradFill>
            <a:gsLst>
              <a:gs pos="0">
                <a:schemeClr val="accent1">
                  <a:lumMod val="75000"/>
                </a:schemeClr>
              </a:gs>
              <a:gs pos="100000">
                <a:schemeClr val="accent1"/>
              </a:gs>
            </a:gsLst>
            <a:lin ang="5400000" scaled="0"/>
          </a:gradFill>
          <a:effectLst>
            <a:outerShdw blurRad="228600" dist="228600" dir="5400000" algn="tr" rotWithShape="0">
              <a:prstClr val="black">
                <a:alpha val="30000"/>
              </a:prstClr>
            </a:outerShdw>
          </a:effectLst>
        </p:grpSpPr>
        <p:sp>
          <p:nvSpPr>
            <p:cNvPr id="4" name="同心圆 3"/>
            <p:cNvSpPr/>
            <p:nvPr/>
          </p:nvSpPr>
          <p:spPr>
            <a:xfrm>
              <a:off x="304800" y="673100"/>
              <a:ext cx="4000500" cy="4000500"/>
            </a:xfrm>
            <a:prstGeom prst="donut">
              <a:avLst>
                <a:gd name="adj" fmla="val 4879"/>
              </a:avLst>
            </a:prstGeom>
            <a:solidFill>
              <a:srgbClr val="424242"/>
            </a:solidFill>
            <a:ln w="25400">
              <a:solidFill>
                <a:srgbClr val="4242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微软雅黑" panose="020B0503020204020204" pitchFamily="34" charset="-122"/>
                <a:ea typeface="微软雅黑" panose="020B0503020204020204" pitchFamily="34" charset="-122"/>
              </a:endParaRPr>
            </a:p>
          </p:txBody>
        </p:sp>
        <p:sp>
          <p:nvSpPr>
            <p:cNvPr id="5" name="椭圆 4"/>
            <p:cNvSpPr/>
            <p:nvPr/>
          </p:nvSpPr>
          <p:spPr>
            <a:xfrm>
              <a:off x="392112" y="760412"/>
              <a:ext cx="3825874" cy="3825874"/>
            </a:xfrm>
            <a:prstGeom prst="ellipse">
              <a:avLst/>
            </a:prstGeom>
            <a:solidFill>
              <a:srgbClr val="42424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微软雅黑" panose="020B0503020204020204" pitchFamily="34" charset="-122"/>
                <a:ea typeface="微软雅黑" panose="020B0503020204020204" pitchFamily="34" charset="-122"/>
              </a:endParaRPr>
            </a:p>
          </p:txBody>
        </p:sp>
      </p:grpSp>
      <p:sp>
        <p:nvSpPr>
          <p:cNvPr id="6" name="椭圆 5"/>
          <p:cNvSpPr/>
          <p:nvPr/>
        </p:nvSpPr>
        <p:spPr>
          <a:xfrm>
            <a:off x="1482372" y="1643166"/>
            <a:ext cx="367477" cy="365821"/>
          </a:xfrm>
          <a:prstGeom prst="ellipse">
            <a:avLst/>
          </a:prstGeom>
          <a:solidFill>
            <a:srgbClr val="424242"/>
          </a:solidFill>
          <a:ln w="12700">
            <a:solidFill>
              <a:srgbClr val="424242"/>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altLang="zh-CN" sz="1800" dirty="0">
                <a:solidFill>
                  <a:schemeClr val="bg1"/>
                </a:solidFill>
                <a:latin typeface="微软雅黑" panose="020B0503020204020204" pitchFamily="34" charset="-122"/>
                <a:ea typeface="微软雅黑" panose="020B0503020204020204" pitchFamily="34" charset="-122"/>
              </a:rPr>
              <a:t>1</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7" name="矩形 6"/>
          <p:cNvSpPr/>
          <p:nvPr/>
        </p:nvSpPr>
        <p:spPr>
          <a:xfrm>
            <a:off x="696269" y="1363117"/>
            <a:ext cx="597763" cy="345049"/>
          </a:xfrm>
          <a:prstGeom prst="rect">
            <a:avLst/>
          </a:prstGeom>
        </p:spPr>
        <p:txBody>
          <a:bodyPr wrap="none" lIns="67391" tIns="33696" rIns="67391" bIns="33696">
            <a:spAutoFit/>
          </a:bodyPr>
          <a:lstStyle/>
          <a:p>
            <a:r>
              <a:rPr lang="zh-CN" altLang="en-US" b="1" dirty="0">
                <a:solidFill>
                  <a:schemeClr val="bg1"/>
                </a:solidFill>
                <a:latin typeface="微软雅黑" panose="020B0503020204020204" pitchFamily="34" charset="-122"/>
                <a:ea typeface="微软雅黑" panose="020B0503020204020204" pitchFamily="34" charset="-122"/>
              </a:rPr>
              <a:t>现状</a:t>
            </a:r>
            <a:endParaRPr lang="zh-CN" altLang="en-US" sz="1800" b="1"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4" name="矩形 23"/>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5"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6"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sp>
        <p:nvSpPr>
          <p:cNvPr id="27" name="TextBox 20">
            <a:extLst>
              <a:ext uri="{FF2B5EF4-FFF2-40B4-BE49-F238E27FC236}">
                <a16:creationId xmlns:a16="http://schemas.microsoft.com/office/drawing/2014/main" id="{CFF6C936-6F9D-4A62-B7F5-5F83DE799E2D}"/>
              </a:ext>
            </a:extLst>
          </p:cNvPr>
          <p:cNvSpPr txBox="1"/>
          <p:nvPr/>
        </p:nvSpPr>
        <p:spPr>
          <a:xfrm>
            <a:off x="1940223" y="1440036"/>
            <a:ext cx="5950101" cy="2646878"/>
          </a:xfrm>
          <a:prstGeom prst="rect">
            <a:avLst/>
          </a:prstGeom>
          <a:noFill/>
        </p:spPr>
        <p:txBody>
          <a:bodyPr wrap="square" lIns="0" tIns="0" rIns="0" bIns="0" rtlCol="0">
            <a:spAutoFit/>
          </a:bodyPr>
          <a:lstStyle/>
          <a:p>
            <a:r>
              <a:rPr lang="zh-CN" altLang="en-US" b="1" dirty="0">
                <a:latin typeface="楷体" panose="02010609060101010101" pitchFamily="49" charset="-122"/>
                <a:ea typeface="楷体" panose="02010609060101010101" pitchFamily="49" charset="-122"/>
              </a:rPr>
              <a:t>    </a:t>
            </a:r>
            <a:r>
              <a:rPr lang="zh-CN" altLang="en-US" dirty="0">
                <a:latin typeface="楷体" panose="02010609060101010101" pitchFamily="49" charset="-122"/>
                <a:ea typeface="楷体" panose="02010609060101010101" pitchFamily="49" charset="-122"/>
              </a:rPr>
              <a:t>按照中国电子元件行业“十三五”发展规划的数据统计，</a:t>
            </a:r>
            <a:r>
              <a:rPr lang="zh-CN" altLang="en-US" b="1" dirty="0">
                <a:latin typeface="楷体" panose="02010609060101010101" pitchFamily="49" charset="-122"/>
                <a:ea typeface="楷体" panose="02010609060101010101" pitchFamily="49" charset="-122"/>
              </a:rPr>
              <a:t>敏感元器件</a:t>
            </a:r>
            <a:r>
              <a:rPr lang="zh-CN" altLang="en-US" dirty="0">
                <a:latin typeface="楷体" panose="02010609060101010101" pitchFamily="49" charset="-122"/>
                <a:ea typeface="楷体" panose="02010609060101010101" pitchFamily="49" charset="-122"/>
              </a:rPr>
              <a:t>与传感器在 </a:t>
            </a:r>
            <a:r>
              <a:rPr lang="en-US" altLang="zh-CN" dirty="0">
                <a:latin typeface="楷体" panose="02010609060101010101" pitchFamily="49" charset="-122"/>
                <a:ea typeface="楷体" panose="02010609060101010101" pitchFamily="49" charset="-122"/>
              </a:rPr>
              <a:t>2010~2015 </a:t>
            </a:r>
            <a:r>
              <a:rPr lang="zh-CN" altLang="en-US" dirty="0">
                <a:latin typeface="楷体" panose="02010609060101010101" pitchFamily="49" charset="-122"/>
                <a:ea typeface="楷体" panose="02010609060101010101" pitchFamily="49" charset="-122"/>
              </a:rPr>
              <a:t>五年间的平均增长速度达到了 </a:t>
            </a:r>
            <a:r>
              <a:rPr lang="en-US" altLang="zh-CN" dirty="0">
                <a:latin typeface="楷体" panose="02010609060101010101" pitchFamily="49" charset="-122"/>
                <a:ea typeface="楷体" panose="02010609060101010101" pitchFamily="49" charset="-122"/>
              </a:rPr>
              <a:t>20.9%</a:t>
            </a:r>
            <a:r>
              <a:rPr lang="zh-CN" altLang="en-US" dirty="0">
                <a:latin typeface="楷体" panose="02010609060101010101" pitchFamily="49" charset="-122"/>
                <a:ea typeface="楷体" panose="02010609060101010101" pitchFamily="49" charset="-122"/>
              </a:rPr>
              <a:t>，是整个电子元件行业</a:t>
            </a:r>
            <a:r>
              <a:rPr lang="en-US" altLang="zh-CN" dirty="0">
                <a:latin typeface="楷体" panose="02010609060101010101" pitchFamily="49" charset="-122"/>
                <a:ea typeface="楷体" panose="02010609060101010101" pitchFamily="49" charset="-122"/>
              </a:rPr>
              <a:t>16 </a:t>
            </a:r>
            <a:r>
              <a:rPr lang="zh-CN" altLang="en-US" dirty="0">
                <a:latin typeface="楷体" panose="02010609060101010101" pitchFamily="49" charset="-122"/>
                <a:ea typeface="楷体" panose="02010609060101010101" pitchFamily="49" charset="-122"/>
              </a:rPr>
              <a:t>个主要分类中的第 </a:t>
            </a:r>
            <a:r>
              <a:rPr lang="en-US" altLang="zh-CN" dirty="0">
                <a:latin typeface="楷体" panose="02010609060101010101" pitchFamily="49" charset="-122"/>
                <a:ea typeface="楷体" panose="02010609060101010101" pitchFamily="49" charset="-122"/>
              </a:rPr>
              <a:t>2 </a:t>
            </a:r>
            <a:r>
              <a:rPr lang="zh-CN" altLang="en-US" dirty="0">
                <a:latin typeface="楷体" panose="02010609060101010101" pitchFamily="49" charset="-122"/>
                <a:ea typeface="楷体" panose="02010609060101010101" pitchFamily="49" charset="-122"/>
              </a:rPr>
              <a:t>位。敏感元器件与传感器行业在</a:t>
            </a:r>
            <a:r>
              <a:rPr lang="en-US" altLang="zh-CN" dirty="0">
                <a:latin typeface="楷体" panose="02010609060101010101" pitchFamily="49" charset="-122"/>
                <a:ea typeface="楷体" panose="02010609060101010101" pitchFamily="49" charset="-122"/>
              </a:rPr>
              <a:t>2015</a:t>
            </a:r>
            <a:r>
              <a:rPr lang="zh-CN" altLang="en-US" dirty="0">
                <a:latin typeface="楷体" panose="02010609060101010101" pitchFamily="49" charset="-122"/>
                <a:ea typeface="楷体" panose="02010609060101010101" pitchFamily="49" charset="-122"/>
              </a:rPr>
              <a:t>年实际完成销售额</a:t>
            </a:r>
            <a:r>
              <a:rPr lang="en-US" altLang="zh-CN" dirty="0">
                <a:latin typeface="楷体" panose="02010609060101010101" pitchFamily="49" charset="-122"/>
                <a:ea typeface="楷体" panose="02010609060101010101" pitchFamily="49" charset="-122"/>
              </a:rPr>
              <a:t>547</a:t>
            </a:r>
            <a:r>
              <a:rPr lang="zh-CN" altLang="en-US" dirty="0">
                <a:latin typeface="楷体" panose="02010609060101010101" pitchFamily="49" charset="-122"/>
                <a:ea typeface="楷体" panose="02010609060101010101" pitchFamily="49" charset="-122"/>
              </a:rPr>
              <a:t>亿元，完成“十二五”发展规划任务的 </a:t>
            </a:r>
            <a:r>
              <a:rPr lang="en-US" altLang="zh-CN" dirty="0">
                <a:latin typeface="楷体" panose="02010609060101010101" pitchFamily="49" charset="-122"/>
                <a:ea typeface="楷体" panose="02010609060101010101" pitchFamily="49" charset="-122"/>
              </a:rPr>
              <a:t>151.9%</a:t>
            </a:r>
            <a:r>
              <a:rPr lang="zh-CN" altLang="en-US" dirty="0">
                <a:latin typeface="楷体" panose="02010609060101010101" pitchFamily="49" charset="-122"/>
                <a:ea typeface="楷体" panose="02010609060101010101" pitchFamily="49" charset="-122"/>
              </a:rPr>
              <a:t>。按“十三五”发展规划要求，到 </a:t>
            </a:r>
            <a:r>
              <a:rPr lang="en-US" altLang="zh-CN" dirty="0">
                <a:latin typeface="楷体" panose="02010609060101010101" pitchFamily="49" charset="-122"/>
                <a:ea typeface="楷体" panose="02010609060101010101" pitchFamily="49" charset="-122"/>
              </a:rPr>
              <a:t>2020 </a:t>
            </a:r>
            <a:r>
              <a:rPr lang="zh-CN" altLang="en-US" dirty="0">
                <a:latin typeface="楷体" panose="02010609060101010101" pitchFamily="49" charset="-122"/>
                <a:ea typeface="楷体" panose="02010609060101010101" pitchFamily="49" charset="-122"/>
              </a:rPr>
              <a:t>年，增长速度将上升到整个电子元件行业 </a:t>
            </a:r>
            <a:r>
              <a:rPr lang="en-US" altLang="zh-CN" dirty="0">
                <a:latin typeface="楷体" panose="02010609060101010101" pitchFamily="49" charset="-122"/>
                <a:ea typeface="楷体" panose="02010609060101010101" pitchFamily="49" charset="-122"/>
              </a:rPr>
              <a:t>16 </a:t>
            </a:r>
            <a:r>
              <a:rPr lang="zh-CN" altLang="en-US" dirty="0">
                <a:latin typeface="楷体" panose="02010609060101010101" pitchFamily="49" charset="-122"/>
                <a:ea typeface="楷体" panose="02010609060101010101" pitchFamily="49" charset="-122"/>
              </a:rPr>
              <a:t>个主要分类的首位。热敏电阻行业作为其中</a:t>
            </a:r>
            <a:r>
              <a:rPr lang="zh-CN" altLang="en-US" b="1" dirty="0">
                <a:latin typeface="楷体" panose="02010609060101010101" pitchFamily="49" charset="-122"/>
                <a:ea typeface="楷体" panose="02010609060101010101" pitchFamily="49" charset="-122"/>
              </a:rPr>
              <a:t>重要组成部分</a:t>
            </a:r>
            <a:r>
              <a:rPr lang="zh-CN" altLang="en-US" dirty="0">
                <a:latin typeface="楷体" panose="02010609060101010101" pitchFamily="49" charset="-122"/>
                <a:ea typeface="楷体" panose="02010609060101010101" pitchFamily="49" charset="-122"/>
              </a:rPr>
              <a:t>，经测算，</a:t>
            </a:r>
            <a:r>
              <a:rPr lang="en-US" altLang="zh-CN" dirty="0">
                <a:latin typeface="楷体" panose="02010609060101010101" pitchFamily="49" charset="-122"/>
                <a:ea typeface="楷体" panose="02010609060101010101" pitchFamily="49" charset="-122"/>
              </a:rPr>
              <a:t>2010~2015 </a:t>
            </a:r>
            <a:r>
              <a:rPr lang="zh-CN" altLang="en-US" dirty="0">
                <a:latin typeface="楷体" panose="02010609060101010101" pitchFamily="49" charset="-122"/>
                <a:ea typeface="楷体" panose="02010609060101010101" pitchFamily="49" charset="-122"/>
              </a:rPr>
              <a:t>五年间平均增长速度已达到 </a:t>
            </a:r>
            <a:r>
              <a:rPr lang="en-US" altLang="zh-CN" dirty="0">
                <a:latin typeface="楷体" panose="02010609060101010101" pitchFamily="49" charset="-122"/>
                <a:ea typeface="楷体" panose="02010609060101010101" pitchFamily="49" charset="-122"/>
              </a:rPr>
              <a:t>22.1%</a:t>
            </a:r>
            <a:r>
              <a:rPr lang="zh-CN" altLang="en-US" dirty="0">
                <a:latin typeface="楷体" panose="02010609060101010101" pitchFamily="49" charset="-122"/>
                <a:ea typeface="楷体" panose="02010609060101010101" pitchFamily="49" charset="-122"/>
              </a:rPr>
              <a:t>。</a:t>
            </a:r>
            <a:r>
              <a:rPr lang="en-US" altLang="zh-CN" baseline="30000" dirty="0">
                <a:solidFill>
                  <a:srgbClr val="000000"/>
                </a:solidFill>
                <a:latin typeface="黑体" panose="02010609060101010101" pitchFamily="49" charset="-122"/>
                <a:ea typeface="黑体" panose="02010609060101010101" pitchFamily="49" charset="-122"/>
              </a:rPr>
              <a:t> [6]</a:t>
            </a:r>
            <a:endParaRPr lang="zh-CN" altLang="en-US" b="1" dirty="0">
              <a:latin typeface="楷体" panose="02010609060101010101" pitchFamily="49" charset="-122"/>
              <a:ea typeface="楷体" panose="02010609060101010101" pitchFamily="49" charset="-122"/>
            </a:endParaRPr>
          </a:p>
          <a:p>
            <a:pPr algn="ctr">
              <a:buNone/>
            </a:pPr>
            <a:endParaRPr lang="zh-CN" altLang="en-US" sz="1000" dirty="0"/>
          </a:p>
        </p:txBody>
      </p:sp>
    </p:spTree>
    <p:extLst>
      <p:ext uri="{BB962C8B-B14F-4D97-AF65-F5344CB8AC3E}">
        <p14:creationId xmlns:p14="http://schemas.microsoft.com/office/powerpoint/2010/main" val="1394611476"/>
      </p:ext>
    </p:extLst>
  </p:cSld>
  <p:clrMapOvr>
    <a:masterClrMapping/>
  </p:clrMapOvr>
  <mc:AlternateContent xmlns:mc="http://schemas.openxmlformats.org/markup-compatibility/2006">
    <mc:Choice xmlns:p14="http://schemas.microsoft.com/office/powerpoint/2010/main" Requires="p14">
      <p:transition spd="slow" p14:dur="2000" advTm="4312"/>
    </mc:Choice>
    <mc:Fallback>
      <p:transition spd="slow" advTm="4312"/>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4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0000">
                                          <p:cBhvr additive="base">
                                            <p:cTn id="7" dur="5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outVertical)">
                                          <p:cBhvr>
                                            <p:cTn id="16" dur="500"/>
                                            <p:tgtEl>
                                              <p:spTgt spid="7"/>
                                            </p:tgtEl>
                                          </p:cBhvr>
                                        </p:animEffect>
                                      </p:childTnLst>
                                    </p:cTn>
                                  </p:par>
                                </p:childTnLst>
                              </p:cTn>
                            </p:par>
                            <p:par>
                              <p:cTn id="17" fill="hold">
                                <p:stCondLst>
                                  <p:cond delay="700"/>
                                </p:stCondLst>
                                <p:childTnLst>
                                  <p:par>
                                    <p:cTn id="18" presetID="21" presetClass="entr" presetSubtype="1"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heel(1)">
                                          <p:cBhvr>
                                            <p:cTn id="20" dur="800"/>
                                            <p:tgtEl>
                                              <p:spTgt spid="2"/>
                                            </p:tgtEl>
                                          </p:cBhvr>
                                        </p:animEffect>
                                      </p:childTnLst>
                                    </p:cTn>
                                  </p:par>
                                  <p:par>
                                    <p:cTn id="21" presetID="22" presetClass="entr" presetSubtype="8" fill="hold" grpId="0" nodeType="withEffect">
                                      <p:stCondLst>
                                        <p:cond delay="500"/>
                                      </p:stCondLst>
                                      <p:iterate type="lt">
                                        <p:tmPct val="30000"/>
                                      </p:iterate>
                                      <p:childTnLst>
                                        <p:set>
                                          <p:cBhvr>
                                            <p:cTn id="22" dur="1" fill="hold">
                                              <p:stCondLst>
                                                <p:cond delay="0"/>
                                              </p:stCondLst>
                                            </p:cTn>
                                            <p:tgtEl>
                                              <p:spTgt spid="27"/>
                                            </p:tgtEl>
                                            <p:attrNameLst>
                                              <p:attrName>style.visibility</p:attrName>
                                            </p:attrNameLst>
                                          </p:cBhvr>
                                          <p:to>
                                            <p:strVal val="visible"/>
                                          </p:to>
                                        </p:set>
                                        <p:animEffect transition="in" filter="wipe(left)">
                                          <p:cBhvr>
                                            <p:cTn id="23" dur="50"/>
                                            <p:tgtEl>
                                              <p:spTgt spid="27"/>
                                            </p:tgtEl>
                                          </p:cBhvr>
                                        </p:animEffect>
                                      </p:childTnLst>
                                    </p:cTn>
                                  </p:par>
                                  <p:par>
                                    <p:cTn id="24" presetID="36" presetClass="emph" presetSubtype="0" fill="hold" grpId="1" nodeType="withEffect">
                                      <p:stCondLst>
                                        <p:cond delay="500"/>
                                      </p:stCondLst>
                                      <p:iterate type="lt">
                                        <p:tmPct val="30000"/>
                                      </p:iterate>
                                      <p:childTnLst>
                                        <p:animScale>
                                          <p:cBhvr>
                                            <p:cTn id="25" dur="25" autoRev="1" fill="hold">
                                              <p:stCondLst>
                                                <p:cond delay="0"/>
                                              </p:stCondLst>
                                            </p:cTn>
                                            <p:tgtEl>
                                              <p:spTgt spid="27"/>
                                            </p:tgtEl>
                                          </p:cBhvr>
                                          <p:to x="80000" y="100000"/>
                                        </p:animScale>
                                        <p:anim by="(#ppt_w*0.10)" calcmode="lin" valueType="num">
                                          <p:cBhvr>
                                            <p:cTn id="26" dur="25" autoRev="1" fill="hold">
                                              <p:stCondLst>
                                                <p:cond delay="0"/>
                                              </p:stCondLst>
                                            </p:cTn>
                                            <p:tgtEl>
                                              <p:spTgt spid="27"/>
                                            </p:tgtEl>
                                            <p:attrNameLst>
                                              <p:attrName>ppt_x</p:attrName>
                                            </p:attrNameLst>
                                          </p:cBhvr>
                                        </p:anim>
                                        <p:anim by="(-#ppt_w*0.10)" calcmode="lin" valueType="num">
                                          <p:cBhvr>
                                            <p:cTn id="27" dur="25" autoRev="1" fill="hold">
                                              <p:stCondLst>
                                                <p:cond delay="0"/>
                                              </p:stCondLst>
                                            </p:cTn>
                                            <p:tgtEl>
                                              <p:spTgt spid="27"/>
                                            </p:tgtEl>
                                            <p:attrNameLst>
                                              <p:attrName>ppt_y</p:attrName>
                                            </p:attrNameLst>
                                          </p:cBhvr>
                                        </p:anim>
                                        <p:animRot by="-480000">
                                          <p:cBhvr>
                                            <p:cTn id="28" dur="25" autoRev="1" fill="hold">
                                              <p:stCondLst>
                                                <p:cond delay="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27" grpId="0"/>
          <p:bldP spid="27"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outVertical)">
                                          <p:cBhvr>
                                            <p:cTn id="16" dur="500"/>
                                            <p:tgtEl>
                                              <p:spTgt spid="7"/>
                                            </p:tgtEl>
                                          </p:cBhvr>
                                        </p:animEffect>
                                      </p:childTnLst>
                                    </p:cTn>
                                  </p:par>
                                </p:childTnLst>
                              </p:cTn>
                            </p:par>
                            <p:par>
                              <p:cTn id="17" fill="hold">
                                <p:stCondLst>
                                  <p:cond delay="700"/>
                                </p:stCondLst>
                                <p:childTnLst>
                                  <p:par>
                                    <p:cTn id="18" presetID="21" presetClass="entr" presetSubtype="1"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heel(1)">
                                          <p:cBhvr>
                                            <p:cTn id="20" dur="800"/>
                                            <p:tgtEl>
                                              <p:spTgt spid="2"/>
                                            </p:tgtEl>
                                          </p:cBhvr>
                                        </p:animEffect>
                                      </p:childTnLst>
                                    </p:cTn>
                                  </p:par>
                                  <p:par>
                                    <p:cTn id="21" presetID="22" presetClass="entr" presetSubtype="8" fill="hold" grpId="0" nodeType="withEffect">
                                      <p:stCondLst>
                                        <p:cond delay="500"/>
                                      </p:stCondLst>
                                      <p:iterate type="lt">
                                        <p:tmPct val="30000"/>
                                      </p:iterate>
                                      <p:childTnLst>
                                        <p:set>
                                          <p:cBhvr>
                                            <p:cTn id="22" dur="1" fill="hold">
                                              <p:stCondLst>
                                                <p:cond delay="0"/>
                                              </p:stCondLst>
                                            </p:cTn>
                                            <p:tgtEl>
                                              <p:spTgt spid="27"/>
                                            </p:tgtEl>
                                            <p:attrNameLst>
                                              <p:attrName>style.visibility</p:attrName>
                                            </p:attrNameLst>
                                          </p:cBhvr>
                                          <p:to>
                                            <p:strVal val="visible"/>
                                          </p:to>
                                        </p:set>
                                        <p:animEffect transition="in" filter="wipe(left)">
                                          <p:cBhvr>
                                            <p:cTn id="23" dur="50"/>
                                            <p:tgtEl>
                                              <p:spTgt spid="27"/>
                                            </p:tgtEl>
                                          </p:cBhvr>
                                        </p:animEffect>
                                      </p:childTnLst>
                                    </p:cTn>
                                  </p:par>
                                  <p:par>
                                    <p:cTn id="24" presetID="36" presetClass="emph" presetSubtype="0" fill="hold" grpId="1" nodeType="withEffect">
                                      <p:stCondLst>
                                        <p:cond delay="500"/>
                                      </p:stCondLst>
                                      <p:iterate type="lt">
                                        <p:tmPct val="30000"/>
                                      </p:iterate>
                                      <p:childTnLst>
                                        <p:animScale>
                                          <p:cBhvr>
                                            <p:cTn id="25" dur="25" autoRev="1" fill="hold">
                                              <p:stCondLst>
                                                <p:cond delay="0"/>
                                              </p:stCondLst>
                                            </p:cTn>
                                            <p:tgtEl>
                                              <p:spTgt spid="27"/>
                                            </p:tgtEl>
                                          </p:cBhvr>
                                          <p:to x="80000" y="100000"/>
                                        </p:animScale>
                                        <p:anim by="(#ppt_w*0.10)" calcmode="lin" valueType="num">
                                          <p:cBhvr>
                                            <p:cTn id="26" dur="25" autoRev="1" fill="hold">
                                              <p:stCondLst>
                                                <p:cond delay="0"/>
                                              </p:stCondLst>
                                            </p:cTn>
                                            <p:tgtEl>
                                              <p:spTgt spid="27"/>
                                            </p:tgtEl>
                                            <p:attrNameLst>
                                              <p:attrName>ppt_x</p:attrName>
                                            </p:attrNameLst>
                                          </p:cBhvr>
                                        </p:anim>
                                        <p:anim by="(-#ppt_w*0.10)" calcmode="lin" valueType="num">
                                          <p:cBhvr>
                                            <p:cTn id="27" dur="25" autoRev="1" fill="hold">
                                              <p:stCondLst>
                                                <p:cond delay="0"/>
                                              </p:stCondLst>
                                            </p:cTn>
                                            <p:tgtEl>
                                              <p:spTgt spid="27"/>
                                            </p:tgtEl>
                                            <p:attrNameLst>
                                              <p:attrName>ppt_y</p:attrName>
                                            </p:attrNameLst>
                                          </p:cBhvr>
                                        </p:anim>
                                        <p:animRot by="-480000">
                                          <p:cBhvr>
                                            <p:cTn id="28" dur="25" autoRev="1" fill="hold">
                                              <p:stCondLst>
                                                <p:cond delay="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27" grpId="0"/>
          <p:bldP spid="27" grpId="1"/>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01</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定义与分类</a:t>
            </a:r>
          </a:p>
        </p:txBody>
      </p:sp>
      <p:pic>
        <p:nvPicPr>
          <p:cNvPr id="5" name="图片 4">
            <a:extLst>
              <a:ext uri="{FF2B5EF4-FFF2-40B4-BE49-F238E27FC236}">
                <a16:creationId xmlns:a16="http://schemas.microsoft.com/office/drawing/2014/main" id="{E8B21651-5837-499C-84DD-608AB029D9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679" y="901385"/>
            <a:ext cx="6912111" cy="4120222"/>
          </a:xfrm>
          <a:prstGeom prst="rect">
            <a:avLst/>
          </a:prstGeom>
        </p:spPr>
      </p:pic>
    </p:spTree>
    <p:custDataLst>
      <p:tags r:id="rId1"/>
    </p:custDataLst>
    <p:extLst>
      <p:ext uri="{BB962C8B-B14F-4D97-AF65-F5344CB8AC3E}">
        <p14:creationId xmlns:p14="http://schemas.microsoft.com/office/powerpoint/2010/main" val="2122327562"/>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411224" y="1178974"/>
            <a:ext cx="6977200" cy="3429414"/>
          </a:xfrm>
          <a:prstGeom prst="roundRect">
            <a:avLst/>
          </a:prstGeom>
          <a:noFill/>
          <a:ln w="12700">
            <a:solidFill>
              <a:srgbClr val="424242"/>
            </a:solid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lang="zh-CN" altLang="en-US" sz="18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395536" y="935979"/>
            <a:ext cx="1210588" cy="1199327"/>
            <a:chOff x="304800" y="673100"/>
            <a:chExt cx="4000500" cy="4000500"/>
          </a:xfrm>
          <a:gradFill>
            <a:gsLst>
              <a:gs pos="0">
                <a:schemeClr val="accent1">
                  <a:lumMod val="75000"/>
                </a:schemeClr>
              </a:gs>
              <a:gs pos="100000">
                <a:schemeClr val="accent1"/>
              </a:gs>
            </a:gsLst>
            <a:lin ang="5400000" scaled="0"/>
          </a:gradFill>
          <a:effectLst>
            <a:outerShdw blurRad="228600" dist="228600" dir="5400000" algn="tr" rotWithShape="0">
              <a:prstClr val="black">
                <a:alpha val="30000"/>
              </a:prstClr>
            </a:outerShdw>
          </a:effectLst>
        </p:grpSpPr>
        <p:sp>
          <p:nvSpPr>
            <p:cNvPr id="4" name="同心圆 3"/>
            <p:cNvSpPr/>
            <p:nvPr/>
          </p:nvSpPr>
          <p:spPr>
            <a:xfrm>
              <a:off x="304800" y="673100"/>
              <a:ext cx="4000500" cy="4000500"/>
            </a:xfrm>
            <a:prstGeom prst="donut">
              <a:avLst>
                <a:gd name="adj" fmla="val 4879"/>
              </a:avLst>
            </a:prstGeom>
            <a:solidFill>
              <a:srgbClr val="424242"/>
            </a:solidFill>
            <a:ln w="25400">
              <a:solidFill>
                <a:srgbClr val="4242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微软雅黑" panose="020B0503020204020204" pitchFamily="34" charset="-122"/>
                <a:ea typeface="微软雅黑" panose="020B0503020204020204" pitchFamily="34" charset="-122"/>
              </a:endParaRPr>
            </a:p>
          </p:txBody>
        </p:sp>
        <p:sp>
          <p:nvSpPr>
            <p:cNvPr id="5" name="椭圆 4"/>
            <p:cNvSpPr/>
            <p:nvPr/>
          </p:nvSpPr>
          <p:spPr>
            <a:xfrm>
              <a:off x="392112" y="760412"/>
              <a:ext cx="3825874" cy="3825874"/>
            </a:xfrm>
            <a:prstGeom prst="ellipse">
              <a:avLst/>
            </a:prstGeom>
            <a:solidFill>
              <a:srgbClr val="42424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微软雅黑" panose="020B0503020204020204" pitchFamily="34" charset="-122"/>
                <a:ea typeface="微软雅黑" panose="020B0503020204020204" pitchFamily="34" charset="-122"/>
              </a:endParaRPr>
            </a:p>
          </p:txBody>
        </p:sp>
      </p:grpSp>
      <p:sp>
        <p:nvSpPr>
          <p:cNvPr id="6" name="椭圆 5"/>
          <p:cNvSpPr/>
          <p:nvPr/>
        </p:nvSpPr>
        <p:spPr>
          <a:xfrm>
            <a:off x="1482372" y="1643166"/>
            <a:ext cx="367477" cy="365821"/>
          </a:xfrm>
          <a:prstGeom prst="ellipse">
            <a:avLst/>
          </a:prstGeom>
          <a:solidFill>
            <a:srgbClr val="424242"/>
          </a:solidFill>
          <a:ln w="12700">
            <a:solidFill>
              <a:srgbClr val="424242"/>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altLang="zh-CN" dirty="0">
                <a:solidFill>
                  <a:schemeClr val="bg1"/>
                </a:solidFill>
                <a:latin typeface="微软雅黑" panose="020B0503020204020204" pitchFamily="34" charset="-122"/>
                <a:ea typeface="微软雅黑" panose="020B0503020204020204" pitchFamily="34" charset="-122"/>
              </a:rPr>
              <a:t>2</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7" name="矩形 6"/>
          <p:cNvSpPr/>
          <p:nvPr/>
        </p:nvSpPr>
        <p:spPr>
          <a:xfrm>
            <a:off x="696269" y="1363117"/>
            <a:ext cx="597763" cy="345049"/>
          </a:xfrm>
          <a:prstGeom prst="rect">
            <a:avLst/>
          </a:prstGeom>
        </p:spPr>
        <p:txBody>
          <a:bodyPr wrap="none" lIns="67391" tIns="33696" rIns="67391" bIns="33696">
            <a:spAutoFit/>
          </a:bodyPr>
          <a:lstStyle/>
          <a:p>
            <a:r>
              <a:rPr lang="zh-CN" altLang="en-US" b="1" dirty="0">
                <a:solidFill>
                  <a:schemeClr val="bg1"/>
                </a:solidFill>
                <a:latin typeface="微软雅黑" panose="020B0503020204020204" pitchFamily="34" charset="-122"/>
                <a:ea typeface="微软雅黑" panose="020B0503020204020204" pitchFamily="34" charset="-122"/>
              </a:rPr>
              <a:t>现状</a:t>
            </a:r>
            <a:endParaRPr lang="zh-CN" altLang="en-US" sz="1800" b="1"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4" name="矩形 23"/>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5"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6"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sp>
        <p:nvSpPr>
          <p:cNvPr id="27" name="TextBox 20">
            <a:extLst>
              <a:ext uri="{FF2B5EF4-FFF2-40B4-BE49-F238E27FC236}">
                <a16:creationId xmlns:a16="http://schemas.microsoft.com/office/drawing/2014/main" id="{CFF6C936-6F9D-4A62-B7F5-5F83DE799E2D}"/>
              </a:ext>
            </a:extLst>
          </p:cNvPr>
          <p:cNvSpPr txBox="1"/>
          <p:nvPr/>
        </p:nvSpPr>
        <p:spPr>
          <a:xfrm>
            <a:off x="1940223" y="1440036"/>
            <a:ext cx="6016153" cy="2369880"/>
          </a:xfrm>
          <a:prstGeom prst="rect">
            <a:avLst/>
          </a:prstGeom>
          <a:noFill/>
        </p:spPr>
        <p:txBody>
          <a:bodyPr wrap="square" lIns="0" tIns="0" rIns="0" bIns="0" rtlCol="0">
            <a:spAutoFit/>
          </a:bodyPr>
          <a:lstStyle/>
          <a:p>
            <a:r>
              <a:rPr lang="zh-CN" altLang="en-US" b="1" dirty="0">
                <a:latin typeface="楷体" panose="02010609060101010101" pitchFamily="49" charset="-122"/>
                <a:ea typeface="楷体" panose="02010609060101010101" pitchFamily="49" charset="-122"/>
              </a:rPr>
              <a:t>    </a:t>
            </a:r>
            <a:r>
              <a:rPr lang="zh-CN" altLang="en-US" dirty="0">
                <a:latin typeface="楷体" panose="02010609060101010101" pitchFamily="49" charset="-122"/>
                <a:ea typeface="楷体" panose="02010609060101010101" pitchFamily="49" charset="-122"/>
              </a:rPr>
              <a:t>目前，我国大陆各类外资（含台资）和本土企业生产的 </a:t>
            </a:r>
            <a:r>
              <a:rPr lang="en-US" altLang="zh-CN" dirty="0">
                <a:latin typeface="楷体" panose="02010609060101010101" pitchFamily="49" charset="-122"/>
                <a:ea typeface="楷体" panose="02010609060101010101" pitchFamily="49" charset="-122"/>
              </a:rPr>
              <a:t>NTC </a:t>
            </a:r>
            <a:r>
              <a:rPr lang="zh-CN" altLang="en-US" dirty="0">
                <a:latin typeface="楷体" panose="02010609060101010101" pitchFamily="49" charset="-122"/>
                <a:ea typeface="楷体" panose="02010609060101010101" pitchFamily="49" charset="-122"/>
              </a:rPr>
              <a:t>热敏电阻已约占世界总产量的 </a:t>
            </a:r>
            <a:r>
              <a:rPr lang="en-US" altLang="zh-CN" dirty="0">
                <a:latin typeface="楷体" panose="02010609060101010101" pitchFamily="49" charset="-122"/>
                <a:ea typeface="楷体" panose="02010609060101010101" pitchFamily="49" charset="-122"/>
              </a:rPr>
              <a:t>60%</a:t>
            </a:r>
            <a:r>
              <a:rPr lang="zh-CN" altLang="en-US" dirty="0">
                <a:latin typeface="楷体" panose="02010609060101010101" pitchFamily="49" charset="-122"/>
                <a:ea typeface="楷体" panose="02010609060101010101" pitchFamily="49" charset="-122"/>
              </a:rPr>
              <a:t>，我国也是 </a:t>
            </a:r>
            <a:r>
              <a:rPr lang="en-US" altLang="zh-CN" dirty="0">
                <a:latin typeface="楷体" panose="02010609060101010101" pitchFamily="49" charset="-122"/>
                <a:ea typeface="楷体" panose="02010609060101010101" pitchFamily="49" charset="-122"/>
              </a:rPr>
              <a:t>NTC </a:t>
            </a:r>
            <a:r>
              <a:rPr lang="zh-CN" altLang="en-US" dirty="0">
                <a:latin typeface="楷体" panose="02010609060101010101" pitchFamily="49" charset="-122"/>
                <a:ea typeface="楷体" panose="02010609060101010101" pitchFamily="49" charset="-122"/>
              </a:rPr>
              <a:t>热敏电阻的</a:t>
            </a:r>
            <a:r>
              <a:rPr lang="zh-CN" altLang="en-US" b="1" dirty="0">
                <a:latin typeface="楷体" panose="02010609060101010101" pitchFamily="49" charset="-122"/>
                <a:ea typeface="楷体" panose="02010609060101010101" pitchFamily="49" charset="-122"/>
              </a:rPr>
              <a:t>消费大国和主要市场</a:t>
            </a:r>
            <a:r>
              <a:rPr lang="zh-CN" altLang="en-US" dirty="0">
                <a:latin typeface="楷体" panose="02010609060101010101" pitchFamily="49" charset="-122"/>
                <a:ea typeface="楷体" panose="02010609060101010101" pitchFamily="49" charset="-122"/>
              </a:rPr>
              <a:t>。</a:t>
            </a:r>
            <a:r>
              <a:rPr lang="en-US" altLang="zh-CN" dirty="0">
                <a:latin typeface="楷体" panose="02010609060101010101" pitchFamily="49" charset="-122"/>
                <a:ea typeface="楷体" panose="02010609060101010101" pitchFamily="49" charset="-122"/>
              </a:rPr>
              <a:t>2010~2015 </a:t>
            </a:r>
            <a:r>
              <a:rPr lang="zh-CN" altLang="en-US" dirty="0">
                <a:latin typeface="楷体" panose="02010609060101010101" pitchFamily="49" charset="-122"/>
                <a:ea typeface="楷体" panose="02010609060101010101" pitchFamily="49" charset="-122"/>
              </a:rPr>
              <a:t>年，</a:t>
            </a:r>
            <a:r>
              <a:rPr lang="zh-CN" altLang="en-US" b="1" dirty="0">
                <a:latin typeface="楷体" panose="02010609060101010101" pitchFamily="49" charset="-122"/>
                <a:ea typeface="楷体" panose="02010609060101010101" pitchFamily="49" charset="-122"/>
              </a:rPr>
              <a:t>生产厂家的增长和销售额的增长都非常惊人</a:t>
            </a:r>
            <a:r>
              <a:rPr lang="zh-CN" altLang="en-US" dirty="0">
                <a:latin typeface="楷体" panose="02010609060101010101" pitchFamily="49" charset="-122"/>
                <a:ea typeface="楷体" panose="02010609060101010101" pitchFamily="49" charset="-122"/>
              </a:rPr>
              <a:t>。目前，我国各类本土和外资 </a:t>
            </a:r>
            <a:r>
              <a:rPr lang="en-US" altLang="zh-CN" dirty="0">
                <a:latin typeface="楷体" panose="02010609060101010101" pitchFamily="49" charset="-122"/>
                <a:ea typeface="楷体" panose="02010609060101010101" pitchFamily="49" charset="-122"/>
              </a:rPr>
              <a:t>PTC </a:t>
            </a:r>
            <a:r>
              <a:rPr lang="zh-CN" altLang="en-US" dirty="0">
                <a:latin typeface="楷体" panose="02010609060101010101" pitchFamily="49" charset="-122"/>
                <a:ea typeface="楷体" panose="02010609060101010101" pitchFamily="49" charset="-122"/>
              </a:rPr>
              <a:t>热敏电阻企业，有 </a:t>
            </a:r>
            <a:r>
              <a:rPr lang="en-US" altLang="zh-CN" dirty="0">
                <a:latin typeface="楷体" panose="02010609060101010101" pitchFamily="49" charset="-122"/>
                <a:ea typeface="楷体" panose="02010609060101010101" pitchFamily="49" charset="-122"/>
              </a:rPr>
              <a:t>60~70 </a:t>
            </a:r>
            <a:r>
              <a:rPr lang="zh-CN" altLang="en-US" dirty="0">
                <a:latin typeface="楷体" panose="02010609060101010101" pitchFamily="49" charset="-122"/>
                <a:ea typeface="楷体" panose="02010609060101010101" pitchFamily="49" charset="-122"/>
              </a:rPr>
              <a:t>家，我国各类本土和外资 </a:t>
            </a:r>
            <a:r>
              <a:rPr lang="en-US" altLang="zh-CN" dirty="0">
                <a:latin typeface="楷体" panose="02010609060101010101" pitchFamily="49" charset="-122"/>
                <a:ea typeface="楷体" panose="02010609060101010101" pitchFamily="49" charset="-122"/>
              </a:rPr>
              <a:t>NTC </a:t>
            </a:r>
            <a:r>
              <a:rPr lang="zh-CN" altLang="en-US" dirty="0">
                <a:latin typeface="楷体" panose="02010609060101010101" pitchFamily="49" charset="-122"/>
                <a:ea typeface="楷体" panose="02010609060101010101" pitchFamily="49" charset="-122"/>
              </a:rPr>
              <a:t>热敏电阻企业，有 </a:t>
            </a:r>
            <a:r>
              <a:rPr lang="en-US" altLang="zh-CN" dirty="0">
                <a:latin typeface="楷体" panose="02010609060101010101" pitchFamily="49" charset="-122"/>
                <a:ea typeface="楷体" panose="02010609060101010101" pitchFamily="49" charset="-122"/>
              </a:rPr>
              <a:t>140~150 </a:t>
            </a:r>
            <a:r>
              <a:rPr lang="zh-CN" altLang="en-US" dirty="0">
                <a:latin typeface="楷体" panose="02010609060101010101" pitchFamily="49" charset="-122"/>
                <a:ea typeface="楷体" panose="02010609060101010101" pitchFamily="49" charset="-122"/>
              </a:rPr>
              <a:t>家，其中 </a:t>
            </a:r>
            <a:r>
              <a:rPr lang="en-US" altLang="zh-CN" dirty="0">
                <a:latin typeface="楷体" panose="02010609060101010101" pitchFamily="49" charset="-122"/>
                <a:ea typeface="楷体" panose="02010609060101010101" pitchFamily="49" charset="-122"/>
              </a:rPr>
              <a:t>2010 </a:t>
            </a:r>
            <a:r>
              <a:rPr lang="zh-CN" altLang="en-US" dirty="0">
                <a:latin typeface="楷体" panose="02010609060101010101" pitchFamily="49" charset="-122"/>
                <a:ea typeface="楷体" panose="02010609060101010101" pitchFamily="49" charset="-122"/>
              </a:rPr>
              <a:t>年以后成立的</a:t>
            </a:r>
            <a:r>
              <a:rPr lang="en-US" altLang="zh-CN" dirty="0">
                <a:latin typeface="楷体" panose="02010609060101010101" pitchFamily="49" charset="-122"/>
                <a:ea typeface="楷体" panose="02010609060101010101" pitchFamily="49" charset="-122"/>
              </a:rPr>
              <a:t>NTC </a:t>
            </a:r>
            <a:r>
              <a:rPr lang="zh-CN" altLang="en-US" dirty="0">
                <a:latin typeface="楷体" panose="02010609060101010101" pitchFamily="49" charset="-122"/>
                <a:ea typeface="楷体" panose="02010609060101010101" pitchFamily="49" charset="-122"/>
              </a:rPr>
              <a:t>热敏电阻企业有 </a:t>
            </a:r>
            <a:r>
              <a:rPr lang="en-US" altLang="zh-CN" dirty="0">
                <a:latin typeface="楷体" panose="02010609060101010101" pitchFamily="49" charset="-122"/>
                <a:ea typeface="楷体" panose="02010609060101010101" pitchFamily="49" charset="-122"/>
              </a:rPr>
              <a:t>20 </a:t>
            </a:r>
            <a:r>
              <a:rPr lang="zh-CN" altLang="en-US" dirty="0">
                <a:latin typeface="楷体" panose="02010609060101010101" pitchFamily="49" charset="-122"/>
                <a:ea typeface="楷体" panose="02010609060101010101" pitchFamily="49" charset="-122"/>
              </a:rPr>
              <a:t>家。一方面，行业增长速度和新加入厂家数量的增长绝对值在电子元件行业十分耀眼。 </a:t>
            </a:r>
            <a:r>
              <a:rPr lang="en-US" altLang="zh-CN" baseline="30000" dirty="0">
                <a:solidFill>
                  <a:srgbClr val="000000"/>
                </a:solidFill>
                <a:latin typeface="黑体" panose="02010609060101010101" pitchFamily="49" charset="-122"/>
                <a:ea typeface="黑体" panose="02010609060101010101" pitchFamily="49" charset="-122"/>
              </a:rPr>
              <a:t>[6]</a:t>
            </a:r>
            <a:endParaRPr lang="zh-CN" altLang="en-US" b="1" dirty="0">
              <a:latin typeface="楷体" panose="02010609060101010101" pitchFamily="49" charset="-122"/>
              <a:ea typeface="楷体" panose="02010609060101010101" pitchFamily="49" charset="-122"/>
            </a:endParaRPr>
          </a:p>
          <a:p>
            <a:pPr algn="ctr">
              <a:buNone/>
            </a:pPr>
            <a:endParaRPr lang="zh-CN" altLang="en-US" sz="1000" dirty="0"/>
          </a:p>
        </p:txBody>
      </p:sp>
    </p:spTree>
    <p:extLst>
      <p:ext uri="{BB962C8B-B14F-4D97-AF65-F5344CB8AC3E}">
        <p14:creationId xmlns:p14="http://schemas.microsoft.com/office/powerpoint/2010/main" val="2454201344"/>
      </p:ext>
    </p:extLst>
  </p:cSld>
  <p:clrMapOvr>
    <a:masterClrMapping/>
  </p:clrMapOvr>
  <mc:AlternateContent xmlns:mc="http://schemas.openxmlformats.org/markup-compatibility/2006">
    <mc:Choice xmlns:p14="http://schemas.microsoft.com/office/powerpoint/2010/main" Requires="p14">
      <p:transition spd="slow" p14:dur="2000" advTm="4312"/>
    </mc:Choice>
    <mc:Fallback>
      <p:transition spd="slow" advTm="4312"/>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4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0000">
                                          <p:cBhvr additive="base">
                                            <p:cTn id="7" dur="5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outVertical)">
                                          <p:cBhvr>
                                            <p:cTn id="16" dur="500"/>
                                            <p:tgtEl>
                                              <p:spTgt spid="7"/>
                                            </p:tgtEl>
                                          </p:cBhvr>
                                        </p:animEffect>
                                      </p:childTnLst>
                                    </p:cTn>
                                  </p:par>
                                </p:childTnLst>
                              </p:cTn>
                            </p:par>
                            <p:par>
                              <p:cTn id="17" fill="hold">
                                <p:stCondLst>
                                  <p:cond delay="700"/>
                                </p:stCondLst>
                                <p:childTnLst>
                                  <p:par>
                                    <p:cTn id="18" presetID="21" presetClass="entr" presetSubtype="1"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heel(1)">
                                          <p:cBhvr>
                                            <p:cTn id="20" dur="800"/>
                                            <p:tgtEl>
                                              <p:spTgt spid="2"/>
                                            </p:tgtEl>
                                          </p:cBhvr>
                                        </p:animEffect>
                                      </p:childTnLst>
                                    </p:cTn>
                                  </p:par>
                                  <p:par>
                                    <p:cTn id="21" presetID="22" presetClass="entr" presetSubtype="8" fill="hold" grpId="0" nodeType="withEffect">
                                      <p:stCondLst>
                                        <p:cond delay="500"/>
                                      </p:stCondLst>
                                      <p:iterate type="lt">
                                        <p:tmPct val="30000"/>
                                      </p:iterate>
                                      <p:childTnLst>
                                        <p:set>
                                          <p:cBhvr>
                                            <p:cTn id="22" dur="1" fill="hold">
                                              <p:stCondLst>
                                                <p:cond delay="0"/>
                                              </p:stCondLst>
                                            </p:cTn>
                                            <p:tgtEl>
                                              <p:spTgt spid="27"/>
                                            </p:tgtEl>
                                            <p:attrNameLst>
                                              <p:attrName>style.visibility</p:attrName>
                                            </p:attrNameLst>
                                          </p:cBhvr>
                                          <p:to>
                                            <p:strVal val="visible"/>
                                          </p:to>
                                        </p:set>
                                        <p:animEffect transition="in" filter="wipe(left)">
                                          <p:cBhvr>
                                            <p:cTn id="23" dur="50"/>
                                            <p:tgtEl>
                                              <p:spTgt spid="27"/>
                                            </p:tgtEl>
                                          </p:cBhvr>
                                        </p:animEffect>
                                      </p:childTnLst>
                                    </p:cTn>
                                  </p:par>
                                  <p:par>
                                    <p:cTn id="24" presetID="36" presetClass="emph" presetSubtype="0" fill="hold" grpId="1" nodeType="withEffect">
                                      <p:stCondLst>
                                        <p:cond delay="500"/>
                                      </p:stCondLst>
                                      <p:iterate type="lt">
                                        <p:tmPct val="30000"/>
                                      </p:iterate>
                                      <p:childTnLst>
                                        <p:animScale>
                                          <p:cBhvr>
                                            <p:cTn id="25" dur="25" autoRev="1" fill="hold">
                                              <p:stCondLst>
                                                <p:cond delay="0"/>
                                              </p:stCondLst>
                                            </p:cTn>
                                            <p:tgtEl>
                                              <p:spTgt spid="27"/>
                                            </p:tgtEl>
                                          </p:cBhvr>
                                          <p:to x="80000" y="100000"/>
                                        </p:animScale>
                                        <p:anim by="(#ppt_w*0.10)" calcmode="lin" valueType="num">
                                          <p:cBhvr>
                                            <p:cTn id="26" dur="25" autoRev="1" fill="hold">
                                              <p:stCondLst>
                                                <p:cond delay="0"/>
                                              </p:stCondLst>
                                            </p:cTn>
                                            <p:tgtEl>
                                              <p:spTgt spid="27"/>
                                            </p:tgtEl>
                                            <p:attrNameLst>
                                              <p:attrName>ppt_x</p:attrName>
                                            </p:attrNameLst>
                                          </p:cBhvr>
                                        </p:anim>
                                        <p:anim by="(-#ppt_w*0.10)" calcmode="lin" valueType="num">
                                          <p:cBhvr>
                                            <p:cTn id="27" dur="25" autoRev="1" fill="hold">
                                              <p:stCondLst>
                                                <p:cond delay="0"/>
                                              </p:stCondLst>
                                            </p:cTn>
                                            <p:tgtEl>
                                              <p:spTgt spid="27"/>
                                            </p:tgtEl>
                                            <p:attrNameLst>
                                              <p:attrName>ppt_y</p:attrName>
                                            </p:attrNameLst>
                                          </p:cBhvr>
                                        </p:anim>
                                        <p:animRot by="-480000">
                                          <p:cBhvr>
                                            <p:cTn id="28" dur="25" autoRev="1" fill="hold">
                                              <p:stCondLst>
                                                <p:cond delay="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27" grpId="0"/>
          <p:bldP spid="27"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outVertical)">
                                          <p:cBhvr>
                                            <p:cTn id="16" dur="500"/>
                                            <p:tgtEl>
                                              <p:spTgt spid="7"/>
                                            </p:tgtEl>
                                          </p:cBhvr>
                                        </p:animEffect>
                                      </p:childTnLst>
                                    </p:cTn>
                                  </p:par>
                                </p:childTnLst>
                              </p:cTn>
                            </p:par>
                            <p:par>
                              <p:cTn id="17" fill="hold">
                                <p:stCondLst>
                                  <p:cond delay="700"/>
                                </p:stCondLst>
                                <p:childTnLst>
                                  <p:par>
                                    <p:cTn id="18" presetID="21" presetClass="entr" presetSubtype="1"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heel(1)">
                                          <p:cBhvr>
                                            <p:cTn id="20" dur="800"/>
                                            <p:tgtEl>
                                              <p:spTgt spid="2"/>
                                            </p:tgtEl>
                                          </p:cBhvr>
                                        </p:animEffect>
                                      </p:childTnLst>
                                    </p:cTn>
                                  </p:par>
                                  <p:par>
                                    <p:cTn id="21" presetID="22" presetClass="entr" presetSubtype="8" fill="hold" grpId="0" nodeType="withEffect">
                                      <p:stCondLst>
                                        <p:cond delay="500"/>
                                      </p:stCondLst>
                                      <p:iterate type="lt">
                                        <p:tmPct val="30000"/>
                                      </p:iterate>
                                      <p:childTnLst>
                                        <p:set>
                                          <p:cBhvr>
                                            <p:cTn id="22" dur="1" fill="hold">
                                              <p:stCondLst>
                                                <p:cond delay="0"/>
                                              </p:stCondLst>
                                            </p:cTn>
                                            <p:tgtEl>
                                              <p:spTgt spid="27"/>
                                            </p:tgtEl>
                                            <p:attrNameLst>
                                              <p:attrName>style.visibility</p:attrName>
                                            </p:attrNameLst>
                                          </p:cBhvr>
                                          <p:to>
                                            <p:strVal val="visible"/>
                                          </p:to>
                                        </p:set>
                                        <p:animEffect transition="in" filter="wipe(left)">
                                          <p:cBhvr>
                                            <p:cTn id="23" dur="50"/>
                                            <p:tgtEl>
                                              <p:spTgt spid="27"/>
                                            </p:tgtEl>
                                          </p:cBhvr>
                                        </p:animEffect>
                                      </p:childTnLst>
                                    </p:cTn>
                                  </p:par>
                                  <p:par>
                                    <p:cTn id="24" presetID="36" presetClass="emph" presetSubtype="0" fill="hold" grpId="1" nodeType="withEffect">
                                      <p:stCondLst>
                                        <p:cond delay="500"/>
                                      </p:stCondLst>
                                      <p:iterate type="lt">
                                        <p:tmPct val="30000"/>
                                      </p:iterate>
                                      <p:childTnLst>
                                        <p:animScale>
                                          <p:cBhvr>
                                            <p:cTn id="25" dur="25" autoRev="1" fill="hold">
                                              <p:stCondLst>
                                                <p:cond delay="0"/>
                                              </p:stCondLst>
                                            </p:cTn>
                                            <p:tgtEl>
                                              <p:spTgt spid="27"/>
                                            </p:tgtEl>
                                          </p:cBhvr>
                                          <p:to x="80000" y="100000"/>
                                        </p:animScale>
                                        <p:anim by="(#ppt_w*0.10)" calcmode="lin" valueType="num">
                                          <p:cBhvr>
                                            <p:cTn id="26" dur="25" autoRev="1" fill="hold">
                                              <p:stCondLst>
                                                <p:cond delay="0"/>
                                              </p:stCondLst>
                                            </p:cTn>
                                            <p:tgtEl>
                                              <p:spTgt spid="27"/>
                                            </p:tgtEl>
                                            <p:attrNameLst>
                                              <p:attrName>ppt_x</p:attrName>
                                            </p:attrNameLst>
                                          </p:cBhvr>
                                        </p:anim>
                                        <p:anim by="(-#ppt_w*0.10)" calcmode="lin" valueType="num">
                                          <p:cBhvr>
                                            <p:cTn id="27" dur="25" autoRev="1" fill="hold">
                                              <p:stCondLst>
                                                <p:cond delay="0"/>
                                              </p:stCondLst>
                                            </p:cTn>
                                            <p:tgtEl>
                                              <p:spTgt spid="27"/>
                                            </p:tgtEl>
                                            <p:attrNameLst>
                                              <p:attrName>ppt_y</p:attrName>
                                            </p:attrNameLst>
                                          </p:cBhvr>
                                        </p:anim>
                                        <p:animRot by="-480000">
                                          <p:cBhvr>
                                            <p:cTn id="28" dur="25" autoRev="1" fill="hold">
                                              <p:stCondLst>
                                                <p:cond delay="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27" grpId="0"/>
          <p:bldP spid="27" grpId="1"/>
        </p:bldLst>
      </p:timing>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411224" y="1178974"/>
            <a:ext cx="6977200" cy="3429414"/>
          </a:xfrm>
          <a:prstGeom prst="roundRect">
            <a:avLst/>
          </a:prstGeom>
          <a:noFill/>
          <a:ln w="12700">
            <a:solidFill>
              <a:srgbClr val="424242"/>
            </a:solid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lang="zh-CN" altLang="en-US" sz="18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395536" y="935979"/>
            <a:ext cx="1210588" cy="1199327"/>
            <a:chOff x="304800" y="673100"/>
            <a:chExt cx="4000500" cy="4000500"/>
          </a:xfrm>
          <a:gradFill>
            <a:gsLst>
              <a:gs pos="0">
                <a:schemeClr val="accent1">
                  <a:lumMod val="75000"/>
                </a:schemeClr>
              </a:gs>
              <a:gs pos="100000">
                <a:schemeClr val="accent1"/>
              </a:gs>
            </a:gsLst>
            <a:lin ang="5400000" scaled="0"/>
          </a:gradFill>
          <a:effectLst>
            <a:outerShdw blurRad="228600" dist="228600" dir="5400000" algn="tr" rotWithShape="0">
              <a:prstClr val="black">
                <a:alpha val="30000"/>
              </a:prstClr>
            </a:outerShdw>
          </a:effectLst>
        </p:grpSpPr>
        <p:sp>
          <p:nvSpPr>
            <p:cNvPr id="4" name="同心圆 3"/>
            <p:cNvSpPr/>
            <p:nvPr/>
          </p:nvSpPr>
          <p:spPr>
            <a:xfrm>
              <a:off x="304800" y="673100"/>
              <a:ext cx="4000500" cy="4000500"/>
            </a:xfrm>
            <a:prstGeom prst="donut">
              <a:avLst>
                <a:gd name="adj" fmla="val 4879"/>
              </a:avLst>
            </a:prstGeom>
            <a:solidFill>
              <a:srgbClr val="424242"/>
            </a:solidFill>
            <a:ln w="25400">
              <a:solidFill>
                <a:srgbClr val="4242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微软雅黑" panose="020B0503020204020204" pitchFamily="34" charset="-122"/>
                <a:ea typeface="微软雅黑" panose="020B0503020204020204" pitchFamily="34" charset="-122"/>
              </a:endParaRPr>
            </a:p>
          </p:txBody>
        </p:sp>
        <p:sp>
          <p:nvSpPr>
            <p:cNvPr id="5" name="椭圆 4"/>
            <p:cNvSpPr/>
            <p:nvPr/>
          </p:nvSpPr>
          <p:spPr>
            <a:xfrm>
              <a:off x="392112" y="760412"/>
              <a:ext cx="3825874" cy="3825874"/>
            </a:xfrm>
            <a:prstGeom prst="ellipse">
              <a:avLst/>
            </a:prstGeom>
            <a:solidFill>
              <a:srgbClr val="42424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微软雅黑" panose="020B0503020204020204" pitchFamily="34" charset="-122"/>
                <a:ea typeface="微软雅黑" panose="020B0503020204020204" pitchFamily="34" charset="-122"/>
              </a:endParaRPr>
            </a:p>
          </p:txBody>
        </p:sp>
      </p:grpSp>
      <p:sp>
        <p:nvSpPr>
          <p:cNvPr id="6" name="椭圆 5"/>
          <p:cNvSpPr/>
          <p:nvPr/>
        </p:nvSpPr>
        <p:spPr>
          <a:xfrm>
            <a:off x="1482372" y="1643166"/>
            <a:ext cx="367477" cy="365821"/>
          </a:xfrm>
          <a:prstGeom prst="ellipse">
            <a:avLst/>
          </a:prstGeom>
          <a:solidFill>
            <a:srgbClr val="424242"/>
          </a:solidFill>
          <a:ln w="12700">
            <a:solidFill>
              <a:srgbClr val="424242"/>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altLang="zh-CN" dirty="0">
                <a:solidFill>
                  <a:schemeClr val="bg1"/>
                </a:solidFill>
                <a:latin typeface="微软雅黑" panose="020B0503020204020204" pitchFamily="34" charset="-122"/>
                <a:ea typeface="微软雅黑" panose="020B0503020204020204" pitchFamily="34" charset="-122"/>
              </a:rPr>
              <a:t>3</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7" name="矩形 6"/>
          <p:cNvSpPr/>
          <p:nvPr/>
        </p:nvSpPr>
        <p:spPr>
          <a:xfrm>
            <a:off x="696269" y="1363117"/>
            <a:ext cx="597763" cy="345049"/>
          </a:xfrm>
          <a:prstGeom prst="rect">
            <a:avLst/>
          </a:prstGeom>
        </p:spPr>
        <p:txBody>
          <a:bodyPr wrap="none" lIns="67391" tIns="33696" rIns="67391" bIns="33696">
            <a:spAutoFit/>
          </a:bodyPr>
          <a:lstStyle/>
          <a:p>
            <a:r>
              <a:rPr lang="zh-CN" altLang="en-US" b="1" dirty="0">
                <a:solidFill>
                  <a:schemeClr val="bg1"/>
                </a:solidFill>
                <a:latin typeface="微软雅黑" panose="020B0503020204020204" pitchFamily="34" charset="-122"/>
                <a:ea typeface="微软雅黑" panose="020B0503020204020204" pitchFamily="34" charset="-122"/>
              </a:rPr>
              <a:t>现状</a:t>
            </a:r>
            <a:endParaRPr lang="zh-CN" altLang="en-US" sz="1800" b="1"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4" name="矩形 23"/>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5"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6"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sp>
        <p:nvSpPr>
          <p:cNvPr id="27" name="TextBox 20">
            <a:extLst>
              <a:ext uri="{FF2B5EF4-FFF2-40B4-BE49-F238E27FC236}">
                <a16:creationId xmlns:a16="http://schemas.microsoft.com/office/drawing/2014/main" id="{CFF6C936-6F9D-4A62-B7F5-5F83DE799E2D}"/>
              </a:ext>
            </a:extLst>
          </p:cNvPr>
          <p:cNvSpPr txBox="1"/>
          <p:nvPr/>
        </p:nvSpPr>
        <p:spPr>
          <a:xfrm>
            <a:off x="1940223" y="1440036"/>
            <a:ext cx="5950101" cy="2646878"/>
          </a:xfrm>
          <a:prstGeom prst="rect">
            <a:avLst/>
          </a:prstGeom>
          <a:noFill/>
        </p:spPr>
        <p:txBody>
          <a:bodyPr wrap="square" lIns="0" tIns="0" rIns="0" bIns="0" rtlCol="0">
            <a:spAutoFit/>
          </a:bodyPr>
          <a:lstStyle/>
          <a:p>
            <a:r>
              <a:rPr lang="zh-CN" altLang="en-US" b="1" dirty="0">
                <a:latin typeface="楷体" panose="02010609060101010101" pitchFamily="49" charset="-122"/>
                <a:ea typeface="楷体" panose="02010609060101010101" pitchFamily="49" charset="-122"/>
              </a:rPr>
              <a:t>    </a:t>
            </a:r>
            <a:r>
              <a:rPr lang="zh-CN" altLang="en-US" dirty="0">
                <a:latin typeface="楷体" panose="02010609060101010101" pitchFamily="49" charset="-122"/>
                <a:ea typeface="楷体" panose="02010609060101010101" pitchFamily="49" charset="-122"/>
              </a:rPr>
              <a:t>另一方面，相当一部分本土企业虽然在“十二五”期间也有增长，但跟行业整体的增长不成比例，有的没有增长，有的还有下降的趋势。</a:t>
            </a:r>
            <a:r>
              <a:rPr lang="en-US" altLang="zh-CN" dirty="0">
                <a:latin typeface="楷体" panose="02010609060101010101" pitchFamily="49" charset="-122"/>
                <a:ea typeface="楷体" panose="02010609060101010101" pitchFamily="49" charset="-122"/>
              </a:rPr>
              <a:t>NTC </a:t>
            </a:r>
            <a:r>
              <a:rPr lang="zh-CN" altLang="en-US" dirty="0">
                <a:latin typeface="楷体" panose="02010609060101010101" pitchFamily="49" charset="-122"/>
                <a:ea typeface="楷体" panose="02010609060101010101" pitchFamily="49" charset="-122"/>
              </a:rPr>
              <a:t>热敏电阻行业，</a:t>
            </a:r>
            <a:r>
              <a:rPr lang="zh-CN" altLang="en-US" b="1" dirty="0">
                <a:latin typeface="楷体" panose="02010609060101010101" pitchFamily="49" charset="-122"/>
                <a:ea typeface="楷体" panose="02010609060101010101" pitchFamily="49" charset="-122"/>
              </a:rPr>
              <a:t>民族品牌处于小而全、小而散、小而弱的状况，并且两极分化严重</a:t>
            </a:r>
            <a:r>
              <a:rPr lang="zh-CN" altLang="en-US" dirty="0">
                <a:latin typeface="楷体" panose="02010609060101010101" pitchFamily="49" charset="-122"/>
                <a:ea typeface="楷体" panose="02010609060101010101" pitchFamily="49" charset="-122"/>
              </a:rPr>
              <a:t>。整体上，本土企业与外资企业（含台资）的厂家数量比约为 </a:t>
            </a:r>
            <a:r>
              <a:rPr lang="en-US" altLang="zh-CN" dirty="0">
                <a:latin typeface="楷体" panose="02010609060101010101" pitchFamily="49" charset="-122"/>
                <a:ea typeface="楷体" panose="02010609060101010101" pitchFamily="49" charset="-122"/>
              </a:rPr>
              <a:t>7:3</a:t>
            </a:r>
            <a:r>
              <a:rPr lang="zh-CN" altLang="en-US" dirty="0">
                <a:latin typeface="楷体" panose="02010609060101010101" pitchFamily="49" charset="-122"/>
                <a:ea typeface="楷体" panose="02010609060101010101" pitchFamily="49" charset="-122"/>
              </a:rPr>
              <a:t>，而销售额相比却是 </a:t>
            </a:r>
            <a:r>
              <a:rPr lang="en-US" altLang="zh-CN" dirty="0">
                <a:latin typeface="楷体" panose="02010609060101010101" pitchFamily="49" charset="-122"/>
                <a:ea typeface="楷体" panose="02010609060101010101" pitchFamily="49" charset="-122"/>
              </a:rPr>
              <a:t>3:7</a:t>
            </a:r>
            <a:r>
              <a:rPr lang="zh-CN" altLang="en-US" dirty="0">
                <a:latin typeface="楷体" panose="02010609060101010101" pitchFamily="49" charset="-122"/>
                <a:ea typeface="楷体" panose="02010609060101010101" pitchFamily="49" charset="-122"/>
              </a:rPr>
              <a:t>。在整个热敏电阻行业处于高速增长的同时，国内大部分本土 </a:t>
            </a:r>
            <a:r>
              <a:rPr lang="en-US" altLang="zh-CN" dirty="0">
                <a:latin typeface="楷体" panose="02010609060101010101" pitchFamily="49" charset="-122"/>
                <a:ea typeface="楷体" panose="02010609060101010101" pitchFamily="49" charset="-122"/>
              </a:rPr>
              <a:t>NTC </a:t>
            </a:r>
            <a:r>
              <a:rPr lang="zh-CN" altLang="en-US" dirty="0">
                <a:latin typeface="楷体" panose="02010609060101010101" pitchFamily="49" charset="-122"/>
                <a:ea typeface="楷体" panose="02010609060101010101" pitchFamily="49" charset="-122"/>
              </a:rPr>
              <a:t>热敏电阻企业并没有享受到行业发展所带来的巨大红利，</a:t>
            </a:r>
            <a:r>
              <a:rPr lang="zh-CN" altLang="en-US" b="1" dirty="0">
                <a:latin typeface="楷体" panose="02010609060101010101" pitchFamily="49" charset="-122"/>
                <a:ea typeface="楷体" panose="02010609060101010101" pitchFamily="49" charset="-122"/>
              </a:rPr>
              <a:t>并没有充分</a:t>
            </a:r>
          </a:p>
          <a:p>
            <a:r>
              <a:rPr lang="zh-CN" altLang="en-US" b="1" dirty="0">
                <a:latin typeface="楷体" panose="02010609060101010101" pitchFamily="49" charset="-122"/>
                <a:ea typeface="楷体" panose="02010609060101010101" pitchFamily="49" charset="-122"/>
              </a:rPr>
              <a:t>利用好广阔市场带来的发展良机</a:t>
            </a:r>
            <a:r>
              <a:rPr lang="zh-CN" altLang="en-US" dirty="0">
                <a:latin typeface="楷体" panose="02010609060101010101" pitchFamily="49" charset="-122"/>
                <a:ea typeface="楷体" panose="02010609060101010101" pitchFamily="49" charset="-122"/>
              </a:rPr>
              <a:t>。</a:t>
            </a:r>
            <a:r>
              <a:rPr lang="en-US" altLang="zh-CN" baseline="30000" dirty="0">
                <a:solidFill>
                  <a:srgbClr val="000000"/>
                </a:solidFill>
                <a:latin typeface="黑体" panose="02010609060101010101" pitchFamily="49" charset="-122"/>
                <a:ea typeface="黑体" panose="02010609060101010101" pitchFamily="49" charset="-122"/>
              </a:rPr>
              <a:t>[6]</a:t>
            </a:r>
            <a:endParaRPr lang="zh-CN" altLang="en-US" b="1" dirty="0">
              <a:latin typeface="楷体" panose="02010609060101010101" pitchFamily="49" charset="-122"/>
              <a:ea typeface="楷体" panose="02010609060101010101" pitchFamily="49" charset="-122"/>
            </a:endParaRPr>
          </a:p>
          <a:p>
            <a:pPr algn="ctr">
              <a:buNone/>
            </a:pPr>
            <a:endParaRPr lang="zh-CN" altLang="en-US" sz="1000" dirty="0"/>
          </a:p>
        </p:txBody>
      </p:sp>
    </p:spTree>
    <p:extLst>
      <p:ext uri="{BB962C8B-B14F-4D97-AF65-F5344CB8AC3E}">
        <p14:creationId xmlns:p14="http://schemas.microsoft.com/office/powerpoint/2010/main" val="96437790"/>
      </p:ext>
    </p:extLst>
  </p:cSld>
  <p:clrMapOvr>
    <a:masterClrMapping/>
  </p:clrMapOvr>
  <mc:AlternateContent xmlns:mc="http://schemas.openxmlformats.org/markup-compatibility/2006">
    <mc:Choice xmlns:p14="http://schemas.microsoft.com/office/powerpoint/2010/main" Requires="p14">
      <p:transition spd="slow" p14:dur="2000" advTm="4312"/>
    </mc:Choice>
    <mc:Fallback>
      <p:transition spd="slow" advTm="4312"/>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4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0000">
                                          <p:cBhvr additive="base">
                                            <p:cTn id="7" dur="5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outVertical)">
                                          <p:cBhvr>
                                            <p:cTn id="16" dur="500"/>
                                            <p:tgtEl>
                                              <p:spTgt spid="7"/>
                                            </p:tgtEl>
                                          </p:cBhvr>
                                        </p:animEffect>
                                      </p:childTnLst>
                                    </p:cTn>
                                  </p:par>
                                </p:childTnLst>
                              </p:cTn>
                            </p:par>
                            <p:par>
                              <p:cTn id="17" fill="hold">
                                <p:stCondLst>
                                  <p:cond delay="700"/>
                                </p:stCondLst>
                                <p:childTnLst>
                                  <p:par>
                                    <p:cTn id="18" presetID="21" presetClass="entr" presetSubtype="1"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heel(1)">
                                          <p:cBhvr>
                                            <p:cTn id="20" dur="800"/>
                                            <p:tgtEl>
                                              <p:spTgt spid="2"/>
                                            </p:tgtEl>
                                          </p:cBhvr>
                                        </p:animEffect>
                                      </p:childTnLst>
                                    </p:cTn>
                                  </p:par>
                                  <p:par>
                                    <p:cTn id="21" presetID="22" presetClass="entr" presetSubtype="8" fill="hold" grpId="0" nodeType="withEffect">
                                      <p:stCondLst>
                                        <p:cond delay="500"/>
                                      </p:stCondLst>
                                      <p:iterate type="lt">
                                        <p:tmPct val="30000"/>
                                      </p:iterate>
                                      <p:childTnLst>
                                        <p:set>
                                          <p:cBhvr>
                                            <p:cTn id="22" dur="1" fill="hold">
                                              <p:stCondLst>
                                                <p:cond delay="0"/>
                                              </p:stCondLst>
                                            </p:cTn>
                                            <p:tgtEl>
                                              <p:spTgt spid="27"/>
                                            </p:tgtEl>
                                            <p:attrNameLst>
                                              <p:attrName>style.visibility</p:attrName>
                                            </p:attrNameLst>
                                          </p:cBhvr>
                                          <p:to>
                                            <p:strVal val="visible"/>
                                          </p:to>
                                        </p:set>
                                        <p:animEffect transition="in" filter="wipe(left)">
                                          <p:cBhvr>
                                            <p:cTn id="23" dur="50"/>
                                            <p:tgtEl>
                                              <p:spTgt spid="27"/>
                                            </p:tgtEl>
                                          </p:cBhvr>
                                        </p:animEffect>
                                      </p:childTnLst>
                                    </p:cTn>
                                  </p:par>
                                  <p:par>
                                    <p:cTn id="24" presetID="36" presetClass="emph" presetSubtype="0" fill="hold" grpId="1" nodeType="withEffect">
                                      <p:stCondLst>
                                        <p:cond delay="500"/>
                                      </p:stCondLst>
                                      <p:iterate type="lt">
                                        <p:tmPct val="30000"/>
                                      </p:iterate>
                                      <p:childTnLst>
                                        <p:animScale>
                                          <p:cBhvr>
                                            <p:cTn id="25" dur="25" autoRev="1" fill="hold">
                                              <p:stCondLst>
                                                <p:cond delay="0"/>
                                              </p:stCondLst>
                                            </p:cTn>
                                            <p:tgtEl>
                                              <p:spTgt spid="27"/>
                                            </p:tgtEl>
                                          </p:cBhvr>
                                          <p:to x="80000" y="100000"/>
                                        </p:animScale>
                                        <p:anim by="(#ppt_w*0.10)" calcmode="lin" valueType="num">
                                          <p:cBhvr>
                                            <p:cTn id="26" dur="25" autoRev="1" fill="hold">
                                              <p:stCondLst>
                                                <p:cond delay="0"/>
                                              </p:stCondLst>
                                            </p:cTn>
                                            <p:tgtEl>
                                              <p:spTgt spid="27"/>
                                            </p:tgtEl>
                                            <p:attrNameLst>
                                              <p:attrName>ppt_x</p:attrName>
                                            </p:attrNameLst>
                                          </p:cBhvr>
                                        </p:anim>
                                        <p:anim by="(-#ppt_w*0.10)" calcmode="lin" valueType="num">
                                          <p:cBhvr>
                                            <p:cTn id="27" dur="25" autoRev="1" fill="hold">
                                              <p:stCondLst>
                                                <p:cond delay="0"/>
                                              </p:stCondLst>
                                            </p:cTn>
                                            <p:tgtEl>
                                              <p:spTgt spid="27"/>
                                            </p:tgtEl>
                                            <p:attrNameLst>
                                              <p:attrName>ppt_y</p:attrName>
                                            </p:attrNameLst>
                                          </p:cBhvr>
                                        </p:anim>
                                        <p:animRot by="-480000">
                                          <p:cBhvr>
                                            <p:cTn id="28" dur="25" autoRev="1" fill="hold">
                                              <p:stCondLst>
                                                <p:cond delay="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27" grpId="0"/>
          <p:bldP spid="27"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outVertical)">
                                          <p:cBhvr>
                                            <p:cTn id="16" dur="500"/>
                                            <p:tgtEl>
                                              <p:spTgt spid="7"/>
                                            </p:tgtEl>
                                          </p:cBhvr>
                                        </p:animEffect>
                                      </p:childTnLst>
                                    </p:cTn>
                                  </p:par>
                                </p:childTnLst>
                              </p:cTn>
                            </p:par>
                            <p:par>
                              <p:cTn id="17" fill="hold">
                                <p:stCondLst>
                                  <p:cond delay="700"/>
                                </p:stCondLst>
                                <p:childTnLst>
                                  <p:par>
                                    <p:cTn id="18" presetID="21" presetClass="entr" presetSubtype="1"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heel(1)">
                                          <p:cBhvr>
                                            <p:cTn id="20" dur="800"/>
                                            <p:tgtEl>
                                              <p:spTgt spid="2"/>
                                            </p:tgtEl>
                                          </p:cBhvr>
                                        </p:animEffect>
                                      </p:childTnLst>
                                    </p:cTn>
                                  </p:par>
                                  <p:par>
                                    <p:cTn id="21" presetID="22" presetClass="entr" presetSubtype="8" fill="hold" grpId="0" nodeType="withEffect">
                                      <p:stCondLst>
                                        <p:cond delay="500"/>
                                      </p:stCondLst>
                                      <p:iterate type="lt">
                                        <p:tmPct val="30000"/>
                                      </p:iterate>
                                      <p:childTnLst>
                                        <p:set>
                                          <p:cBhvr>
                                            <p:cTn id="22" dur="1" fill="hold">
                                              <p:stCondLst>
                                                <p:cond delay="0"/>
                                              </p:stCondLst>
                                            </p:cTn>
                                            <p:tgtEl>
                                              <p:spTgt spid="27"/>
                                            </p:tgtEl>
                                            <p:attrNameLst>
                                              <p:attrName>style.visibility</p:attrName>
                                            </p:attrNameLst>
                                          </p:cBhvr>
                                          <p:to>
                                            <p:strVal val="visible"/>
                                          </p:to>
                                        </p:set>
                                        <p:animEffect transition="in" filter="wipe(left)">
                                          <p:cBhvr>
                                            <p:cTn id="23" dur="50"/>
                                            <p:tgtEl>
                                              <p:spTgt spid="27"/>
                                            </p:tgtEl>
                                          </p:cBhvr>
                                        </p:animEffect>
                                      </p:childTnLst>
                                    </p:cTn>
                                  </p:par>
                                  <p:par>
                                    <p:cTn id="24" presetID="36" presetClass="emph" presetSubtype="0" fill="hold" grpId="1" nodeType="withEffect">
                                      <p:stCondLst>
                                        <p:cond delay="500"/>
                                      </p:stCondLst>
                                      <p:iterate type="lt">
                                        <p:tmPct val="30000"/>
                                      </p:iterate>
                                      <p:childTnLst>
                                        <p:animScale>
                                          <p:cBhvr>
                                            <p:cTn id="25" dur="25" autoRev="1" fill="hold">
                                              <p:stCondLst>
                                                <p:cond delay="0"/>
                                              </p:stCondLst>
                                            </p:cTn>
                                            <p:tgtEl>
                                              <p:spTgt spid="27"/>
                                            </p:tgtEl>
                                          </p:cBhvr>
                                          <p:to x="80000" y="100000"/>
                                        </p:animScale>
                                        <p:anim by="(#ppt_w*0.10)" calcmode="lin" valueType="num">
                                          <p:cBhvr>
                                            <p:cTn id="26" dur="25" autoRev="1" fill="hold">
                                              <p:stCondLst>
                                                <p:cond delay="0"/>
                                              </p:stCondLst>
                                            </p:cTn>
                                            <p:tgtEl>
                                              <p:spTgt spid="27"/>
                                            </p:tgtEl>
                                            <p:attrNameLst>
                                              <p:attrName>ppt_x</p:attrName>
                                            </p:attrNameLst>
                                          </p:cBhvr>
                                        </p:anim>
                                        <p:anim by="(-#ppt_w*0.10)" calcmode="lin" valueType="num">
                                          <p:cBhvr>
                                            <p:cTn id="27" dur="25" autoRev="1" fill="hold">
                                              <p:stCondLst>
                                                <p:cond delay="0"/>
                                              </p:stCondLst>
                                            </p:cTn>
                                            <p:tgtEl>
                                              <p:spTgt spid="27"/>
                                            </p:tgtEl>
                                            <p:attrNameLst>
                                              <p:attrName>ppt_y</p:attrName>
                                            </p:attrNameLst>
                                          </p:cBhvr>
                                        </p:anim>
                                        <p:animRot by="-480000">
                                          <p:cBhvr>
                                            <p:cTn id="28" dur="25" autoRev="1" fill="hold">
                                              <p:stCondLst>
                                                <p:cond delay="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27" grpId="0"/>
          <p:bldP spid="27" grpId="1"/>
        </p:bldLst>
      </p:timing>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411224" y="1178974"/>
            <a:ext cx="6977200" cy="3429414"/>
          </a:xfrm>
          <a:prstGeom prst="roundRect">
            <a:avLst/>
          </a:prstGeom>
          <a:noFill/>
          <a:ln w="12700">
            <a:solidFill>
              <a:srgbClr val="424242"/>
            </a:solid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lang="zh-CN" altLang="en-US" sz="18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395536" y="935979"/>
            <a:ext cx="1210588" cy="1199327"/>
            <a:chOff x="304800" y="673100"/>
            <a:chExt cx="4000500" cy="4000500"/>
          </a:xfrm>
          <a:gradFill>
            <a:gsLst>
              <a:gs pos="0">
                <a:schemeClr val="accent1">
                  <a:lumMod val="75000"/>
                </a:schemeClr>
              </a:gs>
              <a:gs pos="100000">
                <a:schemeClr val="accent1"/>
              </a:gs>
            </a:gsLst>
            <a:lin ang="5400000" scaled="0"/>
          </a:gradFill>
          <a:effectLst>
            <a:outerShdw blurRad="228600" dist="228600" dir="5400000" algn="tr" rotWithShape="0">
              <a:prstClr val="black">
                <a:alpha val="30000"/>
              </a:prstClr>
            </a:outerShdw>
          </a:effectLst>
        </p:grpSpPr>
        <p:sp>
          <p:nvSpPr>
            <p:cNvPr id="4" name="同心圆 3"/>
            <p:cNvSpPr/>
            <p:nvPr/>
          </p:nvSpPr>
          <p:spPr>
            <a:xfrm>
              <a:off x="304800" y="673100"/>
              <a:ext cx="4000500" cy="4000500"/>
            </a:xfrm>
            <a:prstGeom prst="donut">
              <a:avLst>
                <a:gd name="adj" fmla="val 4879"/>
              </a:avLst>
            </a:prstGeom>
            <a:solidFill>
              <a:srgbClr val="424242"/>
            </a:solidFill>
            <a:ln w="25400">
              <a:solidFill>
                <a:srgbClr val="4242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微软雅黑" panose="020B0503020204020204" pitchFamily="34" charset="-122"/>
                <a:ea typeface="微软雅黑" panose="020B0503020204020204" pitchFamily="34" charset="-122"/>
              </a:endParaRPr>
            </a:p>
          </p:txBody>
        </p:sp>
        <p:sp>
          <p:nvSpPr>
            <p:cNvPr id="5" name="椭圆 4"/>
            <p:cNvSpPr/>
            <p:nvPr/>
          </p:nvSpPr>
          <p:spPr>
            <a:xfrm>
              <a:off x="392112" y="760412"/>
              <a:ext cx="3825874" cy="3825874"/>
            </a:xfrm>
            <a:prstGeom prst="ellipse">
              <a:avLst/>
            </a:prstGeom>
            <a:solidFill>
              <a:srgbClr val="42424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微软雅黑" panose="020B0503020204020204" pitchFamily="34" charset="-122"/>
                <a:ea typeface="微软雅黑" panose="020B0503020204020204" pitchFamily="34" charset="-122"/>
              </a:endParaRPr>
            </a:p>
          </p:txBody>
        </p:sp>
      </p:grpSp>
      <p:sp>
        <p:nvSpPr>
          <p:cNvPr id="6" name="椭圆 5"/>
          <p:cNvSpPr/>
          <p:nvPr/>
        </p:nvSpPr>
        <p:spPr>
          <a:xfrm>
            <a:off x="1482372" y="1643166"/>
            <a:ext cx="367477" cy="365821"/>
          </a:xfrm>
          <a:prstGeom prst="ellipse">
            <a:avLst/>
          </a:prstGeom>
          <a:solidFill>
            <a:srgbClr val="424242"/>
          </a:solidFill>
          <a:ln w="12700">
            <a:solidFill>
              <a:srgbClr val="424242"/>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altLang="zh-CN" dirty="0">
                <a:solidFill>
                  <a:schemeClr val="bg1"/>
                </a:solidFill>
                <a:latin typeface="微软雅黑" panose="020B0503020204020204" pitchFamily="34" charset="-122"/>
                <a:ea typeface="微软雅黑" panose="020B0503020204020204" pitchFamily="34" charset="-122"/>
              </a:rPr>
              <a:t>1</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7" name="矩形 6"/>
          <p:cNvSpPr/>
          <p:nvPr/>
        </p:nvSpPr>
        <p:spPr>
          <a:xfrm>
            <a:off x="696269" y="1363117"/>
            <a:ext cx="597763" cy="345049"/>
          </a:xfrm>
          <a:prstGeom prst="rect">
            <a:avLst/>
          </a:prstGeom>
        </p:spPr>
        <p:txBody>
          <a:bodyPr wrap="none" lIns="67391" tIns="33696" rIns="67391" bIns="33696">
            <a:spAutoFit/>
          </a:bodyPr>
          <a:lstStyle/>
          <a:p>
            <a:r>
              <a:rPr lang="zh-CN" altLang="en-US" b="1" dirty="0">
                <a:solidFill>
                  <a:schemeClr val="bg1"/>
                </a:solidFill>
                <a:latin typeface="微软雅黑" panose="020B0503020204020204" pitchFamily="34" charset="-122"/>
                <a:ea typeface="微软雅黑" panose="020B0503020204020204" pitchFamily="34" charset="-122"/>
              </a:rPr>
              <a:t>前景</a:t>
            </a:r>
            <a:endParaRPr lang="zh-CN" altLang="en-US" sz="1800" b="1"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4" name="矩形 23"/>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5"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6"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sp>
        <p:nvSpPr>
          <p:cNvPr id="27" name="TextBox 20">
            <a:extLst>
              <a:ext uri="{FF2B5EF4-FFF2-40B4-BE49-F238E27FC236}">
                <a16:creationId xmlns:a16="http://schemas.microsoft.com/office/drawing/2014/main" id="{CFF6C936-6F9D-4A62-B7F5-5F83DE799E2D}"/>
              </a:ext>
            </a:extLst>
          </p:cNvPr>
          <p:cNvSpPr txBox="1"/>
          <p:nvPr/>
        </p:nvSpPr>
        <p:spPr>
          <a:xfrm>
            <a:off x="1763688" y="2153438"/>
            <a:ext cx="6552728" cy="1538883"/>
          </a:xfrm>
          <a:prstGeom prst="rect">
            <a:avLst/>
          </a:prstGeom>
          <a:noFill/>
        </p:spPr>
        <p:txBody>
          <a:bodyPr wrap="square" lIns="0" tIns="0" rIns="0" bIns="0" rtlCol="0">
            <a:spAutoFit/>
          </a:bodyPr>
          <a:lstStyle/>
          <a:p>
            <a:r>
              <a:rPr lang="zh-CN" altLang="en-US" b="1" dirty="0">
                <a:latin typeface="楷体" panose="02010609060101010101" pitchFamily="49" charset="-122"/>
                <a:ea typeface="楷体" panose="02010609060101010101" pitchFamily="49" charset="-122"/>
              </a:rPr>
              <a:t>    </a:t>
            </a:r>
            <a:r>
              <a:rPr lang="en-US" altLang="zh-CN" b="1" dirty="0">
                <a:latin typeface="楷体" panose="02010609060101010101" pitchFamily="49" charset="-122"/>
                <a:ea typeface="楷体" panose="02010609060101010101" pitchFamily="49" charset="-122"/>
              </a:rPr>
              <a:t>PTC</a:t>
            </a:r>
            <a:r>
              <a:rPr lang="zh-CN" altLang="en-US" b="1" dirty="0">
                <a:latin typeface="楷体" panose="02010609060101010101" pitchFamily="49" charset="-122"/>
                <a:ea typeface="楷体" panose="02010609060101010101" pitchFamily="49" charset="-122"/>
              </a:rPr>
              <a:t>作为一种新兴的材料和元件</a:t>
            </a:r>
            <a:r>
              <a:rPr lang="en-US" altLang="zh-CN" b="1" dirty="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正逐渐被人们所重视</a:t>
            </a:r>
            <a:r>
              <a:rPr lang="en-US" altLang="zh-CN" b="1" dirty="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尤其是高分子基 </a:t>
            </a:r>
            <a:r>
              <a:rPr lang="en-US" altLang="zh-CN" b="1" dirty="0">
                <a:latin typeface="楷体" panose="02010609060101010101" pitchFamily="49" charset="-122"/>
                <a:ea typeface="楷体" panose="02010609060101010101" pitchFamily="49" charset="-122"/>
              </a:rPr>
              <a:t>PTC</a:t>
            </a:r>
            <a:r>
              <a:rPr lang="zh-CN" altLang="en-US" b="1" dirty="0">
                <a:latin typeface="楷体" panose="02010609060101010101" pitchFamily="49" charset="-122"/>
                <a:ea typeface="楷体" panose="02010609060101010101" pitchFamily="49" charset="-122"/>
              </a:rPr>
              <a:t>材料的开发利用必将在未来各个领域内大范围地取代传统的伴热方式及电路保护模式</a:t>
            </a:r>
            <a:r>
              <a:rPr lang="en-US" altLang="zh-CN" b="1" dirty="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使相关领域发生革命性变化。随着科研和生产技术的不断发展和提高</a:t>
            </a:r>
            <a:r>
              <a:rPr lang="en-US" altLang="zh-CN" b="1" dirty="0">
                <a:latin typeface="楷体" panose="02010609060101010101" pitchFamily="49" charset="-122"/>
                <a:ea typeface="楷体" panose="02010609060101010101" pitchFamily="49" charset="-122"/>
              </a:rPr>
              <a:t>,PTC </a:t>
            </a:r>
            <a:r>
              <a:rPr lang="zh-CN" altLang="en-US" b="1" dirty="0">
                <a:latin typeface="楷体" panose="02010609060101010101" pitchFamily="49" charset="-122"/>
                <a:ea typeface="楷体" panose="02010609060101010101" pitchFamily="49" charset="-122"/>
              </a:rPr>
              <a:t>的特性将不断发展和成熟</a:t>
            </a:r>
            <a:r>
              <a:rPr lang="en-US" altLang="zh-CN" b="1" dirty="0">
                <a:latin typeface="楷体" panose="02010609060101010101" pitchFamily="49" charset="-122"/>
                <a:ea typeface="楷体" panose="02010609060101010101" pitchFamily="49" charset="-122"/>
              </a:rPr>
              <a:t>,</a:t>
            </a:r>
            <a:r>
              <a:rPr lang="zh-CN" altLang="en-US" b="1" dirty="0">
                <a:latin typeface="楷体" panose="02010609060101010101" pitchFamily="49" charset="-122"/>
                <a:ea typeface="楷体" panose="02010609060101010101" pitchFamily="49" charset="-122"/>
              </a:rPr>
              <a:t>其应用前景将更加广阔。 </a:t>
            </a:r>
            <a:r>
              <a:rPr lang="en-US" altLang="zh-CN" baseline="30000" dirty="0">
                <a:solidFill>
                  <a:srgbClr val="000000"/>
                </a:solidFill>
                <a:latin typeface="黑体" panose="02010609060101010101" pitchFamily="49" charset="-122"/>
                <a:ea typeface="黑体" panose="02010609060101010101" pitchFamily="49" charset="-122"/>
              </a:rPr>
              <a:t>[7]</a:t>
            </a:r>
            <a:endParaRPr lang="zh-CN" altLang="en-US" b="1" dirty="0">
              <a:latin typeface="楷体" panose="02010609060101010101" pitchFamily="49" charset="-122"/>
              <a:ea typeface="楷体" panose="02010609060101010101" pitchFamily="49" charset="-122"/>
            </a:endParaRPr>
          </a:p>
          <a:p>
            <a:pPr algn="ctr">
              <a:buNone/>
            </a:pPr>
            <a:endParaRPr lang="zh-CN" altLang="en-US" sz="1000" dirty="0"/>
          </a:p>
        </p:txBody>
      </p:sp>
    </p:spTree>
    <p:extLst>
      <p:ext uri="{BB962C8B-B14F-4D97-AF65-F5344CB8AC3E}">
        <p14:creationId xmlns:p14="http://schemas.microsoft.com/office/powerpoint/2010/main" val="1469795455"/>
      </p:ext>
    </p:extLst>
  </p:cSld>
  <p:clrMapOvr>
    <a:masterClrMapping/>
  </p:clrMapOvr>
  <mc:AlternateContent xmlns:mc="http://schemas.openxmlformats.org/markup-compatibility/2006">
    <mc:Choice xmlns:p14="http://schemas.microsoft.com/office/powerpoint/2010/main" Requires="p14">
      <p:transition spd="slow" p14:dur="2000" advTm="4312"/>
    </mc:Choice>
    <mc:Fallback>
      <p:transition spd="slow" advTm="4312"/>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4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0000">
                                          <p:cBhvr additive="base">
                                            <p:cTn id="7" dur="5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outVertical)">
                                          <p:cBhvr>
                                            <p:cTn id="16" dur="500"/>
                                            <p:tgtEl>
                                              <p:spTgt spid="7"/>
                                            </p:tgtEl>
                                          </p:cBhvr>
                                        </p:animEffect>
                                      </p:childTnLst>
                                    </p:cTn>
                                  </p:par>
                                </p:childTnLst>
                              </p:cTn>
                            </p:par>
                            <p:par>
                              <p:cTn id="17" fill="hold">
                                <p:stCondLst>
                                  <p:cond delay="700"/>
                                </p:stCondLst>
                                <p:childTnLst>
                                  <p:par>
                                    <p:cTn id="18" presetID="21" presetClass="entr" presetSubtype="1"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heel(1)">
                                          <p:cBhvr>
                                            <p:cTn id="20" dur="800"/>
                                            <p:tgtEl>
                                              <p:spTgt spid="2"/>
                                            </p:tgtEl>
                                          </p:cBhvr>
                                        </p:animEffect>
                                      </p:childTnLst>
                                    </p:cTn>
                                  </p:par>
                                  <p:par>
                                    <p:cTn id="21" presetID="22" presetClass="entr" presetSubtype="8" fill="hold" grpId="0" nodeType="withEffect">
                                      <p:stCondLst>
                                        <p:cond delay="500"/>
                                      </p:stCondLst>
                                      <p:iterate type="lt">
                                        <p:tmPct val="30000"/>
                                      </p:iterate>
                                      <p:childTnLst>
                                        <p:set>
                                          <p:cBhvr>
                                            <p:cTn id="22" dur="1" fill="hold">
                                              <p:stCondLst>
                                                <p:cond delay="0"/>
                                              </p:stCondLst>
                                            </p:cTn>
                                            <p:tgtEl>
                                              <p:spTgt spid="27"/>
                                            </p:tgtEl>
                                            <p:attrNameLst>
                                              <p:attrName>style.visibility</p:attrName>
                                            </p:attrNameLst>
                                          </p:cBhvr>
                                          <p:to>
                                            <p:strVal val="visible"/>
                                          </p:to>
                                        </p:set>
                                        <p:animEffect transition="in" filter="wipe(left)">
                                          <p:cBhvr>
                                            <p:cTn id="23" dur="50"/>
                                            <p:tgtEl>
                                              <p:spTgt spid="27"/>
                                            </p:tgtEl>
                                          </p:cBhvr>
                                        </p:animEffect>
                                      </p:childTnLst>
                                    </p:cTn>
                                  </p:par>
                                  <p:par>
                                    <p:cTn id="24" presetID="36" presetClass="emph" presetSubtype="0" fill="hold" grpId="1" nodeType="withEffect">
                                      <p:stCondLst>
                                        <p:cond delay="500"/>
                                      </p:stCondLst>
                                      <p:iterate type="lt">
                                        <p:tmPct val="30000"/>
                                      </p:iterate>
                                      <p:childTnLst>
                                        <p:animScale>
                                          <p:cBhvr>
                                            <p:cTn id="25" dur="25" autoRev="1" fill="hold">
                                              <p:stCondLst>
                                                <p:cond delay="0"/>
                                              </p:stCondLst>
                                            </p:cTn>
                                            <p:tgtEl>
                                              <p:spTgt spid="27"/>
                                            </p:tgtEl>
                                          </p:cBhvr>
                                          <p:to x="80000" y="100000"/>
                                        </p:animScale>
                                        <p:anim by="(#ppt_w*0.10)" calcmode="lin" valueType="num">
                                          <p:cBhvr>
                                            <p:cTn id="26" dur="25" autoRev="1" fill="hold">
                                              <p:stCondLst>
                                                <p:cond delay="0"/>
                                              </p:stCondLst>
                                            </p:cTn>
                                            <p:tgtEl>
                                              <p:spTgt spid="27"/>
                                            </p:tgtEl>
                                            <p:attrNameLst>
                                              <p:attrName>ppt_x</p:attrName>
                                            </p:attrNameLst>
                                          </p:cBhvr>
                                        </p:anim>
                                        <p:anim by="(-#ppt_w*0.10)" calcmode="lin" valueType="num">
                                          <p:cBhvr>
                                            <p:cTn id="27" dur="25" autoRev="1" fill="hold">
                                              <p:stCondLst>
                                                <p:cond delay="0"/>
                                              </p:stCondLst>
                                            </p:cTn>
                                            <p:tgtEl>
                                              <p:spTgt spid="27"/>
                                            </p:tgtEl>
                                            <p:attrNameLst>
                                              <p:attrName>ppt_y</p:attrName>
                                            </p:attrNameLst>
                                          </p:cBhvr>
                                        </p:anim>
                                        <p:animRot by="-480000">
                                          <p:cBhvr>
                                            <p:cTn id="28" dur="25" autoRev="1" fill="hold">
                                              <p:stCondLst>
                                                <p:cond delay="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27" grpId="0"/>
          <p:bldP spid="27"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outVertical)">
                                          <p:cBhvr>
                                            <p:cTn id="16" dur="500"/>
                                            <p:tgtEl>
                                              <p:spTgt spid="7"/>
                                            </p:tgtEl>
                                          </p:cBhvr>
                                        </p:animEffect>
                                      </p:childTnLst>
                                    </p:cTn>
                                  </p:par>
                                </p:childTnLst>
                              </p:cTn>
                            </p:par>
                            <p:par>
                              <p:cTn id="17" fill="hold">
                                <p:stCondLst>
                                  <p:cond delay="700"/>
                                </p:stCondLst>
                                <p:childTnLst>
                                  <p:par>
                                    <p:cTn id="18" presetID="21" presetClass="entr" presetSubtype="1"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heel(1)">
                                          <p:cBhvr>
                                            <p:cTn id="20" dur="800"/>
                                            <p:tgtEl>
                                              <p:spTgt spid="2"/>
                                            </p:tgtEl>
                                          </p:cBhvr>
                                        </p:animEffect>
                                      </p:childTnLst>
                                    </p:cTn>
                                  </p:par>
                                  <p:par>
                                    <p:cTn id="21" presetID="22" presetClass="entr" presetSubtype="8" fill="hold" grpId="0" nodeType="withEffect">
                                      <p:stCondLst>
                                        <p:cond delay="500"/>
                                      </p:stCondLst>
                                      <p:iterate type="lt">
                                        <p:tmPct val="30000"/>
                                      </p:iterate>
                                      <p:childTnLst>
                                        <p:set>
                                          <p:cBhvr>
                                            <p:cTn id="22" dur="1" fill="hold">
                                              <p:stCondLst>
                                                <p:cond delay="0"/>
                                              </p:stCondLst>
                                            </p:cTn>
                                            <p:tgtEl>
                                              <p:spTgt spid="27"/>
                                            </p:tgtEl>
                                            <p:attrNameLst>
                                              <p:attrName>style.visibility</p:attrName>
                                            </p:attrNameLst>
                                          </p:cBhvr>
                                          <p:to>
                                            <p:strVal val="visible"/>
                                          </p:to>
                                        </p:set>
                                        <p:animEffect transition="in" filter="wipe(left)">
                                          <p:cBhvr>
                                            <p:cTn id="23" dur="50"/>
                                            <p:tgtEl>
                                              <p:spTgt spid="27"/>
                                            </p:tgtEl>
                                          </p:cBhvr>
                                        </p:animEffect>
                                      </p:childTnLst>
                                    </p:cTn>
                                  </p:par>
                                  <p:par>
                                    <p:cTn id="24" presetID="36" presetClass="emph" presetSubtype="0" fill="hold" grpId="1" nodeType="withEffect">
                                      <p:stCondLst>
                                        <p:cond delay="500"/>
                                      </p:stCondLst>
                                      <p:iterate type="lt">
                                        <p:tmPct val="30000"/>
                                      </p:iterate>
                                      <p:childTnLst>
                                        <p:animScale>
                                          <p:cBhvr>
                                            <p:cTn id="25" dur="25" autoRev="1" fill="hold">
                                              <p:stCondLst>
                                                <p:cond delay="0"/>
                                              </p:stCondLst>
                                            </p:cTn>
                                            <p:tgtEl>
                                              <p:spTgt spid="27"/>
                                            </p:tgtEl>
                                          </p:cBhvr>
                                          <p:to x="80000" y="100000"/>
                                        </p:animScale>
                                        <p:anim by="(#ppt_w*0.10)" calcmode="lin" valueType="num">
                                          <p:cBhvr>
                                            <p:cTn id="26" dur="25" autoRev="1" fill="hold">
                                              <p:stCondLst>
                                                <p:cond delay="0"/>
                                              </p:stCondLst>
                                            </p:cTn>
                                            <p:tgtEl>
                                              <p:spTgt spid="27"/>
                                            </p:tgtEl>
                                            <p:attrNameLst>
                                              <p:attrName>ppt_x</p:attrName>
                                            </p:attrNameLst>
                                          </p:cBhvr>
                                        </p:anim>
                                        <p:anim by="(-#ppt_w*0.10)" calcmode="lin" valueType="num">
                                          <p:cBhvr>
                                            <p:cTn id="27" dur="25" autoRev="1" fill="hold">
                                              <p:stCondLst>
                                                <p:cond delay="0"/>
                                              </p:stCondLst>
                                            </p:cTn>
                                            <p:tgtEl>
                                              <p:spTgt spid="27"/>
                                            </p:tgtEl>
                                            <p:attrNameLst>
                                              <p:attrName>ppt_y</p:attrName>
                                            </p:attrNameLst>
                                          </p:cBhvr>
                                        </p:anim>
                                        <p:animRot by="-480000">
                                          <p:cBhvr>
                                            <p:cTn id="28" dur="25" autoRev="1" fill="hold">
                                              <p:stCondLst>
                                                <p:cond delay="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27" grpId="0"/>
          <p:bldP spid="27" grpId="1"/>
        </p:bldLst>
      </p:timing>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411224" y="1178974"/>
            <a:ext cx="6977200" cy="3429414"/>
          </a:xfrm>
          <a:prstGeom prst="roundRect">
            <a:avLst/>
          </a:prstGeom>
          <a:noFill/>
          <a:ln w="12700">
            <a:solidFill>
              <a:srgbClr val="424242"/>
            </a:solid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lang="zh-CN" altLang="en-US" sz="18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395536" y="935979"/>
            <a:ext cx="1210588" cy="1199327"/>
            <a:chOff x="304800" y="673100"/>
            <a:chExt cx="4000500" cy="4000500"/>
          </a:xfrm>
          <a:gradFill>
            <a:gsLst>
              <a:gs pos="0">
                <a:schemeClr val="accent1">
                  <a:lumMod val="75000"/>
                </a:schemeClr>
              </a:gs>
              <a:gs pos="100000">
                <a:schemeClr val="accent1"/>
              </a:gs>
            </a:gsLst>
            <a:lin ang="5400000" scaled="0"/>
          </a:gradFill>
          <a:effectLst>
            <a:outerShdw blurRad="228600" dist="228600" dir="5400000" algn="tr" rotWithShape="0">
              <a:prstClr val="black">
                <a:alpha val="30000"/>
              </a:prstClr>
            </a:outerShdw>
          </a:effectLst>
        </p:grpSpPr>
        <p:sp>
          <p:nvSpPr>
            <p:cNvPr id="4" name="同心圆 3"/>
            <p:cNvSpPr/>
            <p:nvPr/>
          </p:nvSpPr>
          <p:spPr>
            <a:xfrm>
              <a:off x="304800" y="673100"/>
              <a:ext cx="4000500" cy="4000500"/>
            </a:xfrm>
            <a:prstGeom prst="donut">
              <a:avLst>
                <a:gd name="adj" fmla="val 4879"/>
              </a:avLst>
            </a:prstGeom>
            <a:solidFill>
              <a:srgbClr val="424242"/>
            </a:solidFill>
            <a:ln w="25400">
              <a:solidFill>
                <a:srgbClr val="4242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微软雅黑" panose="020B0503020204020204" pitchFamily="34" charset="-122"/>
                <a:ea typeface="微软雅黑" panose="020B0503020204020204" pitchFamily="34" charset="-122"/>
              </a:endParaRPr>
            </a:p>
          </p:txBody>
        </p:sp>
        <p:sp>
          <p:nvSpPr>
            <p:cNvPr id="5" name="椭圆 4"/>
            <p:cNvSpPr/>
            <p:nvPr/>
          </p:nvSpPr>
          <p:spPr>
            <a:xfrm>
              <a:off x="392112" y="760412"/>
              <a:ext cx="3825874" cy="3825874"/>
            </a:xfrm>
            <a:prstGeom prst="ellipse">
              <a:avLst/>
            </a:prstGeom>
            <a:solidFill>
              <a:srgbClr val="42424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微软雅黑" panose="020B0503020204020204" pitchFamily="34" charset="-122"/>
                <a:ea typeface="微软雅黑" panose="020B0503020204020204" pitchFamily="34" charset="-122"/>
              </a:endParaRPr>
            </a:p>
          </p:txBody>
        </p:sp>
      </p:grpSp>
      <p:sp>
        <p:nvSpPr>
          <p:cNvPr id="6" name="椭圆 5"/>
          <p:cNvSpPr/>
          <p:nvPr/>
        </p:nvSpPr>
        <p:spPr>
          <a:xfrm>
            <a:off x="1482372" y="1643166"/>
            <a:ext cx="367477" cy="365821"/>
          </a:xfrm>
          <a:prstGeom prst="ellipse">
            <a:avLst/>
          </a:prstGeom>
          <a:solidFill>
            <a:srgbClr val="424242"/>
          </a:solidFill>
          <a:ln w="12700">
            <a:solidFill>
              <a:srgbClr val="424242"/>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altLang="zh-CN" dirty="0">
                <a:solidFill>
                  <a:schemeClr val="bg1"/>
                </a:solidFill>
                <a:latin typeface="微软雅黑" panose="020B0503020204020204" pitchFamily="34" charset="-122"/>
                <a:ea typeface="微软雅黑" panose="020B0503020204020204" pitchFamily="34" charset="-122"/>
              </a:rPr>
              <a:t>2</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7" name="矩形 6"/>
          <p:cNvSpPr/>
          <p:nvPr/>
        </p:nvSpPr>
        <p:spPr>
          <a:xfrm>
            <a:off x="696269" y="1363117"/>
            <a:ext cx="597763" cy="345049"/>
          </a:xfrm>
          <a:prstGeom prst="rect">
            <a:avLst/>
          </a:prstGeom>
        </p:spPr>
        <p:txBody>
          <a:bodyPr wrap="none" lIns="67391" tIns="33696" rIns="67391" bIns="33696">
            <a:spAutoFit/>
          </a:bodyPr>
          <a:lstStyle/>
          <a:p>
            <a:r>
              <a:rPr lang="zh-CN" altLang="en-US" b="1" dirty="0">
                <a:solidFill>
                  <a:schemeClr val="bg1"/>
                </a:solidFill>
                <a:latin typeface="微软雅黑" panose="020B0503020204020204" pitchFamily="34" charset="-122"/>
                <a:ea typeface="微软雅黑" panose="020B0503020204020204" pitchFamily="34" charset="-122"/>
              </a:rPr>
              <a:t>前景</a:t>
            </a:r>
            <a:endParaRPr lang="zh-CN" altLang="en-US" sz="1800" b="1"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4" name="矩形 23"/>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5"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04</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6"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应用与前景</a:t>
            </a:r>
          </a:p>
        </p:txBody>
      </p:sp>
      <p:sp>
        <p:nvSpPr>
          <p:cNvPr id="27" name="TextBox 20">
            <a:extLst>
              <a:ext uri="{FF2B5EF4-FFF2-40B4-BE49-F238E27FC236}">
                <a16:creationId xmlns:a16="http://schemas.microsoft.com/office/drawing/2014/main" id="{CFF6C936-6F9D-4A62-B7F5-5F83DE799E2D}"/>
              </a:ext>
            </a:extLst>
          </p:cNvPr>
          <p:cNvSpPr txBox="1"/>
          <p:nvPr/>
        </p:nvSpPr>
        <p:spPr>
          <a:xfrm>
            <a:off x="1763688" y="2153438"/>
            <a:ext cx="6552728" cy="984885"/>
          </a:xfrm>
          <a:prstGeom prst="rect">
            <a:avLst/>
          </a:prstGeom>
          <a:noFill/>
        </p:spPr>
        <p:txBody>
          <a:bodyPr wrap="square" lIns="0" tIns="0" rIns="0" bIns="0" rtlCol="0">
            <a:spAutoFit/>
          </a:bodyPr>
          <a:lstStyle/>
          <a:p>
            <a:r>
              <a:rPr lang="zh-CN" altLang="en-US" b="1" dirty="0">
                <a:latin typeface="楷体" panose="02010609060101010101" pitchFamily="49" charset="-122"/>
                <a:ea typeface="楷体" panose="02010609060101010101" pitchFamily="49" charset="-122"/>
              </a:rPr>
              <a:t>    随着数字温度传感器的推广，超大规模集成电路的普及，</a:t>
            </a:r>
            <a:r>
              <a:rPr lang="en-US" altLang="zh-CN" b="1" dirty="0">
                <a:latin typeface="楷体" panose="02010609060101010101" pitchFamily="49" charset="-122"/>
                <a:ea typeface="楷体" panose="02010609060101010101" pitchFamily="49" charset="-122"/>
              </a:rPr>
              <a:t>NTC </a:t>
            </a:r>
            <a:r>
              <a:rPr lang="zh-CN" altLang="en-US" b="1" dirty="0">
                <a:latin typeface="楷体" panose="02010609060101010101" pitchFamily="49" charset="-122"/>
                <a:ea typeface="楷体" panose="02010609060101010101" pitchFamily="49" charset="-122"/>
              </a:rPr>
              <a:t>温度传感器正在向着宽温区、高精度、小型化、复合化的方向发展，使得传感器的应用技术进入了一个全新的发展阶段。</a:t>
            </a:r>
            <a:r>
              <a:rPr lang="en-US" altLang="zh-CN" baseline="30000" dirty="0">
                <a:solidFill>
                  <a:srgbClr val="000000"/>
                </a:solidFill>
                <a:latin typeface="黑体" panose="02010609060101010101" pitchFamily="49" charset="-122"/>
                <a:ea typeface="黑体" panose="02010609060101010101" pitchFamily="49" charset="-122"/>
              </a:rPr>
              <a:t>[8]</a:t>
            </a:r>
            <a:endParaRPr lang="zh-CN" altLang="en-US" b="1" dirty="0">
              <a:latin typeface="楷体" panose="02010609060101010101" pitchFamily="49" charset="-122"/>
              <a:ea typeface="楷体" panose="02010609060101010101" pitchFamily="49" charset="-122"/>
            </a:endParaRPr>
          </a:p>
          <a:p>
            <a:pPr algn="ctr">
              <a:buNone/>
            </a:pPr>
            <a:endParaRPr lang="zh-CN" altLang="en-US" sz="1000" dirty="0"/>
          </a:p>
        </p:txBody>
      </p:sp>
    </p:spTree>
    <p:extLst>
      <p:ext uri="{BB962C8B-B14F-4D97-AF65-F5344CB8AC3E}">
        <p14:creationId xmlns:p14="http://schemas.microsoft.com/office/powerpoint/2010/main" val="3854158548"/>
      </p:ext>
    </p:extLst>
  </p:cSld>
  <p:clrMapOvr>
    <a:masterClrMapping/>
  </p:clrMapOvr>
  <mc:AlternateContent xmlns:mc="http://schemas.openxmlformats.org/markup-compatibility/2006">
    <mc:Choice xmlns:p14="http://schemas.microsoft.com/office/powerpoint/2010/main" Requires="p14">
      <p:transition spd="slow" p14:dur="2000" advTm="4312"/>
    </mc:Choice>
    <mc:Fallback>
      <p:transition spd="slow" advTm="4312"/>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4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0000">
                                          <p:cBhvr additive="base">
                                            <p:cTn id="7" dur="5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outVertical)">
                                          <p:cBhvr>
                                            <p:cTn id="16" dur="500"/>
                                            <p:tgtEl>
                                              <p:spTgt spid="7"/>
                                            </p:tgtEl>
                                          </p:cBhvr>
                                        </p:animEffect>
                                      </p:childTnLst>
                                    </p:cTn>
                                  </p:par>
                                </p:childTnLst>
                              </p:cTn>
                            </p:par>
                            <p:par>
                              <p:cTn id="17" fill="hold">
                                <p:stCondLst>
                                  <p:cond delay="700"/>
                                </p:stCondLst>
                                <p:childTnLst>
                                  <p:par>
                                    <p:cTn id="18" presetID="21" presetClass="entr" presetSubtype="1"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heel(1)">
                                          <p:cBhvr>
                                            <p:cTn id="20" dur="800"/>
                                            <p:tgtEl>
                                              <p:spTgt spid="2"/>
                                            </p:tgtEl>
                                          </p:cBhvr>
                                        </p:animEffect>
                                      </p:childTnLst>
                                    </p:cTn>
                                  </p:par>
                                  <p:par>
                                    <p:cTn id="21" presetID="22" presetClass="entr" presetSubtype="8" fill="hold" grpId="0" nodeType="withEffect">
                                      <p:stCondLst>
                                        <p:cond delay="500"/>
                                      </p:stCondLst>
                                      <p:iterate type="lt">
                                        <p:tmPct val="30000"/>
                                      </p:iterate>
                                      <p:childTnLst>
                                        <p:set>
                                          <p:cBhvr>
                                            <p:cTn id="22" dur="1" fill="hold">
                                              <p:stCondLst>
                                                <p:cond delay="0"/>
                                              </p:stCondLst>
                                            </p:cTn>
                                            <p:tgtEl>
                                              <p:spTgt spid="27"/>
                                            </p:tgtEl>
                                            <p:attrNameLst>
                                              <p:attrName>style.visibility</p:attrName>
                                            </p:attrNameLst>
                                          </p:cBhvr>
                                          <p:to>
                                            <p:strVal val="visible"/>
                                          </p:to>
                                        </p:set>
                                        <p:animEffect transition="in" filter="wipe(left)">
                                          <p:cBhvr>
                                            <p:cTn id="23" dur="50"/>
                                            <p:tgtEl>
                                              <p:spTgt spid="27"/>
                                            </p:tgtEl>
                                          </p:cBhvr>
                                        </p:animEffect>
                                      </p:childTnLst>
                                    </p:cTn>
                                  </p:par>
                                  <p:par>
                                    <p:cTn id="24" presetID="36" presetClass="emph" presetSubtype="0" fill="hold" grpId="1" nodeType="withEffect">
                                      <p:stCondLst>
                                        <p:cond delay="500"/>
                                      </p:stCondLst>
                                      <p:iterate type="lt">
                                        <p:tmPct val="30000"/>
                                      </p:iterate>
                                      <p:childTnLst>
                                        <p:animScale>
                                          <p:cBhvr>
                                            <p:cTn id="25" dur="25" autoRev="1" fill="hold">
                                              <p:stCondLst>
                                                <p:cond delay="0"/>
                                              </p:stCondLst>
                                            </p:cTn>
                                            <p:tgtEl>
                                              <p:spTgt spid="27"/>
                                            </p:tgtEl>
                                          </p:cBhvr>
                                          <p:to x="80000" y="100000"/>
                                        </p:animScale>
                                        <p:anim by="(#ppt_w*0.10)" calcmode="lin" valueType="num">
                                          <p:cBhvr>
                                            <p:cTn id="26" dur="25" autoRev="1" fill="hold">
                                              <p:stCondLst>
                                                <p:cond delay="0"/>
                                              </p:stCondLst>
                                            </p:cTn>
                                            <p:tgtEl>
                                              <p:spTgt spid="27"/>
                                            </p:tgtEl>
                                            <p:attrNameLst>
                                              <p:attrName>ppt_x</p:attrName>
                                            </p:attrNameLst>
                                          </p:cBhvr>
                                        </p:anim>
                                        <p:anim by="(-#ppt_w*0.10)" calcmode="lin" valueType="num">
                                          <p:cBhvr>
                                            <p:cTn id="27" dur="25" autoRev="1" fill="hold">
                                              <p:stCondLst>
                                                <p:cond delay="0"/>
                                              </p:stCondLst>
                                            </p:cTn>
                                            <p:tgtEl>
                                              <p:spTgt spid="27"/>
                                            </p:tgtEl>
                                            <p:attrNameLst>
                                              <p:attrName>ppt_y</p:attrName>
                                            </p:attrNameLst>
                                          </p:cBhvr>
                                        </p:anim>
                                        <p:animRot by="-480000">
                                          <p:cBhvr>
                                            <p:cTn id="28" dur="25" autoRev="1" fill="hold">
                                              <p:stCondLst>
                                                <p:cond delay="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27" grpId="0"/>
          <p:bldP spid="27"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outVertical)">
                                          <p:cBhvr>
                                            <p:cTn id="16" dur="500"/>
                                            <p:tgtEl>
                                              <p:spTgt spid="7"/>
                                            </p:tgtEl>
                                          </p:cBhvr>
                                        </p:animEffect>
                                      </p:childTnLst>
                                    </p:cTn>
                                  </p:par>
                                </p:childTnLst>
                              </p:cTn>
                            </p:par>
                            <p:par>
                              <p:cTn id="17" fill="hold">
                                <p:stCondLst>
                                  <p:cond delay="700"/>
                                </p:stCondLst>
                                <p:childTnLst>
                                  <p:par>
                                    <p:cTn id="18" presetID="21" presetClass="entr" presetSubtype="1"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heel(1)">
                                          <p:cBhvr>
                                            <p:cTn id="20" dur="800"/>
                                            <p:tgtEl>
                                              <p:spTgt spid="2"/>
                                            </p:tgtEl>
                                          </p:cBhvr>
                                        </p:animEffect>
                                      </p:childTnLst>
                                    </p:cTn>
                                  </p:par>
                                  <p:par>
                                    <p:cTn id="21" presetID="22" presetClass="entr" presetSubtype="8" fill="hold" grpId="0" nodeType="withEffect">
                                      <p:stCondLst>
                                        <p:cond delay="500"/>
                                      </p:stCondLst>
                                      <p:iterate type="lt">
                                        <p:tmPct val="30000"/>
                                      </p:iterate>
                                      <p:childTnLst>
                                        <p:set>
                                          <p:cBhvr>
                                            <p:cTn id="22" dur="1" fill="hold">
                                              <p:stCondLst>
                                                <p:cond delay="0"/>
                                              </p:stCondLst>
                                            </p:cTn>
                                            <p:tgtEl>
                                              <p:spTgt spid="27"/>
                                            </p:tgtEl>
                                            <p:attrNameLst>
                                              <p:attrName>style.visibility</p:attrName>
                                            </p:attrNameLst>
                                          </p:cBhvr>
                                          <p:to>
                                            <p:strVal val="visible"/>
                                          </p:to>
                                        </p:set>
                                        <p:animEffect transition="in" filter="wipe(left)">
                                          <p:cBhvr>
                                            <p:cTn id="23" dur="50"/>
                                            <p:tgtEl>
                                              <p:spTgt spid="27"/>
                                            </p:tgtEl>
                                          </p:cBhvr>
                                        </p:animEffect>
                                      </p:childTnLst>
                                    </p:cTn>
                                  </p:par>
                                  <p:par>
                                    <p:cTn id="24" presetID="36" presetClass="emph" presetSubtype="0" fill="hold" grpId="1" nodeType="withEffect">
                                      <p:stCondLst>
                                        <p:cond delay="500"/>
                                      </p:stCondLst>
                                      <p:iterate type="lt">
                                        <p:tmPct val="30000"/>
                                      </p:iterate>
                                      <p:childTnLst>
                                        <p:animScale>
                                          <p:cBhvr>
                                            <p:cTn id="25" dur="25" autoRev="1" fill="hold">
                                              <p:stCondLst>
                                                <p:cond delay="0"/>
                                              </p:stCondLst>
                                            </p:cTn>
                                            <p:tgtEl>
                                              <p:spTgt spid="27"/>
                                            </p:tgtEl>
                                          </p:cBhvr>
                                          <p:to x="80000" y="100000"/>
                                        </p:animScale>
                                        <p:anim by="(#ppt_w*0.10)" calcmode="lin" valueType="num">
                                          <p:cBhvr>
                                            <p:cTn id="26" dur="25" autoRev="1" fill="hold">
                                              <p:stCondLst>
                                                <p:cond delay="0"/>
                                              </p:stCondLst>
                                            </p:cTn>
                                            <p:tgtEl>
                                              <p:spTgt spid="27"/>
                                            </p:tgtEl>
                                            <p:attrNameLst>
                                              <p:attrName>ppt_x</p:attrName>
                                            </p:attrNameLst>
                                          </p:cBhvr>
                                        </p:anim>
                                        <p:anim by="(-#ppt_w*0.10)" calcmode="lin" valueType="num">
                                          <p:cBhvr>
                                            <p:cTn id="27" dur="25" autoRev="1" fill="hold">
                                              <p:stCondLst>
                                                <p:cond delay="0"/>
                                              </p:stCondLst>
                                            </p:cTn>
                                            <p:tgtEl>
                                              <p:spTgt spid="27"/>
                                            </p:tgtEl>
                                            <p:attrNameLst>
                                              <p:attrName>ppt_y</p:attrName>
                                            </p:attrNameLst>
                                          </p:cBhvr>
                                        </p:anim>
                                        <p:animRot by="-480000">
                                          <p:cBhvr>
                                            <p:cTn id="28" dur="25" autoRev="1" fill="hold">
                                              <p:stCondLst>
                                                <p:cond delay="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27" grpId="0"/>
          <p:bldP spid="27" grpId="1"/>
        </p:bldLst>
      </p:timing>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35" name="矩形 34"/>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36" name="TextBox 15"/>
          <p:cNvSpPr txBox="1"/>
          <p:nvPr/>
        </p:nvSpPr>
        <p:spPr>
          <a:xfrm>
            <a:off x="311387" y="309394"/>
            <a:ext cx="425116"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05</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37"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资料与引用</a:t>
            </a:r>
          </a:p>
        </p:txBody>
      </p:sp>
      <p:sp>
        <p:nvSpPr>
          <p:cNvPr id="38" name="MH_Other_7">
            <a:extLst>
              <a:ext uri="{FF2B5EF4-FFF2-40B4-BE49-F238E27FC236}">
                <a16:creationId xmlns:a16="http://schemas.microsoft.com/office/drawing/2014/main" id="{A311C6A4-974A-4743-8B5E-713FE049A612}"/>
              </a:ext>
            </a:extLst>
          </p:cNvPr>
          <p:cNvSpPr>
            <a:spLocks/>
          </p:cNvSpPr>
          <p:nvPr>
            <p:custDataLst>
              <p:tags r:id="rId1"/>
            </p:custDataLst>
          </p:nvPr>
        </p:nvSpPr>
        <p:spPr bwMode="auto">
          <a:xfrm>
            <a:off x="8100392" y="226049"/>
            <a:ext cx="669867" cy="1293577"/>
          </a:xfrm>
          <a:custGeom>
            <a:avLst/>
            <a:gdLst>
              <a:gd name="T0" fmla="*/ 0 w 880533"/>
              <a:gd name="T1" fmla="*/ 0 h 1761068"/>
              <a:gd name="T2" fmla="*/ 177457 w 880533"/>
              <a:gd name="T3" fmla="*/ 17890 h 1761068"/>
              <a:gd name="T4" fmla="*/ 880533 w 880533"/>
              <a:gd name="T5" fmla="*/ 880534 h 1761068"/>
              <a:gd name="T6" fmla="*/ 177457 w 880533"/>
              <a:gd name="T7" fmla="*/ 1743179 h 1761068"/>
              <a:gd name="T8" fmla="*/ 0 w 880533"/>
              <a:gd name="T9" fmla="*/ 1761068 h 1761068"/>
              <a:gd name="T10" fmla="*/ 0 w 880533"/>
              <a:gd name="T11" fmla="*/ 1409700 h 1761068"/>
              <a:gd name="T12" fmla="*/ 106644 w 880533"/>
              <a:gd name="T13" fmla="*/ 1398950 h 1761068"/>
              <a:gd name="T14" fmla="*/ 529165 w 880533"/>
              <a:gd name="T15" fmla="*/ 880533 h 1761068"/>
              <a:gd name="T16" fmla="*/ 106644 w 880533"/>
              <a:gd name="T17" fmla="*/ 362117 h 1761068"/>
              <a:gd name="T18" fmla="*/ 0 w 880533"/>
              <a:gd name="T19" fmla="*/ 351366 h 176106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80533"/>
              <a:gd name="T31" fmla="*/ 0 h 1761068"/>
              <a:gd name="T32" fmla="*/ 880533 w 880533"/>
              <a:gd name="T33" fmla="*/ 1761068 h 176106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80533" h="1761068">
                <a:moveTo>
                  <a:pt x="0" y="0"/>
                </a:moveTo>
                <a:lnTo>
                  <a:pt x="177457" y="17890"/>
                </a:lnTo>
                <a:cubicBezTo>
                  <a:pt x="578702" y="99996"/>
                  <a:pt x="880533" y="455017"/>
                  <a:pt x="880533" y="880534"/>
                </a:cubicBezTo>
                <a:cubicBezTo>
                  <a:pt x="880533" y="1306051"/>
                  <a:pt x="578702" y="1661072"/>
                  <a:pt x="177457" y="1743179"/>
                </a:cubicBezTo>
                <a:lnTo>
                  <a:pt x="0" y="1761068"/>
                </a:lnTo>
                <a:lnTo>
                  <a:pt x="0" y="1409700"/>
                </a:lnTo>
                <a:lnTo>
                  <a:pt x="106644" y="1398950"/>
                </a:lnTo>
                <a:cubicBezTo>
                  <a:pt x="347776" y="1349607"/>
                  <a:pt x="529165" y="1136253"/>
                  <a:pt x="529165" y="880533"/>
                </a:cubicBezTo>
                <a:cubicBezTo>
                  <a:pt x="529165" y="624814"/>
                  <a:pt x="347776" y="411460"/>
                  <a:pt x="106644" y="362117"/>
                </a:cubicBezTo>
                <a:lnTo>
                  <a:pt x="0" y="351366"/>
                </a:lnTo>
                <a:lnTo>
                  <a:pt x="0" y="0"/>
                </a:lnTo>
                <a:close/>
              </a:path>
            </a:pathLst>
          </a:custGeom>
          <a:solidFill>
            <a:srgbClr val="232323"/>
          </a:solidFill>
          <a:ln>
            <a:noFill/>
          </a:ln>
        </p:spPr>
        <p:txBody>
          <a:bodyPr lIns="67391" tIns="33696" rIns="67391" bIns="33696" anchor="ct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defRPr/>
            </a:pPr>
            <a:endParaRPr lang="zh-CN" altLang="en-US" sz="3500" b="1" dirty="0">
              <a:solidFill>
                <a:schemeClr val="tx2"/>
              </a:solidFill>
              <a:latin typeface="+mn-lt"/>
              <a:ea typeface="+mn-ea"/>
            </a:endParaRPr>
          </a:p>
        </p:txBody>
      </p:sp>
      <p:pic>
        <p:nvPicPr>
          <p:cNvPr id="39" name="MH_Other_8">
            <a:extLst>
              <a:ext uri="{FF2B5EF4-FFF2-40B4-BE49-F238E27FC236}">
                <a16:creationId xmlns:a16="http://schemas.microsoft.com/office/drawing/2014/main" id="{4A1DF3F1-42B6-4BC8-A60C-0BBFA05B3338}"/>
              </a:ext>
            </a:extLst>
          </p:cNvPr>
          <p:cNvPicPr>
            <a:picLocks/>
          </p:cNvPicPr>
          <p:nvPr>
            <p:custDataLst>
              <p:tags r:id="rId2"/>
            </p:custDataLst>
          </p:nvPr>
        </p:nvPicPr>
        <p:blipFill>
          <a:blip r:embed="rId5" cstate="print">
            <a:extLst>
              <a:ext uri="{28A0092B-C50C-407E-A947-70E740481C1C}">
                <a14:useLocalDpi xmlns:a14="http://schemas.microsoft.com/office/drawing/2010/main" val="0"/>
              </a:ext>
            </a:extLst>
          </a:blip>
          <a:srcRect l="50887"/>
          <a:stretch>
            <a:fillRect/>
          </a:stretch>
        </p:blipFill>
        <p:spPr bwMode="auto">
          <a:xfrm>
            <a:off x="8100391" y="20753"/>
            <a:ext cx="44993" cy="661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矩形 39">
            <a:extLst>
              <a:ext uri="{FF2B5EF4-FFF2-40B4-BE49-F238E27FC236}">
                <a16:creationId xmlns:a16="http://schemas.microsoft.com/office/drawing/2014/main" id="{187E5E43-258C-4BBD-AFC6-4A2ABA384C33}"/>
              </a:ext>
            </a:extLst>
          </p:cNvPr>
          <p:cNvSpPr/>
          <p:nvPr/>
        </p:nvSpPr>
        <p:spPr>
          <a:xfrm>
            <a:off x="5173993" y="569507"/>
            <a:ext cx="3292412" cy="606659"/>
          </a:xfrm>
          <a:prstGeom prst="rect">
            <a:avLst/>
          </a:prstGeom>
        </p:spPr>
        <p:txBody>
          <a:bodyPr wrap="none" lIns="67391" tIns="33696" rIns="67391" bIns="33696">
            <a:spAutoFit/>
          </a:bodyPr>
          <a:lstStyle/>
          <a:p>
            <a:pPr lvl="0" algn="just">
              <a:defRPr/>
            </a:pPr>
            <a:r>
              <a:rPr lang="zh-CN" altLang="en-US" sz="3500" b="1" dirty="0">
                <a:solidFill>
                  <a:srgbClr val="FFDE43"/>
                </a:solidFill>
              </a:rPr>
              <a:t>参考资料与文献</a:t>
            </a:r>
          </a:p>
        </p:txBody>
      </p:sp>
      <p:sp>
        <p:nvSpPr>
          <p:cNvPr id="41" name="文本框 9">
            <a:extLst>
              <a:ext uri="{FF2B5EF4-FFF2-40B4-BE49-F238E27FC236}">
                <a16:creationId xmlns:a16="http://schemas.microsoft.com/office/drawing/2014/main" id="{B390AD39-8FEE-47A4-97E3-047A3A9A6C9A}"/>
              </a:ext>
            </a:extLst>
          </p:cNvPr>
          <p:cNvSpPr txBox="1"/>
          <p:nvPr/>
        </p:nvSpPr>
        <p:spPr>
          <a:xfrm>
            <a:off x="107504" y="1103210"/>
            <a:ext cx="7992887" cy="899047"/>
          </a:xfrm>
          <a:prstGeom prst="rect">
            <a:avLst/>
          </a:prstGeom>
          <a:noFill/>
        </p:spPr>
        <p:txBody>
          <a:bodyPr wrap="square" lIns="67391" tIns="33696" rIns="67391" bIns="33696" rtlCol="0">
            <a:spAutoFit/>
          </a:bodyPr>
          <a:lstStyle/>
          <a:p>
            <a:r>
              <a:rPr lang="en-US" altLang="zh-CN" dirty="0">
                <a:latin typeface="微软雅黑" panose="020B0503020204020204" pitchFamily="34" charset="-122"/>
                <a:ea typeface="微软雅黑" panose="020B0503020204020204" pitchFamily="34" charset="-122"/>
                <a:cs typeface="Aharoni" panose="02010803020104030203" pitchFamily="2" charset="-79"/>
              </a:rPr>
              <a:t>[1]</a:t>
            </a:r>
            <a:r>
              <a:rPr lang="zh-CN" altLang="en-US" dirty="0">
                <a:latin typeface="微软雅黑" panose="020B0503020204020204" pitchFamily="34" charset="-122"/>
                <a:ea typeface="微软雅黑" panose="020B0503020204020204" pitchFamily="34" charset="-122"/>
                <a:cs typeface="Aharoni" panose="02010803020104030203" pitchFamily="2" charset="-79"/>
              </a:rPr>
              <a:t>张毅，张宝芬，曹丽，彭黎辉</a:t>
            </a:r>
            <a:r>
              <a:rPr lang="en-US" altLang="zh-CN" dirty="0">
                <a:latin typeface="微软雅黑" panose="020B0503020204020204" pitchFamily="34" charset="-122"/>
                <a:ea typeface="微软雅黑" panose="020B0503020204020204" pitchFamily="34" charset="-122"/>
                <a:cs typeface="Aharoni" panose="02010803020104030203" pitchFamily="2" charset="-79"/>
              </a:rPr>
              <a:t>.</a:t>
            </a:r>
            <a:r>
              <a:rPr lang="zh-CN" altLang="en-US" dirty="0">
                <a:latin typeface="微软雅黑" panose="020B0503020204020204" pitchFamily="34" charset="-122"/>
                <a:ea typeface="微软雅黑" panose="020B0503020204020204" pitchFamily="34" charset="-122"/>
                <a:cs typeface="Aharoni" panose="02010803020104030203" pitchFamily="2" charset="-79"/>
              </a:rPr>
              <a:t>自动检测技术及仪表控制系统</a:t>
            </a:r>
            <a:r>
              <a:rPr lang="en-US" altLang="zh-CN" dirty="0">
                <a:latin typeface="微软雅黑" panose="020B0503020204020204" pitchFamily="34" charset="-122"/>
                <a:ea typeface="微软雅黑" panose="020B0503020204020204" pitchFamily="34" charset="-122"/>
                <a:cs typeface="Aharoni" panose="02010803020104030203" pitchFamily="2" charset="-79"/>
              </a:rPr>
              <a:t>.</a:t>
            </a:r>
            <a:r>
              <a:rPr lang="zh-CN" altLang="en-US" dirty="0">
                <a:latin typeface="微软雅黑" panose="020B0503020204020204" pitchFamily="34" charset="-122"/>
                <a:ea typeface="微软雅黑" panose="020B0503020204020204" pitchFamily="34" charset="-122"/>
                <a:cs typeface="Aharoni" panose="02010803020104030203" pitchFamily="2" charset="-79"/>
              </a:rPr>
              <a:t>第</a:t>
            </a:r>
            <a:r>
              <a:rPr lang="en-US" altLang="zh-CN" dirty="0">
                <a:latin typeface="微软雅黑" panose="020B0503020204020204" pitchFamily="34" charset="-122"/>
                <a:ea typeface="微软雅黑" panose="020B0503020204020204" pitchFamily="34" charset="-122"/>
                <a:cs typeface="Aharoni" panose="02010803020104030203" pitchFamily="2" charset="-79"/>
              </a:rPr>
              <a:t>3</a:t>
            </a:r>
            <a:r>
              <a:rPr lang="zh-CN" altLang="en-US" dirty="0">
                <a:latin typeface="微软雅黑" panose="020B0503020204020204" pitchFamily="34" charset="-122"/>
                <a:ea typeface="微软雅黑" panose="020B0503020204020204" pitchFamily="34" charset="-122"/>
                <a:cs typeface="Aharoni" panose="02010803020104030203" pitchFamily="2" charset="-79"/>
              </a:rPr>
              <a:t>版</a:t>
            </a:r>
            <a:r>
              <a:rPr lang="en-US" altLang="zh-CN" dirty="0">
                <a:latin typeface="微软雅黑" panose="020B0503020204020204" pitchFamily="34" charset="-122"/>
                <a:ea typeface="微软雅黑" panose="020B0503020204020204" pitchFamily="34" charset="-122"/>
                <a:cs typeface="Aharoni" panose="02010803020104030203" pitchFamily="2" charset="-79"/>
              </a:rPr>
              <a:t>[M].</a:t>
            </a:r>
            <a:r>
              <a:rPr lang="zh-CN" altLang="en-US" dirty="0">
                <a:latin typeface="微软雅黑" panose="020B0503020204020204" pitchFamily="34" charset="-122"/>
                <a:ea typeface="微软雅黑" panose="020B0503020204020204" pitchFamily="34" charset="-122"/>
                <a:cs typeface="Aharoni" panose="02010803020104030203" pitchFamily="2" charset="-79"/>
              </a:rPr>
              <a:t>化学工业出版社，</a:t>
            </a:r>
            <a:r>
              <a:rPr lang="en-US" altLang="zh-CN" dirty="0">
                <a:latin typeface="微软雅黑" panose="020B0503020204020204" pitchFamily="34" charset="-122"/>
                <a:ea typeface="微软雅黑" panose="020B0503020204020204" pitchFamily="34" charset="-122"/>
                <a:cs typeface="Aharoni" panose="02010803020104030203" pitchFamily="2" charset="-79"/>
              </a:rPr>
              <a:t>2018</a:t>
            </a:r>
          </a:p>
          <a:p>
            <a:endParaRPr lang="en-US" altLang="zh-CN"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12" name="文本框 9">
            <a:extLst>
              <a:ext uri="{FF2B5EF4-FFF2-40B4-BE49-F238E27FC236}">
                <a16:creationId xmlns:a16="http://schemas.microsoft.com/office/drawing/2014/main" id="{3B33E74D-9F9D-42C0-B08F-9D1207A00E0E}"/>
              </a:ext>
            </a:extLst>
          </p:cNvPr>
          <p:cNvSpPr txBox="1"/>
          <p:nvPr/>
        </p:nvSpPr>
        <p:spPr>
          <a:xfrm>
            <a:off x="107504" y="1646767"/>
            <a:ext cx="8803768" cy="3392037"/>
          </a:xfrm>
          <a:prstGeom prst="rect">
            <a:avLst/>
          </a:prstGeom>
          <a:noFill/>
        </p:spPr>
        <p:txBody>
          <a:bodyPr wrap="square" lIns="67391" tIns="33696" rIns="67391" bIns="33696" rtlCol="0">
            <a:spAutoFit/>
          </a:bodyPr>
          <a:lstStyle/>
          <a:p>
            <a:r>
              <a:rPr lang="en-US" altLang="zh-CN" dirty="0">
                <a:latin typeface="微软雅黑" panose="020B0503020204020204" pitchFamily="34" charset="-122"/>
                <a:ea typeface="微软雅黑" panose="020B0503020204020204" pitchFamily="34" charset="-122"/>
                <a:cs typeface="Aharoni" panose="02010803020104030203" pitchFamily="2" charset="-79"/>
              </a:rPr>
              <a:t>[2]</a:t>
            </a:r>
            <a:r>
              <a:rPr lang="zh-CN" altLang="en-US" dirty="0">
                <a:latin typeface="微软雅黑" panose="020B0503020204020204" pitchFamily="34" charset="-122"/>
                <a:ea typeface="微软雅黑" panose="020B0503020204020204" pitchFamily="34" charset="-122"/>
                <a:cs typeface="Aharoni" panose="02010803020104030203" pitchFamily="2" charset="-79"/>
              </a:rPr>
              <a:t>李宏</a:t>
            </a:r>
            <a:r>
              <a:rPr lang="en-US" altLang="zh-CN" dirty="0">
                <a:latin typeface="微软雅黑" panose="020B0503020204020204" pitchFamily="34" charset="-122"/>
                <a:ea typeface="微软雅黑" panose="020B0503020204020204" pitchFamily="34" charset="-122"/>
                <a:cs typeface="Aharoni" panose="02010803020104030203" pitchFamily="2" charset="-79"/>
              </a:rPr>
              <a:t>.</a:t>
            </a:r>
            <a:r>
              <a:rPr lang="zh-CN" altLang="en-US" dirty="0">
                <a:latin typeface="微软雅黑" panose="020B0503020204020204" pitchFamily="34" charset="-122"/>
                <a:ea typeface="微软雅黑" panose="020B0503020204020204" pitchFamily="34" charset="-122"/>
                <a:cs typeface="Aharoni" panose="02010803020104030203" pitchFamily="2" charset="-79"/>
              </a:rPr>
              <a:t>神奇的新材料（海洋与科技探索之旅）</a:t>
            </a:r>
            <a:r>
              <a:rPr lang="en-US" altLang="zh-CN" dirty="0">
                <a:latin typeface="微软雅黑" panose="020B0503020204020204" pitchFamily="34" charset="-122"/>
                <a:ea typeface="微软雅黑" panose="020B0503020204020204" pitchFamily="34" charset="-122"/>
                <a:cs typeface="Aharoni" panose="02010803020104030203" pitchFamily="2" charset="-79"/>
              </a:rPr>
              <a:t>.</a:t>
            </a:r>
            <a:r>
              <a:rPr lang="zh-CN" altLang="en-US" dirty="0">
                <a:latin typeface="微软雅黑" panose="020B0503020204020204" pitchFamily="34" charset="-122"/>
                <a:ea typeface="微软雅黑" panose="020B0503020204020204" pitchFamily="34" charset="-122"/>
                <a:cs typeface="Aharoni" panose="02010803020104030203" pitchFamily="2" charset="-79"/>
              </a:rPr>
              <a:t>青苹果数据中心</a:t>
            </a:r>
            <a:r>
              <a:rPr lang="en-US" altLang="zh-CN" dirty="0">
                <a:latin typeface="微软雅黑" panose="020B0503020204020204" pitchFamily="34" charset="-122"/>
                <a:ea typeface="微软雅黑" panose="020B0503020204020204" pitchFamily="34" charset="-122"/>
                <a:cs typeface="Aharoni" panose="02010803020104030203" pitchFamily="2" charset="-79"/>
              </a:rPr>
              <a:t>.11 December 2013:167-.GGKEY:JUBFQGAWFWC</a:t>
            </a:r>
          </a:p>
          <a:p>
            <a:r>
              <a:rPr lang="en-US" altLang="zh-CN" dirty="0">
                <a:latin typeface="微软雅黑" panose="020B0503020204020204" pitchFamily="34" charset="-122"/>
                <a:ea typeface="微软雅黑" panose="020B0503020204020204" pitchFamily="34" charset="-122"/>
                <a:cs typeface="Aharoni" panose="02010803020104030203" pitchFamily="2" charset="-79"/>
              </a:rPr>
              <a:t>[3]1833-First Semiconductor Effect </a:t>
            </a:r>
            <a:r>
              <a:rPr lang="en-US" altLang="zh-CN" dirty="0" err="1">
                <a:latin typeface="微软雅黑" panose="020B0503020204020204" pitchFamily="34" charset="-122"/>
                <a:ea typeface="微软雅黑" panose="020B0503020204020204" pitchFamily="34" charset="-122"/>
                <a:cs typeface="Aharoni" panose="02010803020104030203" pitchFamily="2" charset="-79"/>
              </a:rPr>
              <a:t>isRecored</a:t>
            </a:r>
            <a:r>
              <a:rPr lang="en-US" altLang="zh-CN" dirty="0">
                <a:latin typeface="微软雅黑" panose="020B0503020204020204" pitchFamily="34" charset="-122"/>
                <a:ea typeface="微软雅黑" panose="020B0503020204020204" pitchFamily="34" charset="-122"/>
                <a:cs typeface="Aharoni" panose="02010803020104030203" pitchFamily="2" charset="-79"/>
              </a:rPr>
              <a:t>. Computer History Museum. Retrieved 24June 2014</a:t>
            </a:r>
          </a:p>
          <a:p>
            <a:r>
              <a:rPr lang="en-US" altLang="zh-CN" dirty="0">
                <a:latin typeface="微软雅黑" panose="020B0503020204020204" pitchFamily="34" charset="-122"/>
                <a:ea typeface="微软雅黑" panose="020B0503020204020204" pitchFamily="34" charset="-122"/>
                <a:cs typeface="Aharoni" panose="02010803020104030203" pitchFamily="2" charset="-79"/>
              </a:rPr>
              <a:t>[4]</a:t>
            </a:r>
            <a:r>
              <a:rPr lang="en-US" altLang="zh-CN" dirty="0" err="1">
                <a:latin typeface="微软雅黑" panose="020B0503020204020204" pitchFamily="34" charset="-122"/>
                <a:ea typeface="微软雅黑" panose="020B0503020204020204" pitchFamily="34" charset="-122"/>
                <a:cs typeface="Aharoni" panose="02010803020104030203" pitchFamily="2" charset="-79"/>
              </a:rPr>
              <a:t>McGee,Tomas</a:t>
            </a:r>
            <a:r>
              <a:rPr lang="en-US" altLang="zh-CN" dirty="0">
                <a:latin typeface="微软雅黑" panose="020B0503020204020204" pitchFamily="34" charset="-122"/>
                <a:ea typeface="微软雅黑" panose="020B0503020204020204" pitchFamily="34" charset="-122"/>
                <a:cs typeface="Aharoni" panose="02010803020104030203" pitchFamily="2" charset="-79"/>
              </a:rPr>
              <a:t>(1988).Chapter9. </a:t>
            </a:r>
            <a:r>
              <a:rPr lang="en-US" altLang="zh-CN" dirty="0" err="1">
                <a:latin typeface="微软雅黑" panose="020B0503020204020204" pitchFamily="34" charset="-122"/>
                <a:ea typeface="微软雅黑" panose="020B0503020204020204" pitchFamily="34" charset="-122"/>
                <a:cs typeface="Aharoni" panose="02010803020104030203" pitchFamily="2" charset="-79"/>
              </a:rPr>
              <a:t>Principlesand</a:t>
            </a:r>
            <a:r>
              <a:rPr lang="en-US" altLang="zh-CN" dirty="0">
                <a:latin typeface="微软雅黑" panose="020B0503020204020204" pitchFamily="34" charset="-122"/>
                <a:ea typeface="微软雅黑" panose="020B0503020204020204" pitchFamily="34" charset="-122"/>
                <a:cs typeface="Aharoni" panose="02010803020104030203" pitchFamily="2" charset="-79"/>
              </a:rPr>
              <a:t> Methods of </a:t>
            </a:r>
            <a:r>
              <a:rPr lang="en-US" altLang="zh-CN" dirty="0" err="1">
                <a:latin typeface="微软雅黑" panose="020B0503020204020204" pitchFamily="34" charset="-122"/>
                <a:ea typeface="微软雅黑" panose="020B0503020204020204" pitchFamily="34" charset="-122"/>
                <a:cs typeface="Aharoni" panose="02010803020104030203" pitchFamily="2" charset="-79"/>
              </a:rPr>
              <a:t>Tempetature</a:t>
            </a:r>
            <a:r>
              <a:rPr lang="en-US" altLang="zh-CN" dirty="0">
                <a:latin typeface="微软雅黑" panose="020B0503020204020204" pitchFamily="34" charset="-122"/>
                <a:ea typeface="微软雅黑" panose="020B0503020204020204" pitchFamily="34" charset="-122"/>
                <a:cs typeface="Aharoni" panose="02010803020104030203" pitchFamily="2" charset="-79"/>
              </a:rPr>
              <a:t> Measurement. Johnwiley&amp;Sons.P.203.ISBN9780471627678</a:t>
            </a:r>
          </a:p>
          <a:p>
            <a:r>
              <a:rPr lang="en-US" altLang="zh-CN" dirty="0">
                <a:latin typeface="微软雅黑" panose="020B0503020204020204" pitchFamily="34" charset="-122"/>
                <a:ea typeface="微软雅黑" panose="020B0503020204020204" pitchFamily="34" charset="-122"/>
                <a:cs typeface="Aharoni" panose="02010803020104030203" pitchFamily="2" charset="-79"/>
              </a:rPr>
              <a:t>[5]</a:t>
            </a:r>
            <a:r>
              <a:rPr lang="zh-CN" altLang="en-US" dirty="0">
                <a:latin typeface="微软雅黑" panose="020B0503020204020204" pitchFamily="34" charset="-122"/>
                <a:ea typeface="微软雅黑" panose="020B0503020204020204" pitchFamily="34" charset="-122"/>
                <a:cs typeface="Aharoni" panose="02010803020104030203" pitchFamily="2" charset="-79"/>
              </a:rPr>
              <a:t>电子敏感元件专业发展史</a:t>
            </a:r>
            <a:r>
              <a:rPr lang="en-US" altLang="zh-CN" dirty="0">
                <a:latin typeface="微软雅黑" panose="020B0503020204020204" pitchFamily="34" charset="-122"/>
                <a:ea typeface="微软雅黑" panose="020B0503020204020204" pitchFamily="34" charset="-122"/>
                <a:cs typeface="Aharoni" panose="02010803020104030203" pitchFamily="2" charset="-79"/>
              </a:rPr>
              <a:t>[J].</a:t>
            </a:r>
            <a:r>
              <a:rPr lang="zh-CN" altLang="en-US" dirty="0">
                <a:latin typeface="微软雅黑" panose="020B0503020204020204" pitchFamily="34" charset="-122"/>
                <a:ea typeface="微软雅黑" panose="020B0503020204020204" pitchFamily="34" charset="-122"/>
                <a:cs typeface="Aharoni" panose="02010803020104030203" pitchFamily="2" charset="-79"/>
              </a:rPr>
              <a:t>电子敏感元件专业发展史编写组</a:t>
            </a:r>
            <a:r>
              <a:rPr lang="en-US" altLang="zh-CN" dirty="0">
                <a:latin typeface="微软雅黑" panose="020B0503020204020204" pitchFamily="34" charset="-122"/>
                <a:ea typeface="微软雅黑" panose="020B0503020204020204" pitchFamily="34" charset="-122"/>
                <a:cs typeface="Aharoni" panose="02010803020104030203" pitchFamily="2" charset="-79"/>
              </a:rPr>
              <a:t>.1984(04)</a:t>
            </a:r>
          </a:p>
          <a:p>
            <a:r>
              <a:rPr lang="en-US" altLang="zh-CN" dirty="0">
                <a:latin typeface="微软雅黑" panose="020B0503020204020204" pitchFamily="34" charset="-122"/>
                <a:ea typeface="微软雅黑" panose="020B0503020204020204" pitchFamily="34" charset="-122"/>
                <a:cs typeface="Aharoni" panose="02010803020104030203" pitchFamily="2" charset="-79"/>
              </a:rPr>
              <a:t>[6]</a:t>
            </a:r>
            <a:r>
              <a:rPr lang="zh-CN" altLang="en-US" dirty="0">
                <a:latin typeface="微软雅黑" panose="020B0503020204020204" pitchFamily="34" charset="-122"/>
                <a:ea typeface="微软雅黑" panose="020B0503020204020204" pitchFamily="34" charset="-122"/>
                <a:cs typeface="Aharoni" panose="02010803020104030203" pitchFamily="2" charset="-79"/>
              </a:rPr>
              <a:t>汪洋，汪雪婷</a:t>
            </a:r>
            <a:r>
              <a:rPr lang="en-US" altLang="zh-CN" dirty="0">
                <a:latin typeface="微软雅黑" panose="020B0503020204020204" pitchFamily="34" charset="-122"/>
                <a:ea typeface="微软雅黑" panose="020B0503020204020204" pitchFamily="34" charset="-122"/>
                <a:cs typeface="Aharoni" panose="02010803020104030203" pitchFamily="2" charset="-79"/>
              </a:rPr>
              <a:t>.</a:t>
            </a:r>
            <a:r>
              <a:rPr lang="zh-CN" altLang="en-US" dirty="0">
                <a:latin typeface="微软雅黑" panose="020B0503020204020204" pitchFamily="34" charset="-122"/>
                <a:ea typeface="微软雅黑" panose="020B0503020204020204" pitchFamily="34" charset="-122"/>
                <a:cs typeface="Aharoni" panose="02010803020104030203" pitchFamily="2" charset="-79"/>
              </a:rPr>
              <a:t>热敏电阻行业发展与创新的思考</a:t>
            </a:r>
            <a:r>
              <a:rPr lang="en-US" altLang="zh-CN" dirty="0">
                <a:latin typeface="微软雅黑" panose="020B0503020204020204" pitchFamily="34" charset="-122"/>
                <a:ea typeface="微软雅黑" panose="020B0503020204020204" pitchFamily="34" charset="-122"/>
                <a:cs typeface="Aharoni" panose="02010803020104030203" pitchFamily="2" charset="-79"/>
              </a:rPr>
              <a:t>[J].</a:t>
            </a:r>
            <a:r>
              <a:rPr lang="zh-CN" altLang="en-US" dirty="0">
                <a:latin typeface="微软雅黑" panose="020B0503020204020204" pitchFamily="34" charset="-122"/>
                <a:ea typeface="微软雅黑" panose="020B0503020204020204" pitchFamily="34" charset="-122"/>
                <a:cs typeface="Aharoni" panose="02010803020104030203" pitchFamily="2" charset="-79"/>
              </a:rPr>
              <a:t>南京时恒电子科技有限公司</a:t>
            </a:r>
            <a:r>
              <a:rPr lang="en-US" altLang="zh-CN" dirty="0">
                <a:latin typeface="微软雅黑" panose="020B0503020204020204" pitchFamily="34" charset="-122"/>
                <a:ea typeface="微软雅黑" panose="020B0503020204020204" pitchFamily="34" charset="-122"/>
                <a:cs typeface="Aharoni" panose="02010803020104030203" pitchFamily="2" charset="-79"/>
              </a:rPr>
              <a:t>.2016. 10.14106</a:t>
            </a:r>
          </a:p>
          <a:p>
            <a:r>
              <a:rPr lang="en-US" altLang="zh-CN" dirty="0">
                <a:latin typeface="微软雅黑" panose="020B0503020204020204" pitchFamily="34" charset="-122"/>
                <a:ea typeface="微软雅黑" panose="020B0503020204020204" pitchFamily="34" charset="-122"/>
                <a:cs typeface="Aharoni" panose="02010803020104030203" pitchFamily="2" charset="-79"/>
              </a:rPr>
              <a:t>[7]</a:t>
            </a:r>
            <a:r>
              <a:rPr lang="zh-CN" altLang="en-US" dirty="0">
                <a:latin typeface="微软雅黑" panose="020B0503020204020204" pitchFamily="34" charset="-122"/>
                <a:ea typeface="微软雅黑" panose="020B0503020204020204" pitchFamily="34" charset="-122"/>
                <a:cs typeface="Aharoni" panose="02010803020104030203" pitchFamily="2" charset="-79"/>
              </a:rPr>
              <a:t>席军，刘延华</a:t>
            </a:r>
            <a:r>
              <a:rPr lang="en-US" altLang="zh-CN" dirty="0">
                <a:latin typeface="微软雅黑" panose="020B0503020204020204" pitchFamily="34" charset="-122"/>
                <a:ea typeface="微软雅黑" panose="020B0503020204020204" pitchFamily="34" charset="-122"/>
                <a:cs typeface="Aharoni" panose="02010803020104030203" pitchFamily="2" charset="-79"/>
              </a:rPr>
              <a:t>.</a:t>
            </a:r>
            <a:r>
              <a:rPr lang="zh-CN" altLang="en-US" dirty="0">
                <a:latin typeface="微软雅黑" panose="020B0503020204020204" pitchFamily="34" charset="-122"/>
                <a:ea typeface="微软雅黑" panose="020B0503020204020204" pitchFamily="34" charset="-122"/>
                <a:cs typeface="Aharoni" panose="02010803020104030203" pitchFamily="2" charset="-79"/>
              </a:rPr>
              <a:t> </a:t>
            </a:r>
            <a:r>
              <a:rPr lang="en-US" altLang="zh-CN" dirty="0">
                <a:latin typeface="微软雅黑" panose="020B0503020204020204" pitchFamily="34" charset="-122"/>
                <a:ea typeface="微软雅黑" panose="020B0503020204020204" pitchFamily="34" charset="-122"/>
                <a:cs typeface="Aharoni" panose="02010803020104030203" pitchFamily="2" charset="-79"/>
              </a:rPr>
              <a:t>PTC</a:t>
            </a:r>
            <a:r>
              <a:rPr lang="zh-CN" altLang="en-US" dirty="0">
                <a:latin typeface="微软雅黑" panose="020B0503020204020204" pitchFamily="34" charset="-122"/>
                <a:ea typeface="微软雅黑" panose="020B0503020204020204" pitchFamily="34" charset="-122"/>
                <a:cs typeface="Aharoni" panose="02010803020104030203" pitchFamily="2" charset="-79"/>
              </a:rPr>
              <a:t>热敏电阻的开发应用现状</a:t>
            </a:r>
            <a:r>
              <a:rPr lang="en-US" altLang="zh-CN" dirty="0">
                <a:latin typeface="微软雅黑" panose="020B0503020204020204" pitchFamily="34" charset="-122"/>
                <a:ea typeface="微软雅黑" panose="020B0503020204020204" pitchFamily="34" charset="-122"/>
                <a:cs typeface="Aharoni" panose="02010803020104030203" pitchFamily="2" charset="-79"/>
              </a:rPr>
              <a:t>[J].2005(04)</a:t>
            </a:r>
          </a:p>
          <a:p>
            <a:r>
              <a:rPr lang="en-US" altLang="zh-CN" dirty="0">
                <a:latin typeface="微软雅黑" panose="020B0503020204020204" pitchFamily="34" charset="-122"/>
                <a:ea typeface="微软雅黑" panose="020B0503020204020204" pitchFamily="34" charset="-122"/>
                <a:cs typeface="Aharoni" panose="02010803020104030203" pitchFamily="2" charset="-79"/>
              </a:rPr>
              <a:t>[8]</a:t>
            </a:r>
            <a:r>
              <a:rPr lang="zh-CN" altLang="en-US" dirty="0">
                <a:latin typeface="微软雅黑" panose="020B0503020204020204" pitchFamily="34" charset="-122"/>
                <a:ea typeface="微软雅黑" panose="020B0503020204020204" pitchFamily="34" charset="-122"/>
                <a:cs typeface="Aharoni" panose="02010803020104030203" pitchFamily="2" charset="-79"/>
              </a:rPr>
              <a:t>贺晓金，张晋敏</a:t>
            </a:r>
            <a:r>
              <a:rPr lang="en-US" altLang="zh-CN" dirty="0">
                <a:latin typeface="微软雅黑" panose="020B0503020204020204" pitchFamily="34" charset="-122"/>
                <a:ea typeface="微软雅黑" panose="020B0503020204020204" pitchFamily="34" charset="-122"/>
                <a:cs typeface="Aharoni" panose="02010803020104030203" pitchFamily="2" charset="-79"/>
              </a:rPr>
              <a:t>.</a:t>
            </a:r>
            <a:r>
              <a:rPr lang="zh-CN" altLang="en-US" dirty="0">
                <a:latin typeface="微软雅黑" panose="020B0503020204020204" pitchFamily="34" charset="-122"/>
                <a:ea typeface="微软雅黑" panose="020B0503020204020204" pitchFamily="34" charset="-122"/>
                <a:cs typeface="Aharoni" panose="02010803020104030203" pitchFamily="2" charset="-79"/>
              </a:rPr>
              <a:t> </a:t>
            </a:r>
            <a:r>
              <a:rPr lang="en-US" altLang="zh-CN" dirty="0">
                <a:latin typeface="微软雅黑" panose="020B0503020204020204" pitchFamily="34" charset="-122"/>
                <a:ea typeface="微软雅黑" panose="020B0503020204020204" pitchFamily="34" charset="-122"/>
                <a:cs typeface="Aharoni" panose="02010803020104030203" pitchFamily="2" charset="-79"/>
              </a:rPr>
              <a:t>NTC</a:t>
            </a:r>
            <a:r>
              <a:rPr lang="zh-CN" altLang="en-US" dirty="0">
                <a:latin typeface="微软雅黑" panose="020B0503020204020204" pitchFamily="34" charset="-122"/>
                <a:ea typeface="微软雅黑" panose="020B0503020204020204" pitchFamily="34" charset="-122"/>
                <a:cs typeface="Aharoni" panose="02010803020104030203" pitchFamily="2" charset="-79"/>
              </a:rPr>
              <a:t>热敏电阻的研究现状及发展方向</a:t>
            </a:r>
            <a:r>
              <a:rPr lang="en-US" altLang="zh-CN" dirty="0">
                <a:latin typeface="微软雅黑" panose="020B0503020204020204" pitchFamily="34" charset="-122"/>
                <a:ea typeface="微软雅黑" panose="020B0503020204020204" pitchFamily="34" charset="-122"/>
                <a:cs typeface="Aharoni" panose="02010803020104030203" pitchFamily="2" charset="-79"/>
              </a:rPr>
              <a:t>[J].2016(10)</a:t>
            </a:r>
          </a:p>
          <a:p>
            <a:endParaRPr lang="en-US" altLang="zh-CN" dirty="0">
              <a:latin typeface="微软雅黑" panose="020B0503020204020204" pitchFamily="34" charset="-122"/>
              <a:ea typeface="微软雅黑" panose="020B0503020204020204" pitchFamily="34" charset="-122"/>
              <a:cs typeface="Aharoni" panose="02010803020104030203" pitchFamily="2" charset="-79"/>
            </a:endParaRPr>
          </a:p>
        </p:txBody>
      </p:sp>
    </p:spTree>
    <p:extLst>
      <p:ext uri="{BB962C8B-B14F-4D97-AF65-F5344CB8AC3E}">
        <p14:creationId xmlns:p14="http://schemas.microsoft.com/office/powerpoint/2010/main" val="1358540250"/>
      </p:ext>
    </p:extLst>
  </p:cSld>
  <p:clrMapOvr>
    <a:masterClrMapping/>
  </p:clrMapOvr>
  <mc:AlternateContent xmlns:mc="http://schemas.openxmlformats.org/markup-compatibility/2006" xmlns:p14="http://schemas.microsoft.com/office/powerpoint/2010/main">
    <mc:Choice Requires="p14">
      <p:transition spd="slow" p14:dur="2000" advTm="9610"/>
    </mc:Choice>
    <mc:Fallback xmlns="">
      <p:transition spd="slow" advTm="96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wipe(up)">
                                      <p:cBhvr>
                                        <p:cTn id="12" dur="500"/>
                                        <p:tgtEl>
                                          <p:spTgt spid="38"/>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40"/>
                                        </p:tgtEl>
                                        <p:attrNameLst>
                                          <p:attrName>style.visibility</p:attrName>
                                        </p:attrNameLst>
                                      </p:cBhvr>
                                      <p:to>
                                        <p:strVal val="visible"/>
                                      </p:to>
                                    </p:set>
                                    <p:anim calcmode="lin" valueType="num">
                                      <p:cBhvr>
                                        <p:cTn id="16" dur="500" fill="hold"/>
                                        <p:tgtEl>
                                          <p:spTgt spid="40"/>
                                        </p:tgtEl>
                                        <p:attrNameLst>
                                          <p:attrName>ppt_w</p:attrName>
                                        </p:attrNameLst>
                                      </p:cBhvr>
                                      <p:tavLst>
                                        <p:tav tm="0">
                                          <p:val>
                                            <p:fltVal val="0"/>
                                          </p:val>
                                        </p:tav>
                                        <p:tav tm="100000">
                                          <p:val>
                                            <p:strVal val="#ppt_w"/>
                                          </p:val>
                                        </p:tav>
                                      </p:tavLst>
                                    </p:anim>
                                    <p:anim calcmode="lin" valueType="num">
                                      <p:cBhvr>
                                        <p:cTn id="17" dur="500" fill="hold"/>
                                        <p:tgtEl>
                                          <p:spTgt spid="40"/>
                                        </p:tgtEl>
                                        <p:attrNameLst>
                                          <p:attrName>ppt_h</p:attrName>
                                        </p:attrNameLst>
                                      </p:cBhvr>
                                      <p:tavLst>
                                        <p:tav tm="0">
                                          <p:val>
                                            <p:fltVal val="0"/>
                                          </p:val>
                                        </p:tav>
                                        <p:tav tm="100000">
                                          <p:val>
                                            <p:strVal val="#ppt_h"/>
                                          </p:val>
                                        </p:tav>
                                      </p:tavLst>
                                    </p:anim>
                                    <p:animEffect transition="in" filter="fade">
                                      <p:cBhvr>
                                        <p:cTn id="18" dur="500"/>
                                        <p:tgtEl>
                                          <p:spTgt spid="40"/>
                                        </p:tgtEl>
                                      </p:cBhvr>
                                    </p:animEffect>
                                  </p:childTnLst>
                                </p:cTn>
                              </p:par>
                            </p:childTnLst>
                          </p:cTn>
                        </p:par>
                        <p:par>
                          <p:cTn id="19" fill="hold">
                            <p:stCondLst>
                              <p:cond delay="1500"/>
                            </p:stCondLst>
                            <p:childTnLst>
                              <p:par>
                                <p:cTn id="20" presetID="2" presetClass="entr" presetSubtype="2" fill="hold" grpId="0" nodeType="after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additive="base">
                                        <p:cTn id="22" dur="500" fill="hold"/>
                                        <p:tgtEl>
                                          <p:spTgt spid="41"/>
                                        </p:tgtEl>
                                        <p:attrNameLst>
                                          <p:attrName>ppt_x</p:attrName>
                                        </p:attrNameLst>
                                      </p:cBhvr>
                                      <p:tavLst>
                                        <p:tav tm="0">
                                          <p:val>
                                            <p:strVal val="1+#ppt_w/2"/>
                                          </p:val>
                                        </p:tav>
                                        <p:tav tm="100000">
                                          <p:val>
                                            <p:strVal val="#ppt_x"/>
                                          </p:val>
                                        </p:tav>
                                      </p:tavLst>
                                    </p:anim>
                                    <p:anim calcmode="lin" valueType="num">
                                      <p:cBhvr additive="base">
                                        <p:cTn id="23" dur="500" fill="hold"/>
                                        <p:tgtEl>
                                          <p:spTgt spid="41"/>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1+#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0" grpId="0"/>
      <p:bldP spid="41" grpId="0"/>
      <p:bldP spid="12"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rot="2758716">
            <a:off x="1417450" y="1959802"/>
            <a:ext cx="1181734" cy="1181734"/>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2758716">
            <a:off x="6112768" y="1959802"/>
            <a:ext cx="1181734" cy="1181734"/>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58716">
            <a:off x="2535404" y="688032"/>
            <a:ext cx="3725274" cy="3725274"/>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58716">
            <a:off x="2803500" y="1010471"/>
            <a:ext cx="3195766" cy="319576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2758716">
            <a:off x="2907076" y="1146056"/>
            <a:ext cx="2959596" cy="295959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2766825" y="2042837"/>
            <a:ext cx="3262432" cy="1015663"/>
          </a:xfrm>
          <a:prstGeom prst="rect">
            <a:avLst/>
          </a:prstGeom>
          <a:noFill/>
        </p:spPr>
        <p:txBody>
          <a:bodyPr wrap="none" rtlCol="0">
            <a:spAutoFit/>
          </a:bodyPr>
          <a:lstStyle/>
          <a:p>
            <a:r>
              <a:rPr lang="zh-CN" altLang="en-US" sz="6000" dirty="0">
                <a:solidFill>
                  <a:schemeClr val="bg1"/>
                </a:solidFill>
                <a:latin typeface="方正兰亭准黑_GBK" panose="02000000000000000000" pitchFamily="2" charset="-122"/>
                <a:ea typeface="方正兰亭准黑_GBK" panose="02000000000000000000" pitchFamily="2" charset="-122"/>
              </a:rPr>
              <a:t>谢谢观看</a:t>
            </a:r>
          </a:p>
        </p:txBody>
      </p:sp>
      <p:sp>
        <p:nvSpPr>
          <p:cNvPr id="9" name="TextBox 8"/>
          <p:cNvSpPr txBox="1"/>
          <p:nvPr/>
        </p:nvSpPr>
        <p:spPr>
          <a:xfrm>
            <a:off x="3719297" y="2941879"/>
            <a:ext cx="1357488" cy="584775"/>
          </a:xfrm>
          <a:prstGeom prst="rect">
            <a:avLst/>
          </a:prstGeom>
          <a:noFill/>
        </p:spPr>
        <p:txBody>
          <a:bodyPr wrap="none" rtlCol="0">
            <a:spAutoFit/>
          </a:bodyPr>
          <a:lstStyle/>
          <a:p>
            <a:r>
              <a:rPr lang="en-US" altLang="zh-CN" sz="3200" dirty="0">
                <a:solidFill>
                  <a:schemeClr val="bg1"/>
                </a:solidFill>
              </a:rPr>
              <a:t>Thanks</a:t>
            </a:r>
            <a:endParaRPr lang="zh-CN" altLang="en-US" sz="3200" dirty="0">
              <a:solidFill>
                <a:schemeClr val="bg1"/>
              </a:solidFill>
            </a:endParaRPr>
          </a:p>
        </p:txBody>
      </p:sp>
      <p:sp>
        <p:nvSpPr>
          <p:cNvPr id="12" name="TextBox 16">
            <a:extLst>
              <a:ext uri="{FF2B5EF4-FFF2-40B4-BE49-F238E27FC236}">
                <a16:creationId xmlns:a16="http://schemas.microsoft.com/office/drawing/2014/main" id="{81392EF3-B54D-44ED-BC52-E076D06092C6}"/>
              </a:ext>
            </a:extLst>
          </p:cNvPr>
          <p:cNvSpPr txBox="1"/>
          <p:nvPr/>
        </p:nvSpPr>
        <p:spPr>
          <a:xfrm>
            <a:off x="5708377" y="4021969"/>
            <a:ext cx="3005951" cy="707886"/>
          </a:xfrm>
          <a:prstGeom prst="rect">
            <a:avLst/>
          </a:prstGeom>
          <a:noFill/>
        </p:spPr>
        <p:txBody>
          <a:bodyPr wrap="none" rtlCol="0">
            <a:spAutoFit/>
          </a:bodyPr>
          <a:lstStyle/>
          <a:p>
            <a:r>
              <a:rPr lang="zh-CN" altLang="en-US" sz="2000" dirty="0">
                <a:solidFill>
                  <a:schemeClr val="tx1">
                    <a:lumMod val="85000"/>
                    <a:lumOff val="15000"/>
                  </a:schemeClr>
                </a:solidFill>
                <a:latin typeface="方正细黑一简体" panose="03000509000000000000" pitchFamily="65" charset="-122"/>
                <a:ea typeface="方正细黑一简体" panose="03000509000000000000" pitchFamily="65" charset="-122"/>
              </a:rPr>
              <a:t>汇报人：李浩</a:t>
            </a:r>
            <a:endParaRPr lang="en-US" altLang="zh-CN" sz="2000" dirty="0">
              <a:solidFill>
                <a:schemeClr val="tx1">
                  <a:lumMod val="85000"/>
                  <a:lumOff val="15000"/>
                </a:schemeClr>
              </a:solidFill>
              <a:latin typeface="方正细黑一简体" panose="03000509000000000000" pitchFamily="65" charset="-122"/>
              <a:ea typeface="方正细黑一简体" panose="03000509000000000000" pitchFamily="65" charset="-122"/>
            </a:endParaRPr>
          </a:p>
          <a:p>
            <a:r>
              <a:rPr lang="zh-CN" altLang="en-US" sz="2000" dirty="0">
                <a:solidFill>
                  <a:schemeClr val="tx1">
                    <a:lumMod val="85000"/>
                    <a:lumOff val="15000"/>
                  </a:schemeClr>
                </a:solidFill>
                <a:latin typeface="方正细黑一简体" panose="03000509000000000000" pitchFamily="65" charset="-122"/>
                <a:ea typeface="方正细黑一简体" panose="03000509000000000000" pitchFamily="65" charset="-122"/>
              </a:rPr>
              <a:t>小组成员：李浩、徐庚辰</a:t>
            </a:r>
          </a:p>
        </p:txBody>
      </p:sp>
    </p:spTree>
    <p:extLst>
      <p:ext uri="{BB962C8B-B14F-4D97-AF65-F5344CB8AC3E}">
        <p14:creationId xmlns:p14="http://schemas.microsoft.com/office/powerpoint/2010/main" val="1861186407"/>
      </p:ext>
    </p:extLst>
  </p:cSld>
  <p:clrMapOvr>
    <a:masterClrMapping/>
  </p:clrMapOvr>
  <mc:AlternateContent xmlns:mc="http://schemas.openxmlformats.org/markup-compatibility/2006" xmlns:p14="http://schemas.microsoft.com/office/powerpoint/2010/main">
    <mc:Choice Requires="p14">
      <p:transition spd="slow" p14:dur="2000" advTm="4319"/>
    </mc:Choice>
    <mc:Fallback xmlns="">
      <p:transition spd="slow" advTm="43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par>
                          <p:cTn id="11" fill="hold">
                            <p:stCondLst>
                              <p:cond delay="1000"/>
                            </p:stCondLst>
                            <p:childTnLst>
                              <p:par>
                                <p:cTn id="12" presetID="31"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1000" fill="hold"/>
                                        <p:tgtEl>
                                          <p:spTgt spid="6"/>
                                        </p:tgtEl>
                                        <p:attrNameLst>
                                          <p:attrName>ppt_w</p:attrName>
                                        </p:attrNameLst>
                                      </p:cBhvr>
                                      <p:tavLst>
                                        <p:tav tm="0">
                                          <p:val>
                                            <p:fltVal val="0"/>
                                          </p:val>
                                        </p:tav>
                                        <p:tav tm="100000">
                                          <p:val>
                                            <p:strVal val="#ppt_w"/>
                                          </p:val>
                                        </p:tav>
                                      </p:tavLst>
                                    </p:anim>
                                    <p:anim calcmode="lin" valueType="num">
                                      <p:cBhvr>
                                        <p:cTn id="15" dur="1000" fill="hold"/>
                                        <p:tgtEl>
                                          <p:spTgt spid="6"/>
                                        </p:tgtEl>
                                        <p:attrNameLst>
                                          <p:attrName>ppt_h</p:attrName>
                                        </p:attrNameLst>
                                      </p:cBhvr>
                                      <p:tavLst>
                                        <p:tav tm="0">
                                          <p:val>
                                            <p:fltVal val="0"/>
                                          </p:val>
                                        </p:tav>
                                        <p:tav tm="100000">
                                          <p:val>
                                            <p:strVal val="#ppt_h"/>
                                          </p:val>
                                        </p:tav>
                                      </p:tavLst>
                                    </p:anim>
                                    <p:anim calcmode="lin" valueType="num">
                                      <p:cBhvr>
                                        <p:cTn id="16" dur="1000" fill="hold"/>
                                        <p:tgtEl>
                                          <p:spTgt spid="6"/>
                                        </p:tgtEl>
                                        <p:attrNameLst>
                                          <p:attrName>style.rotation</p:attrName>
                                        </p:attrNameLst>
                                      </p:cBhvr>
                                      <p:tavLst>
                                        <p:tav tm="0">
                                          <p:val>
                                            <p:fltVal val="90"/>
                                          </p:val>
                                        </p:tav>
                                        <p:tav tm="100000">
                                          <p:val>
                                            <p:fltVal val="0"/>
                                          </p:val>
                                        </p:tav>
                                      </p:tavLst>
                                    </p:anim>
                                    <p:animEffect transition="in" filter="fade">
                                      <p:cBhvr>
                                        <p:cTn id="17" dur="1000"/>
                                        <p:tgtEl>
                                          <p:spTgt spid="6"/>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par>
                          <p:cTn id="25" fill="hold">
                            <p:stCondLst>
                              <p:cond delay="2500"/>
                            </p:stCondLst>
                            <p:childTnLst>
                              <p:par>
                                <p:cTn id="26" presetID="53" presetClass="entr" presetSubtype="16"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ppt_w</p:attrName>
                                        </p:attrNameLst>
                                      </p:cBhvr>
                                      <p:tavLst>
                                        <p:tav tm="0">
                                          <p:val>
                                            <p:fltVal val="0"/>
                                          </p:val>
                                        </p:tav>
                                        <p:tav tm="100000">
                                          <p:val>
                                            <p:strVal val="#ppt_w"/>
                                          </p:val>
                                        </p:tav>
                                      </p:tavLst>
                                    </p:anim>
                                    <p:anim calcmode="lin" valueType="num">
                                      <p:cBhvr>
                                        <p:cTn id="29" dur="500" fill="hold"/>
                                        <p:tgtEl>
                                          <p:spTgt spid="8"/>
                                        </p:tgtEl>
                                        <p:attrNameLst>
                                          <p:attrName>ppt_h</p:attrName>
                                        </p:attrNameLst>
                                      </p:cBhvr>
                                      <p:tavLst>
                                        <p:tav tm="0">
                                          <p:val>
                                            <p:fltVal val="0"/>
                                          </p:val>
                                        </p:tav>
                                        <p:tav tm="100000">
                                          <p:val>
                                            <p:strVal val="#ppt_h"/>
                                          </p:val>
                                        </p:tav>
                                      </p:tavLst>
                                    </p:anim>
                                    <p:animEffect transition="in" filter="fade">
                                      <p:cBhvr>
                                        <p:cTn id="30" dur="500"/>
                                        <p:tgtEl>
                                          <p:spTgt spid="8"/>
                                        </p:tgtEl>
                                      </p:cBhvr>
                                    </p:animEffect>
                                  </p:childTnLst>
                                </p:cTn>
                              </p:par>
                            </p:childTnLst>
                          </p:cTn>
                        </p:par>
                        <p:par>
                          <p:cTn id="31" fill="hold">
                            <p:stCondLst>
                              <p:cond delay="3000"/>
                            </p:stCondLst>
                            <p:childTnLst>
                              <p:par>
                                <p:cTn id="32" presetID="53" presetClass="entr" presetSubtype="16"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p:cTn id="34" dur="500" fill="hold"/>
                                        <p:tgtEl>
                                          <p:spTgt spid="9"/>
                                        </p:tgtEl>
                                        <p:attrNameLst>
                                          <p:attrName>ppt_w</p:attrName>
                                        </p:attrNameLst>
                                      </p:cBhvr>
                                      <p:tavLst>
                                        <p:tav tm="0">
                                          <p:val>
                                            <p:fltVal val="0"/>
                                          </p:val>
                                        </p:tav>
                                        <p:tav tm="100000">
                                          <p:val>
                                            <p:strVal val="#ppt_w"/>
                                          </p:val>
                                        </p:tav>
                                      </p:tavLst>
                                    </p:anim>
                                    <p:anim calcmode="lin" valueType="num">
                                      <p:cBhvr>
                                        <p:cTn id="35" dur="500" fill="hold"/>
                                        <p:tgtEl>
                                          <p:spTgt spid="9"/>
                                        </p:tgtEl>
                                        <p:attrNameLst>
                                          <p:attrName>ppt_h</p:attrName>
                                        </p:attrNameLst>
                                      </p:cBhvr>
                                      <p:tavLst>
                                        <p:tav tm="0">
                                          <p:val>
                                            <p:fltVal val="0"/>
                                          </p:val>
                                        </p:tav>
                                        <p:tav tm="100000">
                                          <p:val>
                                            <p:strVal val="#ppt_h"/>
                                          </p:val>
                                        </p:tav>
                                      </p:tavLst>
                                    </p:anim>
                                    <p:animEffect transition="in" filter="fade">
                                      <p:cBhvr>
                                        <p:cTn id="36" dur="500"/>
                                        <p:tgtEl>
                                          <p:spTgt spid="9"/>
                                        </p:tgtEl>
                                      </p:cBhvr>
                                    </p:animEffect>
                                  </p:childTnLst>
                                </p:cTn>
                              </p:par>
                            </p:childTnLst>
                          </p:cTn>
                        </p:par>
                        <p:par>
                          <p:cTn id="37" fill="hold">
                            <p:stCondLst>
                              <p:cond delay="3500"/>
                            </p:stCondLst>
                            <p:childTnLst>
                              <p:par>
                                <p:cTn id="38" presetID="42" presetClass="entr" presetSubtype="0" fill="hold" grpId="0" nodeType="after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1000"/>
                                        <p:tgtEl>
                                          <p:spTgt spid="12"/>
                                        </p:tgtEl>
                                      </p:cBhvr>
                                    </p:animEffect>
                                    <p:anim calcmode="lin" valueType="num">
                                      <p:cBhvr>
                                        <p:cTn id="41" dur="1000" fill="hold"/>
                                        <p:tgtEl>
                                          <p:spTgt spid="12"/>
                                        </p:tgtEl>
                                        <p:attrNameLst>
                                          <p:attrName>ppt_x</p:attrName>
                                        </p:attrNameLst>
                                      </p:cBhvr>
                                      <p:tavLst>
                                        <p:tav tm="0">
                                          <p:val>
                                            <p:strVal val="#ppt_x"/>
                                          </p:val>
                                        </p:tav>
                                        <p:tav tm="100000">
                                          <p:val>
                                            <p:strVal val="#ppt_x"/>
                                          </p:val>
                                        </p:tav>
                                      </p:tavLst>
                                    </p:anim>
                                    <p:anim calcmode="lin" valueType="num">
                                      <p:cBhvr>
                                        <p:cTn id="4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animBg="1"/>
      <p:bldP spid="5" grpId="0" animBg="1"/>
      <p:bldP spid="6" grpId="0" animBg="1"/>
      <p:bldP spid="8" grpId="0"/>
      <p:bldP spid="9"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01</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定义与分类</a:t>
            </a:r>
          </a:p>
        </p:txBody>
      </p:sp>
      <p:pic>
        <p:nvPicPr>
          <p:cNvPr id="2" name="图片 1">
            <a:extLst>
              <a:ext uri="{FF2B5EF4-FFF2-40B4-BE49-F238E27FC236}">
                <a16:creationId xmlns:a16="http://schemas.microsoft.com/office/drawing/2014/main" id="{40C6A319-D2F3-492F-93C3-9170AB0E2DA0}"/>
              </a:ext>
            </a:extLst>
          </p:cNvPr>
          <p:cNvPicPr>
            <a:picLocks noChangeAspect="1"/>
          </p:cNvPicPr>
          <p:nvPr/>
        </p:nvPicPr>
        <p:blipFill>
          <a:blip r:embed="rId4"/>
          <a:stretch>
            <a:fillRect/>
          </a:stretch>
        </p:blipFill>
        <p:spPr>
          <a:xfrm>
            <a:off x="4972980" y="933964"/>
            <a:ext cx="3518520" cy="2652634"/>
          </a:xfrm>
          <a:prstGeom prst="rect">
            <a:avLst/>
          </a:prstGeom>
        </p:spPr>
      </p:pic>
      <p:sp>
        <p:nvSpPr>
          <p:cNvPr id="14" name="TextBox 41">
            <a:extLst>
              <a:ext uri="{FF2B5EF4-FFF2-40B4-BE49-F238E27FC236}">
                <a16:creationId xmlns:a16="http://schemas.microsoft.com/office/drawing/2014/main" id="{ED57A453-6DE2-4680-A490-4555AE1C9CF9}"/>
              </a:ext>
            </a:extLst>
          </p:cNvPr>
          <p:cNvSpPr txBox="1"/>
          <p:nvPr/>
        </p:nvSpPr>
        <p:spPr>
          <a:xfrm>
            <a:off x="6012160" y="3855793"/>
            <a:ext cx="2371824" cy="250556"/>
          </a:xfrm>
          <a:prstGeom prst="rect">
            <a:avLst/>
          </a:prstGeom>
          <a:noFill/>
        </p:spPr>
        <p:txBody>
          <a:bodyPr wrap="square" lIns="71476" tIns="35738" rIns="71476" bIns="35738" rtlCol="0">
            <a:spAutoFit/>
          </a:bodyPr>
          <a:lstStyle/>
          <a:p>
            <a:pPr algn="just">
              <a:lnSpc>
                <a:spcPct val="114000"/>
              </a:lnSpc>
            </a:pPr>
            <a:r>
              <a:rPr lang="en-US" altLang="zh-CN" sz="1100" dirty="0">
                <a:solidFill>
                  <a:schemeClr val="tx1">
                    <a:lumMod val="50000"/>
                    <a:lumOff val="50000"/>
                  </a:schemeClr>
                </a:solidFill>
                <a:latin typeface="微软雅黑" pitchFamily="34" charset="-122"/>
                <a:ea typeface="微软雅黑" pitchFamily="34" charset="-122"/>
              </a:rPr>
              <a:t>PTC</a:t>
            </a:r>
            <a:r>
              <a:rPr lang="zh-CN" altLang="en-US" sz="1100" dirty="0">
                <a:solidFill>
                  <a:schemeClr val="tx1">
                    <a:lumMod val="50000"/>
                    <a:lumOff val="50000"/>
                  </a:schemeClr>
                </a:solidFill>
                <a:latin typeface="微软雅黑" pitchFamily="34" charset="-122"/>
                <a:ea typeface="微软雅黑" pitchFamily="34" charset="-122"/>
              </a:rPr>
              <a:t>温度</a:t>
            </a:r>
            <a:r>
              <a:rPr lang="en-US" altLang="zh-CN" sz="1100" dirty="0">
                <a:solidFill>
                  <a:schemeClr val="tx1">
                    <a:lumMod val="50000"/>
                    <a:lumOff val="50000"/>
                  </a:schemeClr>
                </a:solidFill>
                <a:latin typeface="微软雅黑" pitchFamily="34" charset="-122"/>
                <a:ea typeface="微软雅黑" pitchFamily="34" charset="-122"/>
              </a:rPr>
              <a:t>-</a:t>
            </a:r>
            <a:r>
              <a:rPr lang="zh-CN" altLang="en-US" sz="1100" dirty="0">
                <a:solidFill>
                  <a:schemeClr val="tx1">
                    <a:lumMod val="50000"/>
                    <a:lumOff val="50000"/>
                  </a:schemeClr>
                </a:solidFill>
                <a:latin typeface="微软雅黑" pitchFamily="34" charset="-122"/>
                <a:ea typeface="微软雅黑" pitchFamily="34" charset="-122"/>
              </a:rPr>
              <a:t>电阻特性曲线</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1427173"/>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652500" y="1872084"/>
            <a:ext cx="3735819" cy="1606933"/>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是一种典型具有温度敏感性的半导体电阻，超过一定的温度（居里温度）时，它的电阻值随着温度的升高呈阶跃性的增高，温度越高，电阻值越大。</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1368028"/>
            <a:ext cx="5719700"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正温度系数热敏电阻</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a:t>
            </a:r>
            <a:r>
              <a:rPr lang="en-US" altLang="zh-CN" b="1" dirty="0" err="1">
                <a:latin typeface="微软雅黑" panose="020B0503020204020204" pitchFamily="34" charset="-122"/>
                <a:ea typeface="微软雅黑" panose="020B0503020204020204" pitchFamily="34" charset="-122"/>
                <a:cs typeface="Aharoni" panose="02010803020104030203" pitchFamily="2" charset="-79"/>
              </a:rPr>
              <a:t>PositiveTemperatureCoefficient</a:t>
            </a:r>
            <a:r>
              <a:rPr lang="en-US" altLang="zh-CN" b="1" dirty="0">
                <a:latin typeface="微软雅黑" panose="020B0503020204020204" pitchFamily="34" charset="-122"/>
                <a:ea typeface="微软雅黑" panose="020B0503020204020204" pitchFamily="34" charset="-122"/>
                <a:cs typeface="Aharoni" panose="02010803020104030203" pitchFamily="2" charset="-79"/>
              </a:rPr>
              <a:t>)</a:t>
            </a:r>
          </a:p>
        </p:txBody>
      </p:sp>
      <p:grpSp>
        <p:nvGrpSpPr>
          <p:cNvPr id="10" name="组合 9">
            <a:extLst>
              <a:ext uri="{FF2B5EF4-FFF2-40B4-BE49-F238E27FC236}">
                <a16:creationId xmlns:a16="http://schemas.microsoft.com/office/drawing/2014/main" id="{BD7B2E2B-D039-4ED6-8903-20A7187BB501}"/>
              </a:ext>
            </a:extLst>
          </p:cNvPr>
          <p:cNvGrpSpPr/>
          <p:nvPr/>
        </p:nvGrpSpPr>
        <p:grpSpPr>
          <a:xfrm>
            <a:off x="5872117" y="2105382"/>
            <a:ext cx="1325955" cy="1016863"/>
            <a:chOff x="5872117" y="2105382"/>
            <a:chExt cx="1325955" cy="1016863"/>
          </a:xfrm>
        </p:grpSpPr>
        <p:sp>
          <p:nvSpPr>
            <p:cNvPr id="6" name="圆: 空心 5">
              <a:extLst>
                <a:ext uri="{FF2B5EF4-FFF2-40B4-BE49-F238E27FC236}">
                  <a16:creationId xmlns:a16="http://schemas.microsoft.com/office/drawing/2014/main" id="{10B16837-D17B-47A6-9C62-6D0A3977163E}"/>
                </a:ext>
              </a:extLst>
            </p:cNvPr>
            <p:cNvSpPr/>
            <p:nvPr/>
          </p:nvSpPr>
          <p:spPr>
            <a:xfrm>
              <a:off x="6372200" y="3050237"/>
              <a:ext cx="72008" cy="72008"/>
            </a:xfrm>
            <a:prstGeom prst="donu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8" name="直接箭头连接符 7">
              <a:extLst>
                <a:ext uri="{FF2B5EF4-FFF2-40B4-BE49-F238E27FC236}">
                  <a16:creationId xmlns:a16="http://schemas.microsoft.com/office/drawing/2014/main" id="{1848457D-53DC-4E99-A4E2-B73CCDD7C0F2}"/>
                </a:ext>
              </a:extLst>
            </p:cNvPr>
            <p:cNvCxnSpPr/>
            <p:nvPr/>
          </p:nvCxnSpPr>
          <p:spPr>
            <a:xfrm>
              <a:off x="6401094" y="2387518"/>
              <a:ext cx="0" cy="576064"/>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61467261-976E-44CE-8559-4009864EB37A}"/>
                </a:ext>
              </a:extLst>
            </p:cNvPr>
            <p:cNvSpPr txBox="1"/>
            <p:nvPr/>
          </p:nvSpPr>
          <p:spPr>
            <a:xfrm>
              <a:off x="5872117" y="2105382"/>
              <a:ext cx="1325955" cy="307777"/>
            </a:xfrm>
            <a:prstGeom prst="rect">
              <a:avLst/>
            </a:prstGeom>
            <a:noFill/>
          </p:spPr>
          <p:txBody>
            <a:bodyPr wrap="square" rtlCol="0">
              <a:spAutoFit/>
            </a:bodyPr>
            <a:lstStyle/>
            <a:p>
              <a:r>
                <a:rPr lang="zh-CN" altLang="en-US" sz="1400" dirty="0">
                  <a:solidFill>
                    <a:srgbClr val="C00000"/>
                  </a:solidFill>
                </a:rPr>
                <a:t>居里温度点</a:t>
              </a:r>
            </a:p>
          </p:txBody>
        </p:sp>
      </p:grpSp>
    </p:spTree>
    <p:custDataLst>
      <p:tags r:id="rId1"/>
    </p:custDataLst>
    <p:extLst>
      <p:ext uri="{BB962C8B-B14F-4D97-AF65-F5344CB8AC3E}">
        <p14:creationId xmlns:p14="http://schemas.microsoft.com/office/powerpoint/2010/main" val="3737824678"/>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9" presetClass="entr" presetSubtype="0" decel="100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250" fill="hold"/>
                                        <p:tgtEl>
                                          <p:spTgt spid="16"/>
                                        </p:tgtEl>
                                        <p:attrNameLst>
                                          <p:attrName>ppt_w</p:attrName>
                                        </p:attrNameLst>
                                      </p:cBhvr>
                                      <p:tavLst>
                                        <p:tav tm="0">
                                          <p:val>
                                            <p:fltVal val="0"/>
                                          </p:val>
                                        </p:tav>
                                        <p:tav tm="100000">
                                          <p:val>
                                            <p:strVal val="#ppt_w"/>
                                          </p:val>
                                        </p:tav>
                                      </p:tavLst>
                                    </p:anim>
                                    <p:anim calcmode="lin" valueType="num">
                                      <p:cBhvr>
                                        <p:cTn id="26" dur="250" fill="hold"/>
                                        <p:tgtEl>
                                          <p:spTgt spid="16"/>
                                        </p:tgtEl>
                                        <p:attrNameLst>
                                          <p:attrName>ppt_h</p:attrName>
                                        </p:attrNameLst>
                                      </p:cBhvr>
                                      <p:tavLst>
                                        <p:tav tm="0">
                                          <p:val>
                                            <p:fltVal val="0"/>
                                          </p:val>
                                        </p:tav>
                                        <p:tav tm="100000">
                                          <p:val>
                                            <p:strVal val="#ppt_h"/>
                                          </p:val>
                                        </p:tav>
                                      </p:tavLst>
                                    </p:anim>
                                    <p:animEffect transition="in" filter="fade">
                                      <p:cBhvr>
                                        <p:cTn id="27" dur="25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01</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定义与分类</a:t>
            </a:r>
          </a:p>
        </p:txBody>
      </p:sp>
      <p:sp>
        <p:nvSpPr>
          <p:cNvPr id="14" name="TextBox 41">
            <a:extLst>
              <a:ext uri="{FF2B5EF4-FFF2-40B4-BE49-F238E27FC236}">
                <a16:creationId xmlns:a16="http://schemas.microsoft.com/office/drawing/2014/main" id="{ED57A453-6DE2-4680-A490-4555AE1C9CF9}"/>
              </a:ext>
            </a:extLst>
          </p:cNvPr>
          <p:cNvSpPr txBox="1"/>
          <p:nvPr/>
        </p:nvSpPr>
        <p:spPr>
          <a:xfrm>
            <a:off x="6012160" y="3855793"/>
            <a:ext cx="2371824" cy="250556"/>
          </a:xfrm>
          <a:prstGeom prst="rect">
            <a:avLst/>
          </a:prstGeom>
          <a:noFill/>
        </p:spPr>
        <p:txBody>
          <a:bodyPr wrap="square" lIns="71476" tIns="35738" rIns="71476" bIns="35738" rtlCol="0">
            <a:spAutoFit/>
          </a:bodyPr>
          <a:lstStyle/>
          <a:p>
            <a:pPr algn="just">
              <a:lnSpc>
                <a:spcPct val="114000"/>
              </a:lnSpc>
            </a:pPr>
            <a:r>
              <a:rPr lang="en-US" altLang="zh-CN" sz="1100" dirty="0">
                <a:solidFill>
                  <a:schemeClr val="tx1">
                    <a:lumMod val="50000"/>
                    <a:lumOff val="50000"/>
                  </a:schemeClr>
                </a:solidFill>
                <a:latin typeface="微软雅黑" pitchFamily="34" charset="-122"/>
                <a:ea typeface="微软雅黑" pitchFamily="34" charset="-122"/>
              </a:rPr>
              <a:t>PTC</a:t>
            </a:r>
            <a:r>
              <a:rPr lang="zh-CN" altLang="en-US" sz="1100" dirty="0">
                <a:solidFill>
                  <a:schemeClr val="tx1">
                    <a:lumMod val="50000"/>
                    <a:lumOff val="50000"/>
                  </a:schemeClr>
                </a:solidFill>
                <a:latin typeface="微软雅黑" pitchFamily="34" charset="-122"/>
                <a:ea typeface="微软雅黑" pitchFamily="34" charset="-122"/>
              </a:rPr>
              <a:t>温度</a:t>
            </a:r>
            <a:r>
              <a:rPr lang="en-US" altLang="zh-CN" sz="1100" dirty="0">
                <a:solidFill>
                  <a:schemeClr val="tx1">
                    <a:lumMod val="50000"/>
                    <a:lumOff val="50000"/>
                  </a:schemeClr>
                </a:solidFill>
                <a:latin typeface="微软雅黑" pitchFamily="34" charset="-122"/>
                <a:ea typeface="微软雅黑" pitchFamily="34" charset="-122"/>
              </a:rPr>
              <a:t>-</a:t>
            </a:r>
            <a:r>
              <a:rPr lang="zh-CN" altLang="en-US" sz="1100" dirty="0">
                <a:solidFill>
                  <a:schemeClr val="tx1">
                    <a:lumMod val="50000"/>
                    <a:lumOff val="50000"/>
                  </a:schemeClr>
                </a:solidFill>
                <a:latin typeface="微软雅黑" pitchFamily="34" charset="-122"/>
                <a:ea typeface="微软雅黑" pitchFamily="34" charset="-122"/>
              </a:rPr>
              <a:t>电阻特性曲线</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1427173"/>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652500" y="1872084"/>
            <a:ext cx="3735819" cy="991380"/>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是一种典型具有温度敏感性的半导体电阻，是一类电阻值随温度增大而减小的一种传感器电阻。</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1368028"/>
            <a:ext cx="5719700"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负温度系数热敏电阻</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a:t>
            </a:r>
            <a:r>
              <a:rPr lang="en-US" altLang="zh-CN" b="1" dirty="0" err="1">
                <a:latin typeface="微软雅黑" panose="020B0503020204020204" pitchFamily="34" charset="-122"/>
                <a:ea typeface="微软雅黑" panose="020B0503020204020204" pitchFamily="34" charset="-122"/>
                <a:cs typeface="Aharoni" panose="02010803020104030203" pitchFamily="2" charset="-79"/>
              </a:rPr>
              <a:t>NegativeTemperatureCoefficient</a:t>
            </a:r>
            <a:r>
              <a:rPr lang="en-US" altLang="zh-CN" b="1" dirty="0">
                <a:latin typeface="微软雅黑" panose="020B0503020204020204" pitchFamily="34" charset="-122"/>
                <a:ea typeface="微软雅黑" panose="020B0503020204020204" pitchFamily="34" charset="-122"/>
                <a:cs typeface="Aharoni" panose="02010803020104030203" pitchFamily="2" charset="-79"/>
              </a:rPr>
              <a:t>)</a:t>
            </a:r>
          </a:p>
        </p:txBody>
      </p:sp>
      <p:pic>
        <p:nvPicPr>
          <p:cNvPr id="2050" name="Picture 2">
            <a:extLst>
              <a:ext uri="{FF2B5EF4-FFF2-40B4-BE49-F238E27FC236}">
                <a16:creationId xmlns:a16="http://schemas.microsoft.com/office/drawing/2014/main" id="{096F9DD4-B498-47BE-9A93-1EDFDA9551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9328" y="1131841"/>
            <a:ext cx="3702172" cy="277662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290022753"/>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9" presetClass="entr" presetSubtype="0" decel="100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250" fill="hold"/>
                                        <p:tgtEl>
                                          <p:spTgt spid="16"/>
                                        </p:tgtEl>
                                        <p:attrNameLst>
                                          <p:attrName>ppt_w</p:attrName>
                                        </p:attrNameLst>
                                      </p:cBhvr>
                                      <p:tavLst>
                                        <p:tav tm="0">
                                          <p:val>
                                            <p:fltVal val="0"/>
                                          </p:val>
                                        </p:tav>
                                        <p:tav tm="100000">
                                          <p:val>
                                            <p:strVal val="#ppt_w"/>
                                          </p:val>
                                        </p:tav>
                                      </p:tavLst>
                                    </p:anim>
                                    <p:anim calcmode="lin" valueType="num">
                                      <p:cBhvr>
                                        <p:cTn id="26" dur="250" fill="hold"/>
                                        <p:tgtEl>
                                          <p:spTgt spid="16"/>
                                        </p:tgtEl>
                                        <p:attrNameLst>
                                          <p:attrName>ppt_h</p:attrName>
                                        </p:attrNameLst>
                                      </p:cBhvr>
                                      <p:tavLst>
                                        <p:tav tm="0">
                                          <p:val>
                                            <p:fltVal val="0"/>
                                          </p:val>
                                        </p:tav>
                                        <p:tav tm="100000">
                                          <p:val>
                                            <p:strVal val="#ppt_h"/>
                                          </p:val>
                                        </p:tav>
                                      </p:tavLst>
                                    </p:anim>
                                    <p:animEffect transition="in" filter="fade">
                                      <p:cBhvr>
                                        <p:cTn id="27"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01</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定义与分类</a:t>
            </a:r>
          </a:p>
        </p:txBody>
      </p:sp>
      <p:sp>
        <p:nvSpPr>
          <p:cNvPr id="14" name="TextBox 41">
            <a:extLst>
              <a:ext uri="{FF2B5EF4-FFF2-40B4-BE49-F238E27FC236}">
                <a16:creationId xmlns:a16="http://schemas.microsoft.com/office/drawing/2014/main" id="{ED57A453-6DE2-4680-A490-4555AE1C9CF9}"/>
              </a:ext>
            </a:extLst>
          </p:cNvPr>
          <p:cNvSpPr txBox="1"/>
          <p:nvPr/>
        </p:nvSpPr>
        <p:spPr>
          <a:xfrm>
            <a:off x="6223707" y="3859031"/>
            <a:ext cx="1732669" cy="250556"/>
          </a:xfrm>
          <a:prstGeom prst="rect">
            <a:avLst/>
          </a:prstGeom>
          <a:noFill/>
        </p:spPr>
        <p:txBody>
          <a:bodyPr wrap="square" lIns="71476" tIns="35738" rIns="71476" bIns="35738" rtlCol="0">
            <a:spAutoFit/>
          </a:bodyPr>
          <a:lstStyle/>
          <a:p>
            <a:pPr algn="just">
              <a:lnSpc>
                <a:spcPct val="114000"/>
              </a:lnSpc>
            </a:pPr>
            <a:r>
              <a:rPr lang="en-US" altLang="zh-CN" sz="1100" dirty="0">
                <a:solidFill>
                  <a:schemeClr val="tx1">
                    <a:lumMod val="50000"/>
                    <a:lumOff val="50000"/>
                  </a:schemeClr>
                </a:solidFill>
                <a:latin typeface="微软雅黑" pitchFamily="34" charset="-122"/>
                <a:ea typeface="微软雅黑" pitchFamily="34" charset="-122"/>
              </a:rPr>
              <a:t>CTR</a:t>
            </a:r>
            <a:r>
              <a:rPr lang="zh-CN" altLang="en-US" sz="1100" dirty="0">
                <a:solidFill>
                  <a:schemeClr val="tx1">
                    <a:lumMod val="50000"/>
                    <a:lumOff val="50000"/>
                  </a:schemeClr>
                </a:solidFill>
                <a:latin typeface="微软雅黑" pitchFamily="34" charset="-122"/>
                <a:ea typeface="微软雅黑" pitchFamily="34" charset="-122"/>
              </a:rPr>
              <a:t>温度</a:t>
            </a:r>
            <a:r>
              <a:rPr lang="en-US" altLang="zh-CN" sz="1100" dirty="0">
                <a:solidFill>
                  <a:schemeClr val="tx1">
                    <a:lumMod val="50000"/>
                    <a:lumOff val="50000"/>
                  </a:schemeClr>
                </a:solidFill>
                <a:latin typeface="微软雅黑" pitchFamily="34" charset="-122"/>
                <a:ea typeface="微软雅黑" pitchFamily="34" charset="-122"/>
              </a:rPr>
              <a:t>-</a:t>
            </a:r>
            <a:r>
              <a:rPr lang="zh-CN" altLang="en-US" sz="1100" dirty="0">
                <a:solidFill>
                  <a:schemeClr val="tx1">
                    <a:lumMod val="50000"/>
                    <a:lumOff val="50000"/>
                  </a:schemeClr>
                </a:solidFill>
                <a:latin typeface="微软雅黑" pitchFamily="34" charset="-122"/>
                <a:ea typeface="微软雅黑" pitchFamily="34" charset="-122"/>
              </a:rPr>
              <a:t>电阻特性曲线</a:t>
            </a:r>
          </a:p>
        </p:txBody>
      </p:sp>
      <p:sp>
        <p:nvSpPr>
          <p:cNvPr id="15" name="Round Same Side Corner Rectangle 77">
            <a:extLst>
              <a:ext uri="{FF2B5EF4-FFF2-40B4-BE49-F238E27FC236}">
                <a16:creationId xmlns:a16="http://schemas.microsoft.com/office/drawing/2014/main" id="{7C111EDF-523D-448F-B7BC-C7954A5EA32D}"/>
              </a:ext>
            </a:extLst>
          </p:cNvPr>
          <p:cNvSpPr/>
          <p:nvPr/>
        </p:nvSpPr>
        <p:spPr>
          <a:xfrm rot="10800000" flipH="1">
            <a:off x="570884" y="1427173"/>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16" name="文本框 8">
            <a:extLst>
              <a:ext uri="{FF2B5EF4-FFF2-40B4-BE49-F238E27FC236}">
                <a16:creationId xmlns:a16="http://schemas.microsoft.com/office/drawing/2014/main" id="{36D16D4A-E5F4-4B53-8A50-8D3805A30C45}"/>
              </a:ext>
            </a:extLst>
          </p:cNvPr>
          <p:cNvSpPr txBox="1"/>
          <p:nvPr/>
        </p:nvSpPr>
        <p:spPr>
          <a:xfrm>
            <a:off x="652500" y="1872084"/>
            <a:ext cx="3735819" cy="991380"/>
          </a:xfrm>
          <a:prstGeom prst="rect">
            <a:avLst/>
          </a:prstGeom>
          <a:noFill/>
        </p:spPr>
        <p:txBody>
          <a:bodyPr wrap="square" lIns="67391" tIns="33696" rIns="67391" bIns="33696" rtlCol="0">
            <a:spAutoFit/>
          </a:bodyPr>
          <a:lstStyle/>
          <a:p>
            <a:r>
              <a:rPr lang="zh-CN" altLang="en-US" sz="2000" dirty="0">
                <a:solidFill>
                  <a:srgbClr val="000000"/>
                </a:solidFill>
                <a:latin typeface="微软雅黑" panose="020B0503020204020204" pitchFamily="34" charset="-122"/>
                <a:ea typeface="微软雅黑" panose="020B0503020204020204" pitchFamily="34" charset="-122"/>
              </a:rPr>
              <a:t>具有负电阻突变特性，在某一温度下，电阻值随温度的增加急剧减小</a:t>
            </a:r>
            <a:r>
              <a:rPr lang="en-US" altLang="zh-CN" sz="2000" baseline="30000" dirty="0">
                <a:solidFill>
                  <a:srgbClr val="000000"/>
                </a:solidFill>
                <a:latin typeface="微软雅黑" panose="020B0503020204020204" pitchFamily="34" charset="-122"/>
                <a:ea typeface="微软雅黑" panose="020B0503020204020204" pitchFamily="34" charset="-122"/>
              </a:rPr>
              <a:t>[2] </a:t>
            </a:r>
            <a:r>
              <a:rPr lang="zh-CN" altLang="en-US" sz="2000" dirty="0">
                <a:solidFill>
                  <a:srgbClr val="000000"/>
                </a:solidFill>
                <a:latin typeface="微软雅黑" panose="020B0503020204020204" pitchFamily="34" charset="-122"/>
                <a:ea typeface="微软雅黑" panose="020B0503020204020204" pitchFamily="34" charset="-122"/>
              </a:rPr>
              <a:t>，具有很大的负温度系数。</a:t>
            </a:r>
            <a:endParaRPr lang="zh-CN" altLang="en-US" sz="2000" dirty="0">
              <a:latin typeface="微软雅黑" panose="020B0503020204020204" pitchFamily="34" charset="-122"/>
              <a:ea typeface="微软雅黑" panose="020B0503020204020204" pitchFamily="34" charset="-122"/>
            </a:endParaRPr>
          </a:p>
        </p:txBody>
      </p:sp>
      <p:sp>
        <p:nvSpPr>
          <p:cNvPr id="17" name="文本框 9">
            <a:extLst>
              <a:ext uri="{FF2B5EF4-FFF2-40B4-BE49-F238E27FC236}">
                <a16:creationId xmlns:a16="http://schemas.microsoft.com/office/drawing/2014/main" id="{9BBDCB6F-5EC6-44CD-B431-6EA7E9F9D08C}"/>
              </a:ext>
            </a:extLst>
          </p:cNvPr>
          <p:cNvSpPr txBox="1"/>
          <p:nvPr/>
        </p:nvSpPr>
        <p:spPr>
          <a:xfrm>
            <a:off x="652500" y="1368028"/>
            <a:ext cx="5719700" cy="622048"/>
          </a:xfrm>
          <a:prstGeom prst="rect">
            <a:avLst/>
          </a:prstGeom>
          <a:noFill/>
        </p:spPr>
        <p:txBody>
          <a:bodyPr wrap="square" lIns="67391" tIns="33696" rIns="67391" bIns="33696" rtlCol="0">
            <a:spAutoFit/>
          </a:bodyPr>
          <a:lstStyle/>
          <a:p>
            <a:r>
              <a:rPr lang="zh-CN" altLang="en-US" b="1" dirty="0">
                <a:latin typeface="微软雅黑" panose="020B0503020204020204" pitchFamily="34" charset="-122"/>
                <a:ea typeface="微软雅黑" panose="020B0503020204020204" pitchFamily="34" charset="-122"/>
                <a:cs typeface="Aharoni" panose="02010803020104030203" pitchFamily="2" charset="-79"/>
              </a:rPr>
              <a:t>临界温度系数热敏电阻</a:t>
            </a:r>
            <a:endParaRPr lang="en-US" altLang="zh-CN" b="1" dirty="0">
              <a:latin typeface="微软雅黑" panose="020B0503020204020204" pitchFamily="34" charset="-122"/>
              <a:ea typeface="微软雅黑" panose="020B0503020204020204" pitchFamily="34" charset="-122"/>
              <a:cs typeface="Aharoni" panose="02010803020104030203" pitchFamily="2" charset="-79"/>
            </a:endParaRPr>
          </a:p>
          <a:p>
            <a:r>
              <a:rPr lang="en-US" altLang="zh-CN" b="1" dirty="0">
                <a:latin typeface="微软雅黑" panose="020B0503020204020204" pitchFamily="34" charset="-122"/>
                <a:ea typeface="微软雅黑" panose="020B0503020204020204" pitchFamily="34" charset="-122"/>
                <a:cs typeface="Aharoni" panose="02010803020104030203" pitchFamily="2" charset="-79"/>
              </a:rPr>
              <a:t>(Critical Temperature Resistance)</a:t>
            </a:r>
          </a:p>
        </p:txBody>
      </p:sp>
      <p:pic>
        <p:nvPicPr>
          <p:cNvPr id="2" name="图片 1">
            <a:extLst>
              <a:ext uri="{FF2B5EF4-FFF2-40B4-BE49-F238E27FC236}">
                <a16:creationId xmlns:a16="http://schemas.microsoft.com/office/drawing/2014/main" id="{3C3AF79D-D338-4C5C-A213-64154F3DE61D}"/>
              </a:ext>
            </a:extLst>
          </p:cNvPr>
          <p:cNvPicPr>
            <a:picLocks noChangeAspect="1"/>
          </p:cNvPicPr>
          <p:nvPr/>
        </p:nvPicPr>
        <p:blipFill rotWithShape="1">
          <a:blip r:embed="rId4">
            <a:grayscl/>
          </a:blip>
          <a:srcRect b="21776"/>
          <a:stretch/>
        </p:blipFill>
        <p:spPr>
          <a:xfrm>
            <a:off x="5319496" y="665788"/>
            <a:ext cx="3260675" cy="3136005"/>
          </a:xfrm>
          <a:prstGeom prst="rect">
            <a:avLst/>
          </a:prstGeom>
        </p:spPr>
      </p:pic>
    </p:spTree>
    <p:custDataLst>
      <p:tags r:id="rId1"/>
    </p:custDataLst>
    <p:extLst>
      <p:ext uri="{BB962C8B-B14F-4D97-AF65-F5344CB8AC3E}">
        <p14:creationId xmlns:p14="http://schemas.microsoft.com/office/powerpoint/2010/main" val="3709526878"/>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9" presetClass="entr" presetSubtype="0" decel="100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 calcmode="lin" valueType="num">
                                      <p:cBhvr>
                                        <p:cTn id="15" dur="500" fill="hold"/>
                                        <p:tgtEl>
                                          <p:spTgt spid="15"/>
                                        </p:tgtEl>
                                        <p:attrNameLst>
                                          <p:attrName>style.rotation</p:attrName>
                                        </p:attrNameLst>
                                      </p:cBhvr>
                                      <p:tavLst>
                                        <p:tav tm="0">
                                          <p:val>
                                            <p:fltVal val="360"/>
                                          </p:val>
                                        </p:tav>
                                        <p:tav tm="100000">
                                          <p:val>
                                            <p:fltVal val="0"/>
                                          </p:val>
                                        </p:tav>
                                      </p:tavLst>
                                    </p:anim>
                                    <p:animEffect transition="in" filter="fade">
                                      <p:cBhvr>
                                        <p:cTn id="16" dur="500"/>
                                        <p:tgtEl>
                                          <p:spTgt spid="1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1+#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250" fill="hold"/>
                                        <p:tgtEl>
                                          <p:spTgt spid="16"/>
                                        </p:tgtEl>
                                        <p:attrNameLst>
                                          <p:attrName>ppt_w</p:attrName>
                                        </p:attrNameLst>
                                      </p:cBhvr>
                                      <p:tavLst>
                                        <p:tav tm="0">
                                          <p:val>
                                            <p:fltVal val="0"/>
                                          </p:val>
                                        </p:tav>
                                        <p:tav tm="100000">
                                          <p:val>
                                            <p:strVal val="#ppt_w"/>
                                          </p:val>
                                        </p:tav>
                                      </p:tavLst>
                                    </p:anim>
                                    <p:anim calcmode="lin" valueType="num">
                                      <p:cBhvr>
                                        <p:cTn id="26" dur="250" fill="hold"/>
                                        <p:tgtEl>
                                          <p:spTgt spid="16"/>
                                        </p:tgtEl>
                                        <p:attrNameLst>
                                          <p:attrName>ppt_h</p:attrName>
                                        </p:attrNameLst>
                                      </p:cBhvr>
                                      <p:tavLst>
                                        <p:tav tm="0">
                                          <p:val>
                                            <p:fltVal val="0"/>
                                          </p:val>
                                        </p:tav>
                                        <p:tav tm="100000">
                                          <p:val>
                                            <p:strVal val="#ppt_h"/>
                                          </p:val>
                                        </p:tav>
                                      </p:tavLst>
                                    </p:anim>
                                    <p:animEffect transition="in" filter="fade">
                                      <p:cBhvr>
                                        <p:cTn id="27"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rot="2758716">
            <a:off x="335285" y="269643"/>
            <a:ext cx="404653" cy="404653"/>
          </a:xfrm>
          <a:prstGeom prst="rect">
            <a:avLst/>
          </a:prstGeom>
          <a:solidFill>
            <a:srgbClr val="FFD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19" name="矩形 18"/>
          <p:cNvSpPr/>
          <p:nvPr/>
        </p:nvSpPr>
        <p:spPr>
          <a:xfrm rot="2758716">
            <a:off x="372415" y="297908"/>
            <a:ext cx="347136" cy="347136"/>
          </a:xfrm>
          <a:prstGeom prst="rect">
            <a:avLst/>
          </a:prstGeom>
          <a:solidFill>
            <a:srgbClr val="2323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细黑一简体" panose="03000509000000000000" pitchFamily="65" charset="-122"/>
              <a:ea typeface="方正细黑一简体" panose="03000509000000000000" pitchFamily="65" charset="-122"/>
            </a:endParaRPr>
          </a:p>
        </p:txBody>
      </p:sp>
      <p:sp>
        <p:nvSpPr>
          <p:cNvPr id="20" name="TextBox 15"/>
          <p:cNvSpPr txBox="1"/>
          <p:nvPr/>
        </p:nvSpPr>
        <p:spPr>
          <a:xfrm>
            <a:off x="311387" y="309394"/>
            <a:ext cx="412292" cy="338554"/>
          </a:xfrm>
          <a:prstGeom prst="rect">
            <a:avLst/>
          </a:prstGeom>
          <a:noFill/>
        </p:spPr>
        <p:txBody>
          <a:bodyPr wrap="none" rtlCol="0">
            <a:spAutoFit/>
          </a:bodyPr>
          <a:lstStyle/>
          <a:p>
            <a:r>
              <a:rPr lang="en-US" altLang="zh-CN" sz="1600" dirty="0">
                <a:solidFill>
                  <a:schemeClr val="bg1"/>
                </a:solidFill>
                <a:latin typeface="方正细黑一简体" panose="03000509000000000000" pitchFamily="65" charset="-122"/>
                <a:ea typeface="方正细黑一简体" panose="03000509000000000000" pitchFamily="65" charset="-122"/>
              </a:rPr>
              <a:t>01</a:t>
            </a:r>
            <a:endParaRPr lang="zh-CN" altLang="en-US" sz="1600" dirty="0">
              <a:solidFill>
                <a:schemeClr val="bg1"/>
              </a:solidFill>
              <a:latin typeface="方正细黑一简体" panose="03000509000000000000" pitchFamily="65" charset="-122"/>
              <a:ea typeface="方正细黑一简体" panose="03000509000000000000" pitchFamily="65" charset="-122"/>
            </a:endParaRPr>
          </a:p>
        </p:txBody>
      </p:sp>
      <p:sp>
        <p:nvSpPr>
          <p:cNvPr id="23" name="TextBox 15"/>
          <p:cNvSpPr txBox="1"/>
          <p:nvPr/>
        </p:nvSpPr>
        <p:spPr>
          <a:xfrm>
            <a:off x="867695" y="309394"/>
            <a:ext cx="1210588" cy="338554"/>
          </a:xfrm>
          <a:prstGeom prst="rect">
            <a:avLst/>
          </a:prstGeom>
          <a:noFill/>
        </p:spPr>
        <p:txBody>
          <a:bodyPr wrap="none" rtlCol="0">
            <a:spAutoFit/>
          </a:bodyPr>
          <a:lstStyle/>
          <a:p>
            <a:r>
              <a:rPr lang="zh-CN" altLang="en-US" sz="1600" dirty="0">
                <a:solidFill>
                  <a:srgbClr val="232323"/>
                </a:solidFill>
                <a:latin typeface="方正细黑一简体" panose="03000509000000000000" pitchFamily="65" charset="-122"/>
                <a:ea typeface="方正细黑一简体" panose="03000509000000000000" pitchFamily="65" charset="-122"/>
              </a:rPr>
              <a:t>定义与分类</a:t>
            </a:r>
          </a:p>
        </p:txBody>
      </p:sp>
      <p:sp>
        <p:nvSpPr>
          <p:cNvPr id="14" name="TextBox 41">
            <a:extLst>
              <a:ext uri="{FF2B5EF4-FFF2-40B4-BE49-F238E27FC236}">
                <a16:creationId xmlns:a16="http://schemas.microsoft.com/office/drawing/2014/main" id="{ED57A453-6DE2-4680-A490-4555AE1C9CF9}"/>
              </a:ext>
            </a:extLst>
          </p:cNvPr>
          <p:cNvSpPr txBox="1"/>
          <p:nvPr/>
        </p:nvSpPr>
        <p:spPr>
          <a:xfrm>
            <a:off x="6012160" y="3855793"/>
            <a:ext cx="2371824" cy="250556"/>
          </a:xfrm>
          <a:prstGeom prst="rect">
            <a:avLst/>
          </a:prstGeom>
          <a:noFill/>
        </p:spPr>
        <p:txBody>
          <a:bodyPr wrap="square" lIns="71476" tIns="35738" rIns="71476" bIns="35738" rtlCol="0">
            <a:spAutoFit/>
          </a:bodyPr>
          <a:lstStyle/>
          <a:p>
            <a:pPr algn="just">
              <a:lnSpc>
                <a:spcPct val="114000"/>
              </a:lnSpc>
            </a:pPr>
            <a:r>
              <a:rPr lang="zh-CN" altLang="en-US" sz="1100" dirty="0">
                <a:solidFill>
                  <a:schemeClr val="tx1">
                    <a:lumMod val="50000"/>
                    <a:lumOff val="50000"/>
                  </a:schemeClr>
                </a:solidFill>
                <a:latin typeface="微软雅黑" pitchFamily="34" charset="-122"/>
                <a:ea typeface="微软雅黑" pitchFamily="34" charset="-122"/>
              </a:rPr>
              <a:t>各种热敏电阻温度特性曲线</a:t>
            </a:r>
          </a:p>
        </p:txBody>
      </p:sp>
      <p:pic>
        <p:nvPicPr>
          <p:cNvPr id="3" name="图片 2">
            <a:extLst>
              <a:ext uri="{FF2B5EF4-FFF2-40B4-BE49-F238E27FC236}">
                <a16:creationId xmlns:a16="http://schemas.microsoft.com/office/drawing/2014/main" id="{DE954B57-0D93-4B42-A4F3-4A3D04282D55}"/>
              </a:ext>
            </a:extLst>
          </p:cNvPr>
          <p:cNvPicPr>
            <a:picLocks noChangeAspect="1"/>
          </p:cNvPicPr>
          <p:nvPr/>
        </p:nvPicPr>
        <p:blipFill>
          <a:blip r:embed="rId4"/>
          <a:stretch>
            <a:fillRect/>
          </a:stretch>
        </p:blipFill>
        <p:spPr>
          <a:xfrm>
            <a:off x="5146996" y="309394"/>
            <a:ext cx="3238762" cy="3492286"/>
          </a:xfrm>
          <a:prstGeom prst="rect">
            <a:avLst/>
          </a:prstGeom>
        </p:spPr>
      </p:pic>
      <p:sp>
        <p:nvSpPr>
          <p:cNvPr id="29" name="Round Same Side Corner Rectangle 56">
            <a:extLst>
              <a:ext uri="{FF2B5EF4-FFF2-40B4-BE49-F238E27FC236}">
                <a16:creationId xmlns:a16="http://schemas.microsoft.com/office/drawing/2014/main" id="{33650D62-304D-4062-A010-DD8897847B20}"/>
              </a:ext>
            </a:extLst>
          </p:cNvPr>
          <p:cNvSpPr/>
          <p:nvPr/>
        </p:nvSpPr>
        <p:spPr>
          <a:xfrm rot="10800000" flipH="1">
            <a:off x="529944" y="1545834"/>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31" name="Round Same Side Corner Rectangle 57">
            <a:extLst>
              <a:ext uri="{FF2B5EF4-FFF2-40B4-BE49-F238E27FC236}">
                <a16:creationId xmlns:a16="http://schemas.microsoft.com/office/drawing/2014/main" id="{4F13375F-CAD6-4D84-87A8-49091CC592DC}"/>
              </a:ext>
            </a:extLst>
          </p:cNvPr>
          <p:cNvSpPr/>
          <p:nvPr/>
        </p:nvSpPr>
        <p:spPr>
          <a:xfrm rot="10800000" flipH="1">
            <a:off x="529944" y="2288650"/>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32" name="Round Same Side Corner Rectangle 58">
            <a:extLst>
              <a:ext uri="{FF2B5EF4-FFF2-40B4-BE49-F238E27FC236}">
                <a16:creationId xmlns:a16="http://schemas.microsoft.com/office/drawing/2014/main" id="{7D0CF478-96CD-4202-B748-B80B4C3D4E85}"/>
              </a:ext>
            </a:extLst>
          </p:cNvPr>
          <p:cNvSpPr/>
          <p:nvPr/>
        </p:nvSpPr>
        <p:spPr>
          <a:xfrm rot="10800000" flipH="1">
            <a:off x="529944" y="3031466"/>
            <a:ext cx="40494" cy="529167"/>
          </a:xfrm>
          <a:prstGeom prst="round2SameRect">
            <a:avLst>
              <a:gd name="adj1" fmla="val 50000"/>
              <a:gd name="adj2" fmla="val 50000"/>
            </a:avLst>
          </a:prstGeom>
          <a:solidFill>
            <a:srgbClr val="424242"/>
          </a:solidFill>
          <a:ln>
            <a:noFill/>
          </a:ln>
        </p:spPr>
        <p:style>
          <a:lnRef idx="2">
            <a:schemeClr val="accent1">
              <a:shade val="50000"/>
            </a:schemeClr>
          </a:lnRef>
          <a:fillRef idx="1">
            <a:schemeClr val="accent1"/>
          </a:fillRef>
          <a:effectRef idx="0">
            <a:schemeClr val="accent1"/>
          </a:effectRef>
          <a:fontRef idx="minor">
            <a:schemeClr val="lt1"/>
          </a:fontRef>
        </p:style>
        <p:txBody>
          <a:bodyPr lIns="80856" tIns="40428" rIns="80856" bIns="40428" rtlCol="0" anchor="ctr"/>
          <a:lstStyle/>
          <a:p>
            <a:pPr algn="ctr"/>
            <a:endParaRPr lang="bg-BG" sz="700" dirty="0">
              <a:solidFill>
                <a:schemeClr val="tx1"/>
              </a:solidFill>
              <a:latin typeface="Lato Light"/>
            </a:endParaRPr>
          </a:p>
        </p:txBody>
      </p:sp>
      <p:sp>
        <p:nvSpPr>
          <p:cNvPr id="44" name="文本框 9">
            <a:extLst>
              <a:ext uri="{FF2B5EF4-FFF2-40B4-BE49-F238E27FC236}">
                <a16:creationId xmlns:a16="http://schemas.microsoft.com/office/drawing/2014/main" id="{D862E43E-14D1-4B70-AC53-3B7B79EEC34F}"/>
              </a:ext>
            </a:extLst>
          </p:cNvPr>
          <p:cNvSpPr txBox="1"/>
          <p:nvPr/>
        </p:nvSpPr>
        <p:spPr>
          <a:xfrm>
            <a:off x="517533" y="891404"/>
            <a:ext cx="1461797" cy="437382"/>
          </a:xfrm>
          <a:prstGeom prst="rect">
            <a:avLst/>
          </a:prstGeom>
          <a:noFill/>
        </p:spPr>
        <p:txBody>
          <a:bodyPr wrap="square" lIns="67391" tIns="33696" rIns="67391" bIns="33696" rtlCol="0">
            <a:spAutoFit/>
          </a:bodyPr>
          <a:lstStyle/>
          <a:p>
            <a:r>
              <a:rPr lang="zh-CN" altLang="en-US" sz="2400" b="1" dirty="0">
                <a:latin typeface="微软雅黑" panose="020B0503020204020204" pitchFamily="34" charset="-122"/>
                <a:ea typeface="微软雅黑" panose="020B0503020204020204" pitchFamily="34" charset="-122"/>
                <a:cs typeface="Aharoni" panose="02010803020104030203" pitchFamily="2" charset="-79"/>
              </a:rPr>
              <a:t>材料</a:t>
            </a:r>
          </a:p>
        </p:txBody>
      </p:sp>
      <p:sp>
        <p:nvSpPr>
          <p:cNvPr id="45" name="文本框 15">
            <a:extLst>
              <a:ext uri="{FF2B5EF4-FFF2-40B4-BE49-F238E27FC236}">
                <a16:creationId xmlns:a16="http://schemas.microsoft.com/office/drawing/2014/main" id="{98820D87-BE74-4654-8088-F10CFC853678}"/>
              </a:ext>
            </a:extLst>
          </p:cNvPr>
          <p:cNvSpPr txBox="1"/>
          <p:nvPr/>
        </p:nvSpPr>
        <p:spPr>
          <a:xfrm>
            <a:off x="611560" y="1762671"/>
            <a:ext cx="4133381" cy="384543"/>
          </a:xfrm>
          <a:prstGeom prst="rect">
            <a:avLst/>
          </a:prstGeom>
          <a:noFill/>
        </p:spPr>
        <p:txBody>
          <a:bodyPr wrap="square" lIns="67391" tIns="33696" rIns="67391" bIns="33696" rtlCol="0">
            <a:spAutoFit/>
          </a:bodyPr>
          <a:lstStyle/>
          <a:p>
            <a:r>
              <a:rPr lang="zh-CN" altLang="en-US" sz="1000" dirty="0">
                <a:solidFill>
                  <a:srgbClr val="000000"/>
                </a:solidFill>
                <a:latin typeface="微软雅黑" panose="020B0503020204020204" pitchFamily="34" charset="-122"/>
                <a:ea typeface="微软雅黑" panose="020B0503020204020204" pitchFamily="34" charset="-122"/>
              </a:rPr>
              <a:t>钇化合物、含硅化合物及含磷化合物</a:t>
            </a:r>
            <a:r>
              <a:rPr lang="en-US" altLang="zh-CN" sz="1000" dirty="0">
                <a:solidFill>
                  <a:srgbClr val="000000"/>
                </a:solidFill>
                <a:latin typeface="微软雅黑" panose="020B0503020204020204" pitchFamily="34" charset="-122"/>
                <a:ea typeface="微软雅黑" panose="020B0503020204020204" pitchFamily="34" charset="-122"/>
              </a:rPr>
              <a:t>,</a:t>
            </a:r>
            <a:r>
              <a:rPr lang="zh-CN" altLang="en-US" sz="1000" dirty="0">
                <a:solidFill>
                  <a:srgbClr val="000000"/>
                </a:solidFill>
                <a:latin typeface="微软雅黑" panose="020B0503020204020204" pitchFamily="34" charset="-122"/>
                <a:ea typeface="微软雅黑" panose="020B0503020204020204" pitchFamily="34" charset="-122"/>
              </a:rPr>
              <a:t>所述主成分为钛酸钡、钛酸锶、钛酸铅和钛酸钙等</a:t>
            </a:r>
            <a:endParaRPr lang="zh-CN" altLang="en-US" sz="1000" dirty="0">
              <a:latin typeface="微软雅黑" panose="020B0503020204020204" pitchFamily="34" charset="-122"/>
              <a:ea typeface="微软雅黑" panose="020B0503020204020204" pitchFamily="34" charset="-122"/>
            </a:endParaRPr>
          </a:p>
        </p:txBody>
      </p:sp>
      <p:sp>
        <p:nvSpPr>
          <p:cNvPr id="46" name="文本框 16">
            <a:extLst>
              <a:ext uri="{FF2B5EF4-FFF2-40B4-BE49-F238E27FC236}">
                <a16:creationId xmlns:a16="http://schemas.microsoft.com/office/drawing/2014/main" id="{E36D651B-9942-4719-9B79-1BB229804D46}"/>
              </a:ext>
            </a:extLst>
          </p:cNvPr>
          <p:cNvSpPr txBox="1"/>
          <p:nvPr/>
        </p:nvSpPr>
        <p:spPr>
          <a:xfrm>
            <a:off x="611560" y="1502243"/>
            <a:ext cx="1461797" cy="298883"/>
          </a:xfrm>
          <a:prstGeom prst="rect">
            <a:avLst/>
          </a:prstGeom>
          <a:noFill/>
        </p:spPr>
        <p:txBody>
          <a:bodyPr wrap="square" lIns="67391" tIns="33696" rIns="67391" bIns="33696" rtlCol="0">
            <a:spAutoFit/>
          </a:bodyPr>
          <a:lstStyle/>
          <a:p>
            <a:r>
              <a:rPr lang="en-US" altLang="zh-CN" sz="1500" b="1" dirty="0">
                <a:latin typeface="微软雅黑" panose="020B0503020204020204" pitchFamily="34" charset="-122"/>
                <a:ea typeface="微软雅黑" panose="020B0503020204020204" pitchFamily="34" charset="-122"/>
                <a:cs typeface="Aharoni" panose="02010803020104030203" pitchFamily="2" charset="-79"/>
              </a:rPr>
              <a:t>PTC</a:t>
            </a:r>
            <a:endParaRPr lang="zh-CN" altLang="en-US" sz="1500"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47" name="文本框 17">
            <a:extLst>
              <a:ext uri="{FF2B5EF4-FFF2-40B4-BE49-F238E27FC236}">
                <a16:creationId xmlns:a16="http://schemas.microsoft.com/office/drawing/2014/main" id="{BF898DF5-13C5-4476-9E12-40F3C34009CC}"/>
              </a:ext>
            </a:extLst>
          </p:cNvPr>
          <p:cNvSpPr txBox="1"/>
          <p:nvPr/>
        </p:nvSpPr>
        <p:spPr>
          <a:xfrm>
            <a:off x="611560" y="2496134"/>
            <a:ext cx="4133381" cy="221938"/>
          </a:xfrm>
          <a:prstGeom prst="rect">
            <a:avLst/>
          </a:prstGeom>
          <a:noFill/>
        </p:spPr>
        <p:txBody>
          <a:bodyPr wrap="square" lIns="67391" tIns="33696" rIns="67391" bIns="33696" rtlCol="0">
            <a:spAutoFit/>
          </a:bodyPr>
          <a:lstStyle/>
          <a:p>
            <a:r>
              <a:rPr lang="zh-CN" altLang="en-US" sz="1000" dirty="0">
                <a:solidFill>
                  <a:srgbClr val="000000"/>
                </a:solidFill>
                <a:latin typeface="微软雅黑" panose="020B0503020204020204" pitchFamily="34" charset="-122"/>
                <a:ea typeface="微软雅黑" panose="020B0503020204020204" pitchFamily="34" charset="-122"/>
              </a:rPr>
              <a:t>以锰、钴、镍和铜等金属氧化物为主要材料，采用陶瓷工艺制造</a:t>
            </a:r>
            <a:endParaRPr lang="zh-CN" altLang="en-US" sz="1000" dirty="0">
              <a:latin typeface="微软雅黑" panose="020B0503020204020204" pitchFamily="34" charset="-122"/>
              <a:ea typeface="微软雅黑" panose="020B0503020204020204" pitchFamily="34" charset="-122"/>
            </a:endParaRPr>
          </a:p>
        </p:txBody>
      </p:sp>
      <p:sp>
        <p:nvSpPr>
          <p:cNvPr id="48" name="文本框 18">
            <a:extLst>
              <a:ext uri="{FF2B5EF4-FFF2-40B4-BE49-F238E27FC236}">
                <a16:creationId xmlns:a16="http://schemas.microsoft.com/office/drawing/2014/main" id="{5A16F404-5B02-4FAE-B5F3-60F2C6015D7B}"/>
              </a:ext>
            </a:extLst>
          </p:cNvPr>
          <p:cNvSpPr txBox="1"/>
          <p:nvPr/>
        </p:nvSpPr>
        <p:spPr>
          <a:xfrm>
            <a:off x="611560" y="2235706"/>
            <a:ext cx="1461797" cy="298883"/>
          </a:xfrm>
          <a:prstGeom prst="rect">
            <a:avLst/>
          </a:prstGeom>
          <a:noFill/>
        </p:spPr>
        <p:txBody>
          <a:bodyPr wrap="square" lIns="67391" tIns="33696" rIns="67391" bIns="33696" rtlCol="0">
            <a:spAutoFit/>
          </a:bodyPr>
          <a:lstStyle/>
          <a:p>
            <a:r>
              <a:rPr lang="en-US" altLang="zh-CN" sz="1500" b="1" dirty="0">
                <a:latin typeface="微软雅黑" panose="020B0503020204020204" pitchFamily="34" charset="-122"/>
                <a:ea typeface="微软雅黑" panose="020B0503020204020204" pitchFamily="34" charset="-122"/>
                <a:cs typeface="Aharoni" panose="02010803020104030203" pitchFamily="2" charset="-79"/>
              </a:rPr>
              <a:t>NTC</a:t>
            </a:r>
            <a:endParaRPr lang="zh-CN" altLang="en-US" sz="1500" b="1" dirty="0">
              <a:latin typeface="微软雅黑" panose="020B0503020204020204" pitchFamily="34" charset="-122"/>
              <a:ea typeface="微软雅黑" panose="020B0503020204020204" pitchFamily="34" charset="-122"/>
              <a:cs typeface="Aharoni" panose="02010803020104030203" pitchFamily="2" charset="-79"/>
            </a:endParaRPr>
          </a:p>
        </p:txBody>
      </p:sp>
      <p:sp>
        <p:nvSpPr>
          <p:cNvPr id="49" name="文本框 19">
            <a:extLst>
              <a:ext uri="{FF2B5EF4-FFF2-40B4-BE49-F238E27FC236}">
                <a16:creationId xmlns:a16="http://schemas.microsoft.com/office/drawing/2014/main" id="{FA743559-175F-4AD6-B4CE-8DA0B0A83EF1}"/>
              </a:ext>
            </a:extLst>
          </p:cNvPr>
          <p:cNvSpPr txBox="1"/>
          <p:nvPr/>
        </p:nvSpPr>
        <p:spPr>
          <a:xfrm>
            <a:off x="611560" y="3233894"/>
            <a:ext cx="4199939" cy="529715"/>
          </a:xfrm>
          <a:prstGeom prst="rect">
            <a:avLst/>
          </a:prstGeom>
          <a:noFill/>
        </p:spPr>
        <p:txBody>
          <a:bodyPr wrap="square" lIns="67391" tIns="33696" rIns="67391" bIns="33696" rtlCol="0">
            <a:spAutoFit/>
          </a:bodyPr>
          <a:lstStyle/>
          <a:p>
            <a:r>
              <a:rPr lang="zh-CN" altLang="en-US" sz="1000" dirty="0">
                <a:solidFill>
                  <a:srgbClr val="000000"/>
                </a:solidFill>
                <a:latin typeface="微软雅黑" panose="020B0503020204020204" pitchFamily="34" charset="-122"/>
                <a:ea typeface="微软雅黑" panose="020B0503020204020204" pitchFamily="34" charset="-122"/>
              </a:rPr>
              <a:t>钒、钡、锶、磷等元素氧化物的混合烧结体，是半玻璃状的半导体，骤变温度随添加锗、钨、钼等的氧化物而变，这是由于不同杂质的掺入，使氧化钒的晶格间隔不同</a:t>
            </a:r>
            <a:endParaRPr lang="zh-CN" altLang="en-US" sz="1000" dirty="0">
              <a:latin typeface="微软雅黑" panose="020B0503020204020204" pitchFamily="34" charset="-122"/>
              <a:ea typeface="微软雅黑" panose="020B0503020204020204" pitchFamily="34" charset="-122"/>
            </a:endParaRPr>
          </a:p>
        </p:txBody>
      </p:sp>
      <p:sp>
        <p:nvSpPr>
          <p:cNvPr id="50" name="文本框 20">
            <a:extLst>
              <a:ext uri="{FF2B5EF4-FFF2-40B4-BE49-F238E27FC236}">
                <a16:creationId xmlns:a16="http://schemas.microsoft.com/office/drawing/2014/main" id="{1C39D620-4E29-4FDA-8E1A-1840A93A07AA}"/>
              </a:ext>
            </a:extLst>
          </p:cNvPr>
          <p:cNvSpPr txBox="1"/>
          <p:nvPr/>
        </p:nvSpPr>
        <p:spPr>
          <a:xfrm>
            <a:off x="611560" y="2973465"/>
            <a:ext cx="1461797" cy="298883"/>
          </a:xfrm>
          <a:prstGeom prst="rect">
            <a:avLst/>
          </a:prstGeom>
          <a:noFill/>
        </p:spPr>
        <p:txBody>
          <a:bodyPr wrap="square" lIns="67391" tIns="33696" rIns="67391" bIns="33696" rtlCol="0">
            <a:spAutoFit/>
          </a:bodyPr>
          <a:lstStyle/>
          <a:p>
            <a:r>
              <a:rPr lang="en-US" altLang="zh-CN" sz="1500" b="1" dirty="0">
                <a:latin typeface="微软雅黑" panose="020B0503020204020204" pitchFamily="34" charset="-122"/>
                <a:ea typeface="微软雅黑" panose="020B0503020204020204" pitchFamily="34" charset="-122"/>
                <a:cs typeface="Aharoni" panose="02010803020104030203" pitchFamily="2" charset="-79"/>
              </a:rPr>
              <a:t>CTR</a:t>
            </a:r>
            <a:endParaRPr lang="zh-CN" altLang="en-US" sz="1500" b="1" dirty="0">
              <a:latin typeface="微软雅黑" panose="020B0503020204020204" pitchFamily="34" charset="-122"/>
              <a:ea typeface="微软雅黑" panose="020B0503020204020204" pitchFamily="34" charset="-122"/>
              <a:cs typeface="Aharoni" panose="02010803020104030203" pitchFamily="2" charset="-79"/>
            </a:endParaRPr>
          </a:p>
        </p:txBody>
      </p:sp>
      <p:pic>
        <p:nvPicPr>
          <p:cNvPr id="4" name="图片 3">
            <a:extLst>
              <a:ext uri="{FF2B5EF4-FFF2-40B4-BE49-F238E27FC236}">
                <a16:creationId xmlns:a16="http://schemas.microsoft.com/office/drawing/2014/main" id="{F1767056-28F7-4710-94E2-350C67E88CE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89604" y="1435353"/>
            <a:ext cx="1280189" cy="2343498"/>
          </a:xfrm>
          <a:prstGeom prst="rect">
            <a:avLst/>
          </a:prstGeom>
        </p:spPr>
      </p:pic>
      <p:pic>
        <p:nvPicPr>
          <p:cNvPr id="6" name="图片 5">
            <a:extLst>
              <a:ext uri="{FF2B5EF4-FFF2-40B4-BE49-F238E27FC236}">
                <a16:creationId xmlns:a16="http://schemas.microsoft.com/office/drawing/2014/main" id="{3EDFFCB2-7A8E-45DD-90D5-B6AE7A7AFDF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83219" y="1381484"/>
            <a:ext cx="1451269" cy="2343498"/>
          </a:xfrm>
          <a:prstGeom prst="rect">
            <a:avLst/>
          </a:prstGeom>
        </p:spPr>
      </p:pic>
      <p:pic>
        <p:nvPicPr>
          <p:cNvPr id="8" name="图片 7">
            <a:extLst>
              <a:ext uri="{FF2B5EF4-FFF2-40B4-BE49-F238E27FC236}">
                <a16:creationId xmlns:a16="http://schemas.microsoft.com/office/drawing/2014/main" id="{9D95551B-EE23-4161-BA92-FF22F257788C}"/>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r="4044" b="18530"/>
          <a:stretch/>
        </p:blipFill>
        <p:spPr>
          <a:xfrm>
            <a:off x="3119425" y="1534292"/>
            <a:ext cx="1923649" cy="2145620"/>
          </a:xfrm>
          <a:prstGeom prst="rect">
            <a:avLst/>
          </a:prstGeom>
        </p:spPr>
      </p:pic>
      <p:pic>
        <p:nvPicPr>
          <p:cNvPr id="2" name="图片 1">
            <a:extLst>
              <a:ext uri="{FF2B5EF4-FFF2-40B4-BE49-F238E27FC236}">
                <a16:creationId xmlns:a16="http://schemas.microsoft.com/office/drawing/2014/main" id="{70A3FFFD-9D91-4040-BCE0-9A6F9835D994}"/>
              </a:ext>
            </a:extLst>
          </p:cNvPr>
          <p:cNvPicPr>
            <a:picLocks noChangeAspect="1"/>
          </p:cNvPicPr>
          <p:nvPr/>
        </p:nvPicPr>
        <p:blipFill>
          <a:blip r:embed="rId8"/>
          <a:stretch>
            <a:fillRect/>
          </a:stretch>
        </p:blipFill>
        <p:spPr>
          <a:xfrm>
            <a:off x="558380" y="3400776"/>
            <a:ext cx="4669364" cy="1389045"/>
          </a:xfrm>
          <a:prstGeom prst="rect">
            <a:avLst/>
          </a:prstGeom>
        </p:spPr>
      </p:pic>
    </p:spTree>
    <p:custDataLst>
      <p:tags r:id="rId1"/>
    </p:custDataLst>
    <p:extLst>
      <p:ext uri="{BB962C8B-B14F-4D97-AF65-F5344CB8AC3E}">
        <p14:creationId xmlns:p14="http://schemas.microsoft.com/office/powerpoint/2010/main" val="2447506982"/>
      </p:ext>
    </p:extLst>
  </p:cSld>
  <p:clrMapOvr>
    <a:masterClrMapping/>
  </p:clrMapOvr>
  <mc:AlternateContent xmlns:mc="http://schemas.openxmlformats.org/markup-compatibility/2006" xmlns:p14="http://schemas.microsoft.com/office/powerpoint/2010/main">
    <mc:Choice Requires="p14">
      <p:transition spd="slow" p14:dur="2000" advTm="4311"/>
    </mc:Choice>
    <mc:Fallback xmlns="">
      <p:transition spd="slow" advTm="4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grpId="0" nodeType="afterEffect">
                                  <p:stCondLst>
                                    <p:cond delay="0"/>
                                  </p:stCondLst>
                                  <p:childTnLst>
                                    <p:set>
                                      <p:cBhvr>
                                        <p:cTn id="12" dur="1" fill="hold">
                                          <p:stCondLst>
                                            <p:cond delay="0"/>
                                          </p:stCondLst>
                                        </p:cTn>
                                        <p:tgtEl>
                                          <p:spTgt spid="44"/>
                                        </p:tgtEl>
                                        <p:attrNameLst>
                                          <p:attrName>style.visibility</p:attrName>
                                        </p:attrNameLst>
                                      </p:cBhvr>
                                      <p:to>
                                        <p:strVal val="visible"/>
                                      </p:to>
                                    </p:set>
                                    <p:anim calcmode="lin" valueType="num">
                                      <p:cBhvr additive="base">
                                        <p:cTn id="13" dur="500" fill="hold"/>
                                        <p:tgtEl>
                                          <p:spTgt spid="44"/>
                                        </p:tgtEl>
                                        <p:attrNameLst>
                                          <p:attrName>ppt_x</p:attrName>
                                        </p:attrNameLst>
                                      </p:cBhvr>
                                      <p:tavLst>
                                        <p:tav tm="0">
                                          <p:val>
                                            <p:strVal val="1+#ppt_w/2"/>
                                          </p:val>
                                        </p:tav>
                                        <p:tav tm="100000">
                                          <p:val>
                                            <p:strVal val="#ppt_x"/>
                                          </p:val>
                                        </p:tav>
                                      </p:tavLst>
                                    </p:anim>
                                    <p:anim calcmode="lin" valueType="num">
                                      <p:cBhvr additive="base">
                                        <p:cTn id="14" dur="500" fill="hold"/>
                                        <p:tgtEl>
                                          <p:spTgt spid="44"/>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49" presetClass="entr" presetSubtype="0" decel="100000" fill="hold" grpId="0" nodeType="after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p:cTn id="18" dur="500" fill="hold"/>
                                        <p:tgtEl>
                                          <p:spTgt spid="29"/>
                                        </p:tgtEl>
                                        <p:attrNameLst>
                                          <p:attrName>ppt_w</p:attrName>
                                        </p:attrNameLst>
                                      </p:cBhvr>
                                      <p:tavLst>
                                        <p:tav tm="0">
                                          <p:val>
                                            <p:fltVal val="0"/>
                                          </p:val>
                                        </p:tav>
                                        <p:tav tm="100000">
                                          <p:val>
                                            <p:strVal val="#ppt_w"/>
                                          </p:val>
                                        </p:tav>
                                      </p:tavLst>
                                    </p:anim>
                                    <p:anim calcmode="lin" valueType="num">
                                      <p:cBhvr>
                                        <p:cTn id="19" dur="500" fill="hold"/>
                                        <p:tgtEl>
                                          <p:spTgt spid="29"/>
                                        </p:tgtEl>
                                        <p:attrNameLst>
                                          <p:attrName>ppt_h</p:attrName>
                                        </p:attrNameLst>
                                      </p:cBhvr>
                                      <p:tavLst>
                                        <p:tav tm="0">
                                          <p:val>
                                            <p:fltVal val="0"/>
                                          </p:val>
                                        </p:tav>
                                        <p:tav tm="100000">
                                          <p:val>
                                            <p:strVal val="#ppt_h"/>
                                          </p:val>
                                        </p:tav>
                                      </p:tavLst>
                                    </p:anim>
                                    <p:anim calcmode="lin" valueType="num">
                                      <p:cBhvr>
                                        <p:cTn id="20" dur="500" fill="hold"/>
                                        <p:tgtEl>
                                          <p:spTgt spid="29"/>
                                        </p:tgtEl>
                                        <p:attrNameLst>
                                          <p:attrName>style.rotation</p:attrName>
                                        </p:attrNameLst>
                                      </p:cBhvr>
                                      <p:tavLst>
                                        <p:tav tm="0">
                                          <p:val>
                                            <p:fltVal val="360"/>
                                          </p:val>
                                        </p:tav>
                                        <p:tav tm="100000">
                                          <p:val>
                                            <p:fltVal val="0"/>
                                          </p:val>
                                        </p:tav>
                                      </p:tavLst>
                                    </p:anim>
                                    <p:animEffect transition="in" filter="fade">
                                      <p:cBhvr>
                                        <p:cTn id="21" dur="500"/>
                                        <p:tgtEl>
                                          <p:spTgt spid="29"/>
                                        </p:tgtEl>
                                      </p:cBhvr>
                                    </p:animEffect>
                                  </p:childTnLst>
                                </p:cTn>
                              </p:par>
                            </p:childTnLst>
                          </p:cTn>
                        </p:par>
                        <p:par>
                          <p:cTn id="22" fill="hold">
                            <p:stCondLst>
                              <p:cond delay="2000"/>
                            </p:stCondLst>
                            <p:childTnLst>
                              <p:par>
                                <p:cTn id="23" presetID="2" presetClass="entr" presetSubtype="2" fill="hold" grpId="0" nodeType="afterEffect">
                                  <p:stCondLst>
                                    <p:cond delay="0"/>
                                  </p:stCondLst>
                                  <p:childTnLst>
                                    <p:set>
                                      <p:cBhvr>
                                        <p:cTn id="24" dur="1" fill="hold">
                                          <p:stCondLst>
                                            <p:cond delay="0"/>
                                          </p:stCondLst>
                                        </p:cTn>
                                        <p:tgtEl>
                                          <p:spTgt spid="46"/>
                                        </p:tgtEl>
                                        <p:attrNameLst>
                                          <p:attrName>style.visibility</p:attrName>
                                        </p:attrNameLst>
                                      </p:cBhvr>
                                      <p:to>
                                        <p:strVal val="visible"/>
                                      </p:to>
                                    </p:set>
                                    <p:anim calcmode="lin" valueType="num">
                                      <p:cBhvr additive="base">
                                        <p:cTn id="25" dur="500" fill="hold"/>
                                        <p:tgtEl>
                                          <p:spTgt spid="46"/>
                                        </p:tgtEl>
                                        <p:attrNameLst>
                                          <p:attrName>ppt_x</p:attrName>
                                        </p:attrNameLst>
                                      </p:cBhvr>
                                      <p:tavLst>
                                        <p:tav tm="0">
                                          <p:val>
                                            <p:strVal val="1+#ppt_w/2"/>
                                          </p:val>
                                        </p:tav>
                                        <p:tav tm="100000">
                                          <p:val>
                                            <p:strVal val="#ppt_x"/>
                                          </p:val>
                                        </p:tav>
                                      </p:tavLst>
                                    </p:anim>
                                    <p:anim calcmode="lin" valueType="num">
                                      <p:cBhvr additive="base">
                                        <p:cTn id="26" dur="500" fill="hold"/>
                                        <p:tgtEl>
                                          <p:spTgt spid="46"/>
                                        </p:tgtEl>
                                        <p:attrNameLst>
                                          <p:attrName>ppt_y</p:attrName>
                                        </p:attrNameLst>
                                      </p:cBhvr>
                                      <p:tavLst>
                                        <p:tav tm="0">
                                          <p:val>
                                            <p:strVal val="#ppt_y"/>
                                          </p:val>
                                        </p:tav>
                                        <p:tav tm="100000">
                                          <p:val>
                                            <p:strVal val="#ppt_y"/>
                                          </p:val>
                                        </p:tav>
                                      </p:tavLst>
                                    </p:anim>
                                  </p:childTnLst>
                                </p:cTn>
                              </p:par>
                            </p:childTnLst>
                          </p:cTn>
                        </p:par>
                        <p:par>
                          <p:cTn id="27" fill="hold">
                            <p:stCondLst>
                              <p:cond delay="2500"/>
                            </p:stCondLst>
                            <p:childTnLst>
                              <p:par>
                                <p:cTn id="28" presetID="53" presetClass="entr" presetSubtype="16" fill="hold" grpId="0" nodeType="afterEffect">
                                  <p:stCondLst>
                                    <p:cond delay="0"/>
                                  </p:stCondLst>
                                  <p:iterate type="lt">
                                    <p:tmPct val="10000"/>
                                  </p:iterate>
                                  <p:childTnLst>
                                    <p:set>
                                      <p:cBhvr>
                                        <p:cTn id="29" dur="1" fill="hold">
                                          <p:stCondLst>
                                            <p:cond delay="0"/>
                                          </p:stCondLst>
                                        </p:cTn>
                                        <p:tgtEl>
                                          <p:spTgt spid="45"/>
                                        </p:tgtEl>
                                        <p:attrNameLst>
                                          <p:attrName>style.visibility</p:attrName>
                                        </p:attrNameLst>
                                      </p:cBhvr>
                                      <p:to>
                                        <p:strVal val="visible"/>
                                      </p:to>
                                    </p:set>
                                    <p:anim calcmode="lin" valueType="num">
                                      <p:cBhvr>
                                        <p:cTn id="30" dur="250" fill="hold"/>
                                        <p:tgtEl>
                                          <p:spTgt spid="45"/>
                                        </p:tgtEl>
                                        <p:attrNameLst>
                                          <p:attrName>ppt_w</p:attrName>
                                        </p:attrNameLst>
                                      </p:cBhvr>
                                      <p:tavLst>
                                        <p:tav tm="0">
                                          <p:val>
                                            <p:fltVal val="0"/>
                                          </p:val>
                                        </p:tav>
                                        <p:tav tm="100000">
                                          <p:val>
                                            <p:strVal val="#ppt_w"/>
                                          </p:val>
                                        </p:tav>
                                      </p:tavLst>
                                    </p:anim>
                                    <p:anim calcmode="lin" valueType="num">
                                      <p:cBhvr>
                                        <p:cTn id="31" dur="250" fill="hold"/>
                                        <p:tgtEl>
                                          <p:spTgt spid="45"/>
                                        </p:tgtEl>
                                        <p:attrNameLst>
                                          <p:attrName>ppt_h</p:attrName>
                                        </p:attrNameLst>
                                      </p:cBhvr>
                                      <p:tavLst>
                                        <p:tav tm="0">
                                          <p:val>
                                            <p:fltVal val="0"/>
                                          </p:val>
                                        </p:tav>
                                        <p:tav tm="100000">
                                          <p:val>
                                            <p:strVal val="#ppt_h"/>
                                          </p:val>
                                        </p:tav>
                                      </p:tavLst>
                                    </p:anim>
                                    <p:animEffect transition="in" filter="fade">
                                      <p:cBhvr>
                                        <p:cTn id="32" dur="250"/>
                                        <p:tgtEl>
                                          <p:spTgt spid="45"/>
                                        </p:tgtEl>
                                      </p:cBhvr>
                                    </p:animEffect>
                                  </p:childTnLst>
                                </p:cTn>
                              </p:par>
                            </p:childTnLst>
                          </p:cTn>
                        </p:par>
                        <p:par>
                          <p:cTn id="33" fill="hold">
                            <p:stCondLst>
                              <p:cond delay="3700"/>
                            </p:stCondLst>
                            <p:childTnLst>
                              <p:par>
                                <p:cTn id="34" presetID="49" presetClass="entr" presetSubtype="0" decel="100000" fill="hold" grpId="0" nodeType="afterEffect">
                                  <p:stCondLst>
                                    <p:cond delay="0"/>
                                  </p:stCondLst>
                                  <p:childTnLst>
                                    <p:set>
                                      <p:cBhvr>
                                        <p:cTn id="35" dur="1" fill="hold">
                                          <p:stCondLst>
                                            <p:cond delay="0"/>
                                          </p:stCondLst>
                                        </p:cTn>
                                        <p:tgtEl>
                                          <p:spTgt spid="31"/>
                                        </p:tgtEl>
                                        <p:attrNameLst>
                                          <p:attrName>style.visibility</p:attrName>
                                        </p:attrNameLst>
                                      </p:cBhvr>
                                      <p:to>
                                        <p:strVal val="visible"/>
                                      </p:to>
                                    </p:set>
                                    <p:anim calcmode="lin" valueType="num">
                                      <p:cBhvr>
                                        <p:cTn id="36" dur="500" fill="hold"/>
                                        <p:tgtEl>
                                          <p:spTgt spid="31"/>
                                        </p:tgtEl>
                                        <p:attrNameLst>
                                          <p:attrName>ppt_w</p:attrName>
                                        </p:attrNameLst>
                                      </p:cBhvr>
                                      <p:tavLst>
                                        <p:tav tm="0">
                                          <p:val>
                                            <p:fltVal val="0"/>
                                          </p:val>
                                        </p:tav>
                                        <p:tav tm="100000">
                                          <p:val>
                                            <p:strVal val="#ppt_w"/>
                                          </p:val>
                                        </p:tav>
                                      </p:tavLst>
                                    </p:anim>
                                    <p:anim calcmode="lin" valueType="num">
                                      <p:cBhvr>
                                        <p:cTn id="37" dur="500" fill="hold"/>
                                        <p:tgtEl>
                                          <p:spTgt spid="31"/>
                                        </p:tgtEl>
                                        <p:attrNameLst>
                                          <p:attrName>ppt_h</p:attrName>
                                        </p:attrNameLst>
                                      </p:cBhvr>
                                      <p:tavLst>
                                        <p:tav tm="0">
                                          <p:val>
                                            <p:fltVal val="0"/>
                                          </p:val>
                                        </p:tav>
                                        <p:tav tm="100000">
                                          <p:val>
                                            <p:strVal val="#ppt_h"/>
                                          </p:val>
                                        </p:tav>
                                      </p:tavLst>
                                    </p:anim>
                                    <p:anim calcmode="lin" valueType="num">
                                      <p:cBhvr>
                                        <p:cTn id="38" dur="500" fill="hold"/>
                                        <p:tgtEl>
                                          <p:spTgt spid="31"/>
                                        </p:tgtEl>
                                        <p:attrNameLst>
                                          <p:attrName>style.rotation</p:attrName>
                                        </p:attrNameLst>
                                      </p:cBhvr>
                                      <p:tavLst>
                                        <p:tav tm="0">
                                          <p:val>
                                            <p:fltVal val="360"/>
                                          </p:val>
                                        </p:tav>
                                        <p:tav tm="100000">
                                          <p:val>
                                            <p:fltVal val="0"/>
                                          </p:val>
                                        </p:tav>
                                      </p:tavLst>
                                    </p:anim>
                                    <p:animEffect transition="in" filter="fade">
                                      <p:cBhvr>
                                        <p:cTn id="39" dur="500"/>
                                        <p:tgtEl>
                                          <p:spTgt spid="31"/>
                                        </p:tgtEl>
                                      </p:cBhvr>
                                    </p:animEffect>
                                  </p:childTnLst>
                                </p:cTn>
                              </p:par>
                            </p:childTnLst>
                          </p:cTn>
                        </p:par>
                        <p:par>
                          <p:cTn id="40" fill="hold">
                            <p:stCondLst>
                              <p:cond delay="4200"/>
                            </p:stCondLst>
                            <p:childTnLst>
                              <p:par>
                                <p:cTn id="41" presetID="2" presetClass="entr" presetSubtype="2" fill="hold" grpId="0" nodeType="afterEffect">
                                  <p:stCondLst>
                                    <p:cond delay="0"/>
                                  </p:stCondLst>
                                  <p:childTnLst>
                                    <p:set>
                                      <p:cBhvr>
                                        <p:cTn id="42" dur="1" fill="hold">
                                          <p:stCondLst>
                                            <p:cond delay="0"/>
                                          </p:stCondLst>
                                        </p:cTn>
                                        <p:tgtEl>
                                          <p:spTgt spid="48"/>
                                        </p:tgtEl>
                                        <p:attrNameLst>
                                          <p:attrName>style.visibility</p:attrName>
                                        </p:attrNameLst>
                                      </p:cBhvr>
                                      <p:to>
                                        <p:strVal val="visible"/>
                                      </p:to>
                                    </p:set>
                                    <p:anim calcmode="lin" valueType="num">
                                      <p:cBhvr additive="base">
                                        <p:cTn id="43" dur="500" fill="hold"/>
                                        <p:tgtEl>
                                          <p:spTgt spid="48"/>
                                        </p:tgtEl>
                                        <p:attrNameLst>
                                          <p:attrName>ppt_x</p:attrName>
                                        </p:attrNameLst>
                                      </p:cBhvr>
                                      <p:tavLst>
                                        <p:tav tm="0">
                                          <p:val>
                                            <p:strVal val="1+#ppt_w/2"/>
                                          </p:val>
                                        </p:tav>
                                        <p:tav tm="100000">
                                          <p:val>
                                            <p:strVal val="#ppt_x"/>
                                          </p:val>
                                        </p:tav>
                                      </p:tavLst>
                                    </p:anim>
                                    <p:anim calcmode="lin" valueType="num">
                                      <p:cBhvr additive="base">
                                        <p:cTn id="44" dur="500" fill="hold"/>
                                        <p:tgtEl>
                                          <p:spTgt spid="48"/>
                                        </p:tgtEl>
                                        <p:attrNameLst>
                                          <p:attrName>ppt_y</p:attrName>
                                        </p:attrNameLst>
                                      </p:cBhvr>
                                      <p:tavLst>
                                        <p:tav tm="0">
                                          <p:val>
                                            <p:strVal val="#ppt_y"/>
                                          </p:val>
                                        </p:tav>
                                        <p:tav tm="100000">
                                          <p:val>
                                            <p:strVal val="#ppt_y"/>
                                          </p:val>
                                        </p:tav>
                                      </p:tavLst>
                                    </p:anim>
                                  </p:childTnLst>
                                </p:cTn>
                              </p:par>
                            </p:childTnLst>
                          </p:cTn>
                        </p:par>
                        <p:par>
                          <p:cTn id="45" fill="hold">
                            <p:stCondLst>
                              <p:cond delay="4700"/>
                            </p:stCondLst>
                            <p:childTnLst>
                              <p:par>
                                <p:cTn id="46" presetID="53" presetClass="entr" presetSubtype="16" fill="hold" grpId="0" nodeType="afterEffect">
                                  <p:stCondLst>
                                    <p:cond delay="0"/>
                                  </p:stCondLst>
                                  <p:iterate type="lt">
                                    <p:tmPct val="10000"/>
                                  </p:iterate>
                                  <p:childTnLst>
                                    <p:set>
                                      <p:cBhvr>
                                        <p:cTn id="47" dur="1" fill="hold">
                                          <p:stCondLst>
                                            <p:cond delay="0"/>
                                          </p:stCondLst>
                                        </p:cTn>
                                        <p:tgtEl>
                                          <p:spTgt spid="47"/>
                                        </p:tgtEl>
                                        <p:attrNameLst>
                                          <p:attrName>style.visibility</p:attrName>
                                        </p:attrNameLst>
                                      </p:cBhvr>
                                      <p:to>
                                        <p:strVal val="visible"/>
                                      </p:to>
                                    </p:set>
                                    <p:anim calcmode="lin" valueType="num">
                                      <p:cBhvr>
                                        <p:cTn id="48" dur="250" fill="hold"/>
                                        <p:tgtEl>
                                          <p:spTgt spid="47"/>
                                        </p:tgtEl>
                                        <p:attrNameLst>
                                          <p:attrName>ppt_w</p:attrName>
                                        </p:attrNameLst>
                                      </p:cBhvr>
                                      <p:tavLst>
                                        <p:tav tm="0">
                                          <p:val>
                                            <p:fltVal val="0"/>
                                          </p:val>
                                        </p:tav>
                                        <p:tav tm="100000">
                                          <p:val>
                                            <p:strVal val="#ppt_w"/>
                                          </p:val>
                                        </p:tav>
                                      </p:tavLst>
                                    </p:anim>
                                    <p:anim calcmode="lin" valueType="num">
                                      <p:cBhvr>
                                        <p:cTn id="49" dur="250" fill="hold"/>
                                        <p:tgtEl>
                                          <p:spTgt spid="47"/>
                                        </p:tgtEl>
                                        <p:attrNameLst>
                                          <p:attrName>ppt_h</p:attrName>
                                        </p:attrNameLst>
                                      </p:cBhvr>
                                      <p:tavLst>
                                        <p:tav tm="0">
                                          <p:val>
                                            <p:fltVal val="0"/>
                                          </p:val>
                                        </p:tav>
                                        <p:tav tm="100000">
                                          <p:val>
                                            <p:strVal val="#ppt_h"/>
                                          </p:val>
                                        </p:tav>
                                      </p:tavLst>
                                    </p:anim>
                                    <p:animEffect transition="in" filter="fade">
                                      <p:cBhvr>
                                        <p:cTn id="50" dur="250"/>
                                        <p:tgtEl>
                                          <p:spTgt spid="47"/>
                                        </p:tgtEl>
                                      </p:cBhvr>
                                    </p:animEffect>
                                  </p:childTnLst>
                                </p:cTn>
                              </p:par>
                            </p:childTnLst>
                          </p:cTn>
                        </p:par>
                        <p:par>
                          <p:cTn id="51" fill="hold">
                            <p:stCondLst>
                              <p:cond delay="5625"/>
                            </p:stCondLst>
                            <p:childTnLst>
                              <p:par>
                                <p:cTn id="52" presetID="49" presetClass="entr" presetSubtype="0" decel="100000" fill="hold" grpId="0" nodeType="afterEffect">
                                  <p:stCondLst>
                                    <p:cond delay="0"/>
                                  </p:stCondLst>
                                  <p:childTnLst>
                                    <p:set>
                                      <p:cBhvr>
                                        <p:cTn id="53" dur="1" fill="hold">
                                          <p:stCondLst>
                                            <p:cond delay="0"/>
                                          </p:stCondLst>
                                        </p:cTn>
                                        <p:tgtEl>
                                          <p:spTgt spid="32"/>
                                        </p:tgtEl>
                                        <p:attrNameLst>
                                          <p:attrName>style.visibility</p:attrName>
                                        </p:attrNameLst>
                                      </p:cBhvr>
                                      <p:to>
                                        <p:strVal val="visible"/>
                                      </p:to>
                                    </p:set>
                                    <p:anim calcmode="lin" valueType="num">
                                      <p:cBhvr>
                                        <p:cTn id="54" dur="500" fill="hold"/>
                                        <p:tgtEl>
                                          <p:spTgt spid="32"/>
                                        </p:tgtEl>
                                        <p:attrNameLst>
                                          <p:attrName>ppt_w</p:attrName>
                                        </p:attrNameLst>
                                      </p:cBhvr>
                                      <p:tavLst>
                                        <p:tav tm="0">
                                          <p:val>
                                            <p:fltVal val="0"/>
                                          </p:val>
                                        </p:tav>
                                        <p:tav tm="100000">
                                          <p:val>
                                            <p:strVal val="#ppt_w"/>
                                          </p:val>
                                        </p:tav>
                                      </p:tavLst>
                                    </p:anim>
                                    <p:anim calcmode="lin" valueType="num">
                                      <p:cBhvr>
                                        <p:cTn id="55" dur="500" fill="hold"/>
                                        <p:tgtEl>
                                          <p:spTgt spid="32"/>
                                        </p:tgtEl>
                                        <p:attrNameLst>
                                          <p:attrName>ppt_h</p:attrName>
                                        </p:attrNameLst>
                                      </p:cBhvr>
                                      <p:tavLst>
                                        <p:tav tm="0">
                                          <p:val>
                                            <p:fltVal val="0"/>
                                          </p:val>
                                        </p:tav>
                                        <p:tav tm="100000">
                                          <p:val>
                                            <p:strVal val="#ppt_h"/>
                                          </p:val>
                                        </p:tav>
                                      </p:tavLst>
                                    </p:anim>
                                    <p:anim calcmode="lin" valueType="num">
                                      <p:cBhvr>
                                        <p:cTn id="56" dur="500" fill="hold"/>
                                        <p:tgtEl>
                                          <p:spTgt spid="32"/>
                                        </p:tgtEl>
                                        <p:attrNameLst>
                                          <p:attrName>style.rotation</p:attrName>
                                        </p:attrNameLst>
                                      </p:cBhvr>
                                      <p:tavLst>
                                        <p:tav tm="0">
                                          <p:val>
                                            <p:fltVal val="360"/>
                                          </p:val>
                                        </p:tav>
                                        <p:tav tm="100000">
                                          <p:val>
                                            <p:fltVal val="0"/>
                                          </p:val>
                                        </p:tav>
                                      </p:tavLst>
                                    </p:anim>
                                    <p:animEffect transition="in" filter="fade">
                                      <p:cBhvr>
                                        <p:cTn id="57" dur="500"/>
                                        <p:tgtEl>
                                          <p:spTgt spid="32"/>
                                        </p:tgtEl>
                                      </p:cBhvr>
                                    </p:animEffect>
                                  </p:childTnLst>
                                </p:cTn>
                              </p:par>
                            </p:childTnLst>
                          </p:cTn>
                        </p:par>
                        <p:par>
                          <p:cTn id="58" fill="hold">
                            <p:stCondLst>
                              <p:cond delay="6125"/>
                            </p:stCondLst>
                            <p:childTnLst>
                              <p:par>
                                <p:cTn id="59" presetID="2" presetClass="entr" presetSubtype="2" fill="hold" grpId="0" nodeType="afterEffect">
                                  <p:stCondLst>
                                    <p:cond delay="0"/>
                                  </p:stCondLst>
                                  <p:childTnLst>
                                    <p:set>
                                      <p:cBhvr>
                                        <p:cTn id="60" dur="1" fill="hold">
                                          <p:stCondLst>
                                            <p:cond delay="0"/>
                                          </p:stCondLst>
                                        </p:cTn>
                                        <p:tgtEl>
                                          <p:spTgt spid="50"/>
                                        </p:tgtEl>
                                        <p:attrNameLst>
                                          <p:attrName>style.visibility</p:attrName>
                                        </p:attrNameLst>
                                      </p:cBhvr>
                                      <p:to>
                                        <p:strVal val="visible"/>
                                      </p:to>
                                    </p:set>
                                    <p:anim calcmode="lin" valueType="num">
                                      <p:cBhvr additive="base">
                                        <p:cTn id="61" dur="500" fill="hold"/>
                                        <p:tgtEl>
                                          <p:spTgt spid="50"/>
                                        </p:tgtEl>
                                        <p:attrNameLst>
                                          <p:attrName>ppt_x</p:attrName>
                                        </p:attrNameLst>
                                      </p:cBhvr>
                                      <p:tavLst>
                                        <p:tav tm="0">
                                          <p:val>
                                            <p:strVal val="1+#ppt_w/2"/>
                                          </p:val>
                                        </p:tav>
                                        <p:tav tm="100000">
                                          <p:val>
                                            <p:strVal val="#ppt_x"/>
                                          </p:val>
                                        </p:tav>
                                      </p:tavLst>
                                    </p:anim>
                                    <p:anim calcmode="lin" valueType="num">
                                      <p:cBhvr additive="base">
                                        <p:cTn id="62" dur="500" fill="hold"/>
                                        <p:tgtEl>
                                          <p:spTgt spid="50"/>
                                        </p:tgtEl>
                                        <p:attrNameLst>
                                          <p:attrName>ppt_y</p:attrName>
                                        </p:attrNameLst>
                                      </p:cBhvr>
                                      <p:tavLst>
                                        <p:tav tm="0">
                                          <p:val>
                                            <p:strVal val="#ppt_y"/>
                                          </p:val>
                                        </p:tav>
                                        <p:tav tm="100000">
                                          <p:val>
                                            <p:strVal val="#ppt_y"/>
                                          </p:val>
                                        </p:tav>
                                      </p:tavLst>
                                    </p:anim>
                                  </p:childTnLst>
                                </p:cTn>
                              </p:par>
                            </p:childTnLst>
                          </p:cTn>
                        </p:par>
                        <p:par>
                          <p:cTn id="63" fill="hold">
                            <p:stCondLst>
                              <p:cond delay="6625"/>
                            </p:stCondLst>
                            <p:childTnLst>
                              <p:par>
                                <p:cTn id="64" presetID="53" presetClass="entr" presetSubtype="16" fill="hold" grpId="0" nodeType="afterEffect">
                                  <p:stCondLst>
                                    <p:cond delay="0"/>
                                  </p:stCondLst>
                                  <p:iterate type="lt">
                                    <p:tmPct val="10000"/>
                                  </p:iterate>
                                  <p:childTnLst>
                                    <p:set>
                                      <p:cBhvr>
                                        <p:cTn id="65" dur="1" fill="hold">
                                          <p:stCondLst>
                                            <p:cond delay="0"/>
                                          </p:stCondLst>
                                        </p:cTn>
                                        <p:tgtEl>
                                          <p:spTgt spid="49"/>
                                        </p:tgtEl>
                                        <p:attrNameLst>
                                          <p:attrName>style.visibility</p:attrName>
                                        </p:attrNameLst>
                                      </p:cBhvr>
                                      <p:to>
                                        <p:strVal val="visible"/>
                                      </p:to>
                                    </p:set>
                                    <p:anim calcmode="lin" valueType="num">
                                      <p:cBhvr>
                                        <p:cTn id="66" dur="250" fill="hold"/>
                                        <p:tgtEl>
                                          <p:spTgt spid="49"/>
                                        </p:tgtEl>
                                        <p:attrNameLst>
                                          <p:attrName>ppt_w</p:attrName>
                                        </p:attrNameLst>
                                      </p:cBhvr>
                                      <p:tavLst>
                                        <p:tav tm="0">
                                          <p:val>
                                            <p:fltVal val="0"/>
                                          </p:val>
                                        </p:tav>
                                        <p:tav tm="100000">
                                          <p:val>
                                            <p:strVal val="#ppt_w"/>
                                          </p:val>
                                        </p:tav>
                                      </p:tavLst>
                                    </p:anim>
                                    <p:anim calcmode="lin" valueType="num">
                                      <p:cBhvr>
                                        <p:cTn id="67" dur="250" fill="hold"/>
                                        <p:tgtEl>
                                          <p:spTgt spid="49"/>
                                        </p:tgtEl>
                                        <p:attrNameLst>
                                          <p:attrName>ppt_h</p:attrName>
                                        </p:attrNameLst>
                                      </p:cBhvr>
                                      <p:tavLst>
                                        <p:tav tm="0">
                                          <p:val>
                                            <p:fltVal val="0"/>
                                          </p:val>
                                        </p:tav>
                                        <p:tav tm="100000">
                                          <p:val>
                                            <p:strVal val="#ppt_h"/>
                                          </p:val>
                                        </p:tav>
                                      </p:tavLst>
                                    </p:anim>
                                    <p:animEffect transition="in" filter="fade">
                                      <p:cBhvr>
                                        <p:cTn id="68" dur="250"/>
                                        <p:tgtEl>
                                          <p:spTgt spid="49"/>
                                        </p:tgtEl>
                                      </p:cBhvr>
                                    </p:animEffect>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4"/>
                                        </p:tgtEl>
                                        <p:attrNameLst>
                                          <p:attrName>style.visibility</p:attrName>
                                        </p:attrNameLst>
                                      </p:cBhvr>
                                      <p:to>
                                        <p:strVal val="visible"/>
                                      </p:to>
                                    </p:set>
                                    <p:anim calcmode="lin" valueType="num">
                                      <p:cBhvr additive="base">
                                        <p:cTn id="73" dur="500" fill="hold"/>
                                        <p:tgtEl>
                                          <p:spTgt spid="4"/>
                                        </p:tgtEl>
                                        <p:attrNameLst>
                                          <p:attrName>ppt_x</p:attrName>
                                        </p:attrNameLst>
                                      </p:cBhvr>
                                      <p:tavLst>
                                        <p:tav tm="0">
                                          <p:val>
                                            <p:strVal val="#ppt_x"/>
                                          </p:val>
                                        </p:tav>
                                        <p:tav tm="100000">
                                          <p:val>
                                            <p:strVal val="#ppt_x"/>
                                          </p:val>
                                        </p:tav>
                                      </p:tavLst>
                                    </p:anim>
                                    <p:anim calcmode="lin" valueType="num">
                                      <p:cBhvr additive="base">
                                        <p:cTn id="7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6"/>
                                        </p:tgtEl>
                                        <p:attrNameLst>
                                          <p:attrName>style.visibility</p:attrName>
                                        </p:attrNameLst>
                                      </p:cBhvr>
                                      <p:to>
                                        <p:strVal val="visible"/>
                                      </p:to>
                                    </p:set>
                                    <p:anim calcmode="lin" valueType="num">
                                      <p:cBhvr additive="base">
                                        <p:cTn id="79" dur="500" fill="hold"/>
                                        <p:tgtEl>
                                          <p:spTgt spid="6"/>
                                        </p:tgtEl>
                                        <p:attrNameLst>
                                          <p:attrName>ppt_x</p:attrName>
                                        </p:attrNameLst>
                                      </p:cBhvr>
                                      <p:tavLst>
                                        <p:tav tm="0">
                                          <p:val>
                                            <p:strVal val="#ppt_x"/>
                                          </p:val>
                                        </p:tav>
                                        <p:tav tm="100000">
                                          <p:val>
                                            <p:strVal val="#ppt_x"/>
                                          </p:val>
                                        </p:tav>
                                      </p:tavLst>
                                    </p:anim>
                                    <p:anim calcmode="lin" valueType="num">
                                      <p:cBhvr additive="base">
                                        <p:cTn id="8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8"/>
                                        </p:tgtEl>
                                        <p:attrNameLst>
                                          <p:attrName>style.visibility</p:attrName>
                                        </p:attrNameLst>
                                      </p:cBhvr>
                                      <p:to>
                                        <p:strVal val="visible"/>
                                      </p:to>
                                    </p:set>
                                    <p:anim calcmode="lin" valueType="num">
                                      <p:cBhvr additive="base">
                                        <p:cTn id="85" dur="500" fill="hold"/>
                                        <p:tgtEl>
                                          <p:spTgt spid="8"/>
                                        </p:tgtEl>
                                        <p:attrNameLst>
                                          <p:attrName>ppt_x</p:attrName>
                                        </p:attrNameLst>
                                      </p:cBhvr>
                                      <p:tavLst>
                                        <p:tav tm="0">
                                          <p:val>
                                            <p:strVal val="#ppt_x"/>
                                          </p:val>
                                        </p:tav>
                                        <p:tav tm="100000">
                                          <p:val>
                                            <p:strVal val="#ppt_x"/>
                                          </p:val>
                                        </p:tav>
                                      </p:tavLst>
                                    </p:anim>
                                    <p:anim calcmode="lin" valueType="num">
                                      <p:cBhvr additive="base">
                                        <p:cTn id="8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1" grpId="0" animBg="1"/>
      <p:bldP spid="32" grpId="0" animBg="1"/>
      <p:bldP spid="44" grpId="0"/>
      <p:bldP spid="45" grpId="0"/>
      <p:bldP spid="46" grpId="0"/>
      <p:bldP spid="47" grpId="0"/>
      <p:bldP spid="48" grpId="0"/>
      <p:bldP spid="49" grpId="0"/>
      <p:bldP spid="5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ok"/>
</p:tagLst>
</file>

<file path=ppt/tags/tag10.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SubTitle"/>
  <p:tag name="MH_ORDER" val="4"/>
</p:tagLst>
</file>

<file path=ppt/tags/tag11.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1"/>
</p:tagLst>
</file>

<file path=ppt/tags/tag12.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2"/>
</p:tagLst>
</file>

<file path=ppt/tags/tag13.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3"/>
</p:tagLst>
</file>

<file path=ppt/tags/tag14.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4"/>
</p:tagLst>
</file>

<file path=ppt/tags/tag15.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5"/>
</p:tagLst>
</file>

<file path=ppt/tags/tag16.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6"/>
</p:tagLst>
</file>

<file path=ppt/tags/tag17.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7"/>
</p:tagLst>
</file>

<file path=ppt/tags/tag18.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19.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SubTitle"/>
  <p:tag name="MH_ORDER" val="4"/>
</p:tagLst>
</file>

<file path=ppt/tags/tag2.xml><?xml version="1.0" encoding="utf-8"?>
<p:tagLst xmlns:a="http://schemas.openxmlformats.org/drawingml/2006/main" xmlns:r="http://schemas.openxmlformats.org/officeDocument/2006/relationships" xmlns:p="http://schemas.openxmlformats.org/presentationml/2006/main">
  <p:tag name="TIMING" val="|1.4|1.9"/>
</p:tagLst>
</file>

<file path=ppt/tags/tag20.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1"/>
</p:tagLst>
</file>

<file path=ppt/tags/tag21.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2"/>
</p:tagLst>
</file>

<file path=ppt/tags/tag22.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SubTitle"/>
  <p:tag name="MH_ORDER" val="4"/>
</p:tagLst>
</file>

<file path=ppt/tags/tag23.xml><?xml version="1.0" encoding="utf-8"?>
<p:tagLst xmlns:a="http://schemas.openxmlformats.org/drawingml/2006/main" xmlns:r="http://schemas.openxmlformats.org/officeDocument/2006/relationships" xmlns:p="http://schemas.openxmlformats.org/presentationml/2006/main">
  <p:tag name="TIMING" val="|1.4|1.9"/>
</p:tagLst>
</file>

<file path=ppt/tags/tag24.xml><?xml version="1.0" encoding="utf-8"?>
<p:tagLst xmlns:a="http://schemas.openxmlformats.org/drawingml/2006/main" xmlns:r="http://schemas.openxmlformats.org/officeDocument/2006/relationships" xmlns:p="http://schemas.openxmlformats.org/presentationml/2006/main">
  <p:tag name="TIMING" val="|1.4|1.9"/>
</p:tagLst>
</file>

<file path=ppt/tags/tag25.xml><?xml version="1.0" encoding="utf-8"?>
<p:tagLst xmlns:a="http://schemas.openxmlformats.org/drawingml/2006/main" xmlns:r="http://schemas.openxmlformats.org/officeDocument/2006/relationships" xmlns:p="http://schemas.openxmlformats.org/presentationml/2006/main">
  <p:tag name="TIMING" val="|1.4|1.9"/>
</p:tagLst>
</file>

<file path=ppt/tags/tag26.xml><?xml version="1.0" encoding="utf-8"?>
<p:tagLst xmlns:a="http://schemas.openxmlformats.org/drawingml/2006/main" xmlns:r="http://schemas.openxmlformats.org/officeDocument/2006/relationships" xmlns:p="http://schemas.openxmlformats.org/presentationml/2006/main">
  <p:tag name="TIMING" val="|1.4|1.9"/>
</p:tagLst>
</file>

<file path=ppt/tags/tag27.xml><?xml version="1.0" encoding="utf-8"?>
<p:tagLst xmlns:a="http://schemas.openxmlformats.org/drawingml/2006/main" xmlns:r="http://schemas.openxmlformats.org/officeDocument/2006/relationships" xmlns:p="http://schemas.openxmlformats.org/presentationml/2006/main">
  <p:tag name="TIMING" val="|1.4|1.9"/>
</p:tagLst>
</file>

<file path=ppt/tags/tag28.xml><?xml version="1.0" encoding="utf-8"?>
<p:tagLst xmlns:a="http://schemas.openxmlformats.org/drawingml/2006/main" xmlns:r="http://schemas.openxmlformats.org/officeDocument/2006/relationships" xmlns:p="http://schemas.openxmlformats.org/presentationml/2006/main">
  <p:tag name="TIMING" val="|1.4|1.9"/>
</p:tagLst>
</file>

<file path=ppt/tags/tag29.xml><?xml version="1.0" encoding="utf-8"?>
<p:tagLst xmlns:a="http://schemas.openxmlformats.org/drawingml/2006/main" xmlns:r="http://schemas.openxmlformats.org/officeDocument/2006/relationships" xmlns:p="http://schemas.openxmlformats.org/presentationml/2006/main">
  <p:tag name="TIMING" val="|1.4|1.9"/>
</p:tagLst>
</file>

<file path=ppt/tags/tag3.xml><?xml version="1.0" encoding="utf-8"?>
<p:tagLst xmlns:a="http://schemas.openxmlformats.org/drawingml/2006/main" xmlns:r="http://schemas.openxmlformats.org/officeDocument/2006/relationships" xmlns:p="http://schemas.openxmlformats.org/presentationml/2006/main">
  <p:tag name="TIMING" val="|1.4|1.9"/>
</p:tagLst>
</file>

<file path=ppt/tags/tag30.xml><?xml version="1.0" encoding="utf-8"?>
<p:tagLst xmlns:a="http://schemas.openxmlformats.org/drawingml/2006/main" xmlns:r="http://schemas.openxmlformats.org/officeDocument/2006/relationships" xmlns:p="http://schemas.openxmlformats.org/presentationml/2006/main">
  <p:tag name="TIMING" val="|1.4|1.9"/>
</p:tagLst>
</file>

<file path=ppt/tags/tag31.xml><?xml version="1.0" encoding="utf-8"?>
<p:tagLst xmlns:a="http://schemas.openxmlformats.org/drawingml/2006/main" xmlns:r="http://schemas.openxmlformats.org/officeDocument/2006/relationships" xmlns:p="http://schemas.openxmlformats.org/presentationml/2006/main">
  <p:tag name="TIMING" val="|1.4|1.9"/>
</p:tagLst>
</file>

<file path=ppt/tags/tag32.xml><?xml version="1.0" encoding="utf-8"?>
<p:tagLst xmlns:a="http://schemas.openxmlformats.org/drawingml/2006/main" xmlns:r="http://schemas.openxmlformats.org/officeDocument/2006/relationships" xmlns:p="http://schemas.openxmlformats.org/presentationml/2006/main">
  <p:tag name="TIMING" val="|1.4|1.9"/>
</p:tagLst>
</file>

<file path=ppt/tags/tag33.xml><?xml version="1.0" encoding="utf-8"?>
<p:tagLst xmlns:a="http://schemas.openxmlformats.org/drawingml/2006/main" xmlns:r="http://schemas.openxmlformats.org/officeDocument/2006/relationships" xmlns:p="http://schemas.openxmlformats.org/presentationml/2006/main">
  <p:tag name="TIMING" val="|1.4|1.9"/>
</p:tagLst>
</file>

<file path=ppt/tags/tag34.xml><?xml version="1.0" encoding="utf-8"?>
<p:tagLst xmlns:a="http://schemas.openxmlformats.org/drawingml/2006/main" xmlns:r="http://schemas.openxmlformats.org/officeDocument/2006/relationships" xmlns:p="http://schemas.openxmlformats.org/presentationml/2006/main">
  <p:tag name="TIMING" val="|1.4|1.9"/>
</p:tagLst>
</file>

<file path=ppt/tags/tag35.xml><?xml version="1.0" encoding="utf-8"?>
<p:tagLst xmlns:a="http://schemas.openxmlformats.org/drawingml/2006/main" xmlns:r="http://schemas.openxmlformats.org/officeDocument/2006/relationships" xmlns:p="http://schemas.openxmlformats.org/presentationml/2006/main">
  <p:tag name="TIMING" val="|1.4|1.9"/>
</p:tagLst>
</file>

<file path=ppt/tags/tag36.xml><?xml version="1.0" encoding="utf-8"?>
<p:tagLst xmlns:a="http://schemas.openxmlformats.org/drawingml/2006/main" xmlns:r="http://schemas.openxmlformats.org/officeDocument/2006/relationships" xmlns:p="http://schemas.openxmlformats.org/presentationml/2006/main">
  <p:tag name="TIMING" val="|1.7"/>
</p:tagLst>
</file>

<file path=ppt/tags/tag37.xml><?xml version="1.0" encoding="utf-8"?>
<p:tagLst xmlns:a="http://schemas.openxmlformats.org/drawingml/2006/main" xmlns:r="http://schemas.openxmlformats.org/officeDocument/2006/relationships" xmlns:p="http://schemas.openxmlformats.org/presentationml/2006/main">
  <p:tag name="TIMING" val="|1.4|1.9"/>
</p:tagLst>
</file>

<file path=ppt/tags/tag38.xml><?xml version="1.0" encoding="utf-8"?>
<p:tagLst xmlns:a="http://schemas.openxmlformats.org/drawingml/2006/main" xmlns:r="http://schemas.openxmlformats.org/officeDocument/2006/relationships" xmlns:p="http://schemas.openxmlformats.org/presentationml/2006/main">
  <p:tag name="TIMING" val="|1.4|1.9"/>
</p:tagLst>
</file>

<file path=ppt/tags/tag39.xml><?xml version="1.0" encoding="utf-8"?>
<p:tagLst xmlns:a="http://schemas.openxmlformats.org/drawingml/2006/main" xmlns:r="http://schemas.openxmlformats.org/officeDocument/2006/relationships" xmlns:p="http://schemas.openxmlformats.org/presentationml/2006/main">
  <p:tag name="TIMING" val="|2.9"/>
</p:tagLst>
</file>

<file path=ppt/tags/tag4.xml><?xml version="1.0" encoding="utf-8"?>
<p:tagLst xmlns:a="http://schemas.openxmlformats.org/drawingml/2006/main" xmlns:r="http://schemas.openxmlformats.org/officeDocument/2006/relationships" xmlns:p="http://schemas.openxmlformats.org/presentationml/2006/main">
  <p:tag name="TIMING" val="|1.4|1.9"/>
</p:tagLst>
</file>

<file path=ppt/tags/tag40.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7"/>
</p:tagLst>
</file>

<file path=ppt/tags/tag41.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5.xml><?xml version="1.0" encoding="utf-8"?>
<p:tagLst xmlns:a="http://schemas.openxmlformats.org/drawingml/2006/main" xmlns:r="http://schemas.openxmlformats.org/officeDocument/2006/relationships" xmlns:p="http://schemas.openxmlformats.org/presentationml/2006/main">
  <p:tag name="TIMING" val="|1.4|1.9"/>
</p:tagLst>
</file>

<file path=ppt/tags/tag6.xml><?xml version="1.0" encoding="utf-8"?>
<p:tagLst xmlns:a="http://schemas.openxmlformats.org/drawingml/2006/main" xmlns:r="http://schemas.openxmlformats.org/officeDocument/2006/relationships" xmlns:p="http://schemas.openxmlformats.org/presentationml/2006/main">
  <p:tag name="TIMING" val="|1.4|1.9"/>
</p:tagLst>
</file>

<file path=ppt/tags/tag7.xml><?xml version="1.0" encoding="utf-8"?>
<p:tagLst xmlns:a="http://schemas.openxmlformats.org/drawingml/2006/main" xmlns:r="http://schemas.openxmlformats.org/officeDocument/2006/relationships" xmlns:p="http://schemas.openxmlformats.org/presentationml/2006/main">
  <p:tag name="TIMING" val="|1.4|1.9"/>
</p:tagLst>
</file>

<file path=ppt/tags/tag8.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SubTitle"/>
  <p:tag name="MH_ORDER" val="4"/>
</p:tagLst>
</file>

<file path=ppt/tags/tag9.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SubTitle"/>
  <p:tag name="MH_ORDER" val="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4107</TotalTime>
  <Words>4579</Words>
  <Application>Microsoft Office PowerPoint</Application>
  <PresentationFormat>自定义</PresentationFormat>
  <Paragraphs>481</Paragraphs>
  <Slides>55</Slides>
  <Notes>55</Notes>
  <HiddenSlides>0</HiddenSlides>
  <MMClips>1</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1</vt:i4>
      </vt:variant>
      <vt:variant>
        <vt:lpstr>幻灯片标题</vt:lpstr>
      </vt:variant>
      <vt:variant>
        <vt:i4>55</vt:i4>
      </vt:variant>
    </vt:vector>
  </HeadingPairs>
  <TitlesOfParts>
    <vt:vector size="69" baseType="lpstr">
      <vt:lpstr>等线</vt:lpstr>
      <vt:lpstr>方正兰亭准黑_GBK</vt:lpstr>
      <vt:lpstr>方正细黑一简体</vt:lpstr>
      <vt:lpstr>黑体</vt:lpstr>
      <vt:lpstr>楷体</vt:lpstr>
      <vt:lpstr>宋体</vt:lpstr>
      <vt:lpstr>微软雅黑</vt:lpstr>
      <vt:lpstr>Arial</vt:lpstr>
      <vt:lpstr>Calibri</vt:lpstr>
      <vt:lpstr>Impact</vt:lpstr>
      <vt:lpstr>Lato Light</vt:lpstr>
      <vt:lpstr>Wingdings</vt:lpstr>
      <vt:lpstr>Office 主题</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ok</dc:title>
  <dc:creator>李浩</dc:creator>
  <cp:lastModifiedBy>李 浩</cp:lastModifiedBy>
  <cp:revision>36</cp:revision>
  <dcterms:modified xsi:type="dcterms:W3CDTF">2021-11-03T13:10:28Z</dcterms:modified>
</cp:coreProperties>
</file>

<file path=docProps/thumbnail.jpeg>
</file>